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10" r:id="rId2"/>
  </p:sldMasterIdLst>
  <p:notesMasterIdLst>
    <p:notesMasterId r:id="rId49"/>
  </p:notesMasterIdLst>
  <p:handoutMasterIdLst>
    <p:handoutMasterId r:id="rId50"/>
  </p:handoutMasterIdLst>
  <p:sldIdLst>
    <p:sldId id="352" r:id="rId3"/>
    <p:sldId id="354" r:id="rId4"/>
    <p:sldId id="353" r:id="rId5"/>
    <p:sldId id="395" r:id="rId6"/>
    <p:sldId id="430" r:id="rId7"/>
    <p:sldId id="393" r:id="rId8"/>
    <p:sldId id="398" r:id="rId9"/>
    <p:sldId id="400" r:id="rId10"/>
    <p:sldId id="382" r:id="rId11"/>
    <p:sldId id="401" r:id="rId12"/>
    <p:sldId id="383" r:id="rId13"/>
    <p:sldId id="417" r:id="rId14"/>
    <p:sldId id="402" r:id="rId15"/>
    <p:sldId id="403" r:id="rId16"/>
    <p:sldId id="419" r:id="rId17"/>
    <p:sldId id="404" r:id="rId18"/>
    <p:sldId id="405" r:id="rId19"/>
    <p:sldId id="406" r:id="rId20"/>
    <p:sldId id="407" r:id="rId21"/>
    <p:sldId id="408" r:id="rId22"/>
    <p:sldId id="421" r:id="rId23"/>
    <p:sldId id="409" r:id="rId24"/>
    <p:sldId id="412" r:id="rId25"/>
    <p:sldId id="425" r:id="rId26"/>
    <p:sldId id="411" r:id="rId27"/>
    <p:sldId id="413" r:id="rId28"/>
    <p:sldId id="414" r:id="rId29"/>
    <p:sldId id="415" r:id="rId30"/>
    <p:sldId id="355" r:id="rId31"/>
    <p:sldId id="426" r:id="rId32"/>
    <p:sldId id="356" r:id="rId33"/>
    <p:sldId id="427" r:id="rId34"/>
    <p:sldId id="420" r:id="rId35"/>
    <p:sldId id="416" r:id="rId36"/>
    <p:sldId id="428" r:id="rId37"/>
    <p:sldId id="429" r:id="rId38"/>
    <p:sldId id="366" r:id="rId39"/>
    <p:sldId id="418" r:id="rId40"/>
    <p:sldId id="424" r:id="rId41"/>
    <p:sldId id="369" r:id="rId42"/>
    <p:sldId id="370" r:id="rId43"/>
    <p:sldId id="371" r:id="rId44"/>
    <p:sldId id="372" r:id="rId45"/>
    <p:sldId id="373" r:id="rId46"/>
    <p:sldId id="374" r:id="rId47"/>
    <p:sldId id="375" r:id="rId48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66"/>
    <a:srgbClr val="8992A9"/>
    <a:srgbClr val="116E8A"/>
    <a:srgbClr val="00407A"/>
    <a:srgbClr val="1D8DB0"/>
    <a:srgbClr val="52BDEC"/>
    <a:srgbClr val="147694"/>
    <a:srgbClr val="177E9D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5307" autoAdjust="0"/>
  </p:normalViewPr>
  <p:slideViewPr>
    <p:cSldViewPr snapToObjects="1" showGuides="1">
      <p:cViewPr>
        <p:scale>
          <a:sx n="75" d="100"/>
          <a:sy n="75" d="100"/>
        </p:scale>
        <p:origin x="-1099" y="-206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3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6185198-F140-406E-8F04-DE9D809B9791}" type="datetimeFigureOut">
              <a:rPr lang="nl-BE" sz="1100">
                <a:latin typeface="Arial" pitchFamily="34" charset="0"/>
                <a:cs typeface="Arial" pitchFamily="34" charset="0"/>
              </a:rPr>
              <a:pPr/>
              <a:t>10/12/2014</a:t>
            </a:fld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6A024B3E-C6E9-4CB0-843C-3CD5676655AA}" type="slidenum">
              <a:rPr lang="nl-BE" sz="1100"/>
              <a:pPr/>
              <a:t>‹#›</a:t>
            </a:fld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10/12/2014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1" y="4690500"/>
            <a:ext cx="5709334" cy="4495062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556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3031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1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04C9-8E7A-4768-90BE-B6BFA78DFCCE}" type="datetime1">
              <a:rPr lang="nl-BE" smtClean="0"/>
              <a:t>11/12/2014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A74C-6118-4626-B3C4-B750499EF2F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5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88C0-DD68-40D9-BA11-E28CD95612D4}" type="datetime1">
              <a:rPr lang="nl-BE" smtClean="0"/>
              <a:t>11/12/2014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5C48-74E2-4FD1-A8E8-69110E0C9869}" type="datetime1">
              <a:rPr lang="nl-BE" smtClean="0"/>
              <a:t>11/12/2014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5A6B-ADF5-408A-8BE1-A17FE850B374}" type="datetime1">
              <a:rPr lang="nl-BE" smtClean="0"/>
              <a:t>11/12/2014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59C1-484A-4BF0-B262-9449D4EF6D82}" type="datetime1">
              <a:rPr lang="nl-BE" smtClean="0"/>
              <a:t>11/12/2014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DA96-5367-4DCA-A0A6-892C940A2CD2}" type="datetime1">
              <a:rPr lang="nl-BE" smtClean="0"/>
              <a:t>11/12/2014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A40C-99E7-40A7-90FC-4E849E5FA866}" type="datetime1">
              <a:rPr lang="nl-BE" smtClean="0"/>
              <a:t>11/12/2014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3334D7A-5CA2-4BCF-9733-64E581337976}" type="datetime1">
              <a:rPr lang="nl-BE" smtClean="0"/>
              <a:t>11/12/2014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593-357D-411B-86F2-6F24BC11AC59}" type="datetime1">
              <a:rPr lang="nl-BE" smtClean="0"/>
              <a:t>11/12/2014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8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7E50-895E-4AF6-8B74-002A76BF979E}" type="datetime1">
              <a:rPr lang="nl-BE" smtClean="0"/>
              <a:t>11/12/2014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186A-9A75-481F-9F2B-FFAD0D2FE95F}" type="datetime1">
              <a:rPr lang="nl-BE" smtClean="0"/>
              <a:t>11/12/2014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D476-EB58-4E64-81FC-E2FDAA38166D}" type="datetime1">
              <a:rPr lang="nl-BE" smtClean="0"/>
              <a:t>11/12/2014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3A28-FBB4-4F99-B1A3-5B190A3993A2}" type="datetime1">
              <a:rPr lang="nl-BE" smtClean="0"/>
              <a:t>11/12/2014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9673-B33C-4E05-A102-D3B147F36576}" type="datetime1">
              <a:rPr lang="nl-BE" smtClean="0"/>
              <a:t>11/12/2014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F80F77AA-9960-4099-921D-3D809601A856}" type="datetime1">
              <a:rPr lang="nl-BE" smtClean="0"/>
              <a:t>11/12/2014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1B795C-1555-4320-96A3-DD28BFBA69BE}" type="datetime1">
              <a:rPr lang="nl-BE" smtClean="0"/>
              <a:t>11/12/2014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72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D57244-B3FC-41C6-9EFD-5280CD6FA7E3}" type="datetime1">
              <a:rPr lang="nl-BE" smtClean="0"/>
              <a:t>11/12/2014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png"/><Relationship Id="rId5" Type="http://schemas.openxmlformats.org/officeDocument/2006/relationships/tags" Target="../tags/tag11.xml"/><Relationship Id="rId10" Type="http://schemas.openxmlformats.org/officeDocument/2006/relationships/image" Target="../media/image24.png"/><Relationship Id="rId4" Type="http://schemas.openxmlformats.org/officeDocument/2006/relationships/tags" Target="../tags/tag10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4.xml"/><Relationship Id="rId7" Type="http://schemas.openxmlformats.org/officeDocument/2006/relationships/image" Target="../media/image2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26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8.xml"/><Relationship Id="rId7" Type="http://schemas.openxmlformats.org/officeDocument/2006/relationships/image" Target="../media/image2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2.xml"/><Relationship Id="rId7" Type="http://schemas.openxmlformats.org/officeDocument/2006/relationships/image" Target="../media/image3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5" Type="http://schemas.openxmlformats.org/officeDocument/2006/relationships/tags" Target="../tags/tag30.xml"/><Relationship Id="rId10" Type="http://schemas.openxmlformats.org/officeDocument/2006/relationships/image" Target="../media/image40.png"/><Relationship Id="rId4" Type="http://schemas.openxmlformats.org/officeDocument/2006/relationships/tags" Target="../tags/tag29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1.emf"/><Relationship Id="rId3" Type="http://schemas.openxmlformats.org/officeDocument/2006/relationships/tags" Target="../tags/tag35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5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37.xml"/><Relationship Id="rId10" Type="http://schemas.openxmlformats.org/officeDocument/2006/relationships/image" Target="../media/image48.png"/><Relationship Id="rId4" Type="http://schemas.openxmlformats.org/officeDocument/2006/relationships/tags" Target="../tags/tag36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0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868488" cy="1800000"/>
          </a:xfrm>
        </p:spPr>
        <p:txBody>
          <a:bodyPr/>
          <a:lstStyle/>
          <a:p>
            <a:pPr algn="ctr"/>
            <a:r>
              <a:rPr lang="nl-BE" sz="3200" dirty="0" err="1"/>
              <a:t>Convergence</a:t>
            </a:r>
            <a:r>
              <a:rPr lang="nl-BE" sz="3200" dirty="0"/>
              <a:t>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accuracy</a:t>
            </a:r>
            <a:r>
              <a:rPr lang="nl-BE" sz="3200" dirty="0" smtClean="0"/>
              <a:t> </a:t>
            </a:r>
            <a:r>
              <a:rPr lang="nl-BE" sz="3200" dirty="0"/>
              <a:t>of </a:t>
            </a:r>
            <a:r>
              <a:rPr lang="nl-BE" sz="3200" dirty="0" err="1" smtClean="0"/>
              <a:t>coupled</a:t>
            </a:r>
            <a:r>
              <a:rPr lang="nl-BE" sz="3200" dirty="0" smtClean="0"/>
              <a:t> FV/MC </a:t>
            </a:r>
            <a:r>
              <a:rPr lang="nl-BE" sz="3200" dirty="0"/>
              <a:t>codes</a:t>
            </a:r>
            <a:endParaRPr lang="en-US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193675"/>
            <a:ext cx="5580000" cy="1080000"/>
          </a:xfrm>
        </p:spPr>
        <p:txBody>
          <a:bodyPr/>
          <a:lstStyle/>
          <a:p>
            <a:pPr algn="ctr"/>
            <a:r>
              <a:rPr lang="nl-BE" dirty="0" smtClean="0"/>
              <a:t>M. </a:t>
            </a:r>
            <a:r>
              <a:rPr lang="nl-BE" dirty="0" smtClean="0"/>
              <a:t>Baelmans</a:t>
            </a:r>
          </a:p>
          <a:p>
            <a:pPr algn="ctr"/>
            <a:endParaRPr lang="nl-BE" sz="2000" dirty="0" smtClean="0"/>
          </a:p>
          <a:p>
            <a:pPr algn="ctr"/>
            <a:r>
              <a:rPr lang="nl-BE" sz="2000" dirty="0" err="1" smtClean="0"/>
              <a:t>With</a:t>
            </a:r>
            <a:r>
              <a:rPr lang="nl-BE" sz="2000" dirty="0" smtClean="0"/>
              <a:t> research </a:t>
            </a:r>
            <a:r>
              <a:rPr lang="nl-BE" sz="2000" dirty="0" err="1" smtClean="0"/>
              <a:t>results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input </a:t>
            </a:r>
            <a:r>
              <a:rPr lang="nl-BE" sz="2000" dirty="0" err="1" smtClean="0"/>
              <a:t>from</a:t>
            </a:r>
            <a:endParaRPr lang="nl-BE" sz="2000" dirty="0"/>
          </a:p>
          <a:p>
            <a:pPr algn="ctr"/>
            <a:r>
              <a:rPr lang="nl-BE" sz="2000" dirty="0" smtClean="0"/>
              <a:t> P. </a:t>
            </a:r>
            <a:r>
              <a:rPr lang="nl-BE" sz="2000" dirty="0" err="1" smtClean="0"/>
              <a:t>Börner</a:t>
            </a:r>
            <a:r>
              <a:rPr lang="nl-BE" sz="2000" dirty="0" smtClean="0"/>
              <a:t>, W. Dekeyser, K. Ghoos, </a:t>
            </a:r>
          </a:p>
          <a:p>
            <a:pPr algn="ctr"/>
            <a:r>
              <a:rPr lang="nl-BE" sz="2000" dirty="0" smtClean="0"/>
              <a:t>N. Horsten, G. </a:t>
            </a:r>
            <a:r>
              <a:rPr lang="nl-BE" sz="2000" dirty="0" err="1" smtClean="0"/>
              <a:t>Samaey</a:t>
            </a:r>
            <a:r>
              <a:rPr lang="nl-BE" sz="2000" dirty="0" smtClean="0"/>
              <a:t>, T. Van Oevelen</a:t>
            </a:r>
            <a:endParaRPr lang="nl-BE" sz="2000" dirty="0" smtClean="0"/>
          </a:p>
          <a:p>
            <a:pPr algn="ctr"/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en-US" sz="1600" dirty="0" smtClean="0"/>
              <a:t>WPCD-meeting </a:t>
            </a:r>
            <a:r>
              <a:rPr lang="en-US" sz="1600" dirty="0" smtClean="0"/>
              <a:t>10-12 December </a:t>
            </a:r>
            <a:r>
              <a:rPr lang="en-US" sz="1600" dirty="0" smtClean="0"/>
              <a:t>2014, </a:t>
            </a:r>
            <a:r>
              <a:rPr lang="en-US" sz="1600" dirty="0" err="1" smtClean="0"/>
              <a:t>Garching</a:t>
            </a:r>
            <a:r>
              <a:rPr lang="en-US" sz="1600" dirty="0" smtClean="0"/>
              <a:t>, Germany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7298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2790280" y="3104964"/>
            <a:ext cx="3168352" cy="0"/>
          </a:xfrm>
          <a:prstGeom prst="line">
            <a:avLst/>
          </a:prstGeom>
          <a:ln w="57150">
            <a:solidFill>
              <a:srgbClr val="116E8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625" y="179388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correlation</a:t>
            </a:r>
            <a:r>
              <a:rPr lang="nl-BE" dirty="0" smtClean="0"/>
              <a:t> sampling</a:t>
            </a:r>
            <a:endParaRPr lang="nl-BE" dirty="0"/>
          </a:p>
        </p:txBody>
      </p:sp>
      <p:sp>
        <p:nvSpPr>
          <p:cNvPr id="11" name="Rounded Rectangle 10"/>
          <p:cNvSpPr/>
          <p:nvPr/>
        </p:nvSpPr>
        <p:spPr>
          <a:xfrm>
            <a:off x="630040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B2/B2.5</a:t>
            </a:r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False</a:t>
            </a:r>
            <a:r>
              <a:rPr lang="nl-BE" dirty="0" smtClean="0"/>
              <a:t> time </a:t>
            </a:r>
            <a:r>
              <a:rPr lang="nl-BE" dirty="0" err="1" smtClean="0"/>
              <a:t>stepping</a:t>
            </a:r>
            <a:endParaRPr lang="nl-BE" dirty="0" smtClean="0"/>
          </a:p>
          <a:p>
            <a:pPr algn="ctr"/>
            <a:endParaRPr lang="nl-BE" dirty="0" smtClean="0"/>
          </a:p>
          <a:p>
            <a:pPr algn="ctr"/>
            <a:r>
              <a:rPr lang="nl-BE" dirty="0" smtClean="0"/>
              <a:t>Dual time </a:t>
            </a:r>
            <a:r>
              <a:rPr lang="nl-BE" dirty="0" err="1" smtClean="0"/>
              <a:t>stepping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nstages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12" name="Rounded Rectangle 11"/>
          <p:cNvSpPr/>
          <p:nvPr/>
        </p:nvSpPr>
        <p:spPr>
          <a:xfrm>
            <a:off x="3294336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 smtClean="0"/>
          </a:p>
          <a:p>
            <a:pPr algn="ctr"/>
            <a:r>
              <a:rPr lang="nl-BE" b="1" dirty="0" err="1" smtClean="0"/>
              <a:t>Coupling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Full Monte Carlo</a:t>
            </a:r>
          </a:p>
          <a:p>
            <a:pPr algn="ctr"/>
            <a:endParaRPr lang="nl-BE" dirty="0"/>
          </a:p>
          <a:p>
            <a:pPr algn="ctr"/>
            <a:r>
              <a:rPr lang="nl-BE" dirty="0" smtClean="0"/>
              <a:t>MC+ Short </a:t>
            </a:r>
            <a:r>
              <a:rPr lang="nl-BE" dirty="0" err="1" smtClean="0"/>
              <a:t>Cycle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smtClean="0"/>
              <a:t>Robbins </a:t>
            </a:r>
            <a:r>
              <a:rPr lang="nl-BE" dirty="0" err="1" smtClean="0"/>
              <a:t>Monro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5958632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EIRENE</a:t>
            </a:r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Random </a:t>
            </a:r>
            <a:r>
              <a:rPr lang="nl-BE" dirty="0" err="1" smtClean="0"/>
              <a:t>noise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Correlated</a:t>
            </a:r>
            <a:r>
              <a:rPr lang="nl-BE" dirty="0" smtClean="0"/>
              <a:t> sampling</a:t>
            </a:r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Transient</a:t>
            </a:r>
            <a:r>
              <a:rPr lang="nl-BE" dirty="0" smtClean="0"/>
              <a:t> or </a:t>
            </a:r>
            <a:r>
              <a:rPr lang="nl-BE" dirty="0" err="1" smtClean="0"/>
              <a:t>not</a:t>
            </a:r>
            <a:endParaRPr lang="nl-BE" dirty="0"/>
          </a:p>
        </p:txBody>
      </p:sp>
      <p:sp>
        <p:nvSpPr>
          <p:cNvPr id="14" name="Rounded Rectangle 13"/>
          <p:cNvSpPr/>
          <p:nvPr/>
        </p:nvSpPr>
        <p:spPr>
          <a:xfrm>
            <a:off x="1233287" y="5013176"/>
            <a:ext cx="6264696" cy="93610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Interpretation</a:t>
            </a:r>
            <a:r>
              <a:rPr lang="nl-BE" b="1" dirty="0" smtClean="0"/>
              <a:t> of </a:t>
            </a:r>
            <a:r>
              <a:rPr lang="nl-BE" b="1" dirty="0" err="1" smtClean="0"/>
              <a:t>results</a:t>
            </a:r>
            <a:endParaRPr lang="nl-BE" b="1" dirty="0" smtClean="0"/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One</a:t>
            </a:r>
            <a:r>
              <a:rPr lang="nl-BE" dirty="0" smtClean="0"/>
              <a:t> single solution</a:t>
            </a:r>
            <a:r>
              <a:rPr lang="nl-BE" dirty="0"/>
              <a:t> </a:t>
            </a:r>
            <a:r>
              <a:rPr lang="nl-BE" dirty="0" smtClean="0"/>
              <a:t>vs. </a:t>
            </a:r>
            <a:r>
              <a:rPr lang="nl-BE" dirty="0" err="1" smtClean="0"/>
              <a:t>averaged</a:t>
            </a:r>
            <a:r>
              <a:rPr lang="nl-BE" dirty="0" smtClean="0"/>
              <a:t> solution</a:t>
            </a:r>
          </a:p>
        </p:txBody>
      </p:sp>
      <p:sp>
        <p:nvSpPr>
          <p:cNvPr id="15" name="Oval 14"/>
          <p:cNvSpPr/>
          <p:nvPr/>
        </p:nvSpPr>
        <p:spPr>
          <a:xfrm>
            <a:off x="846288" y="2420888"/>
            <a:ext cx="172774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3374884" y="2964584"/>
            <a:ext cx="19437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6288517" y="2993233"/>
            <a:ext cx="1460382" cy="766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/>
          <p:cNvSpPr/>
          <p:nvPr/>
        </p:nvSpPr>
        <p:spPr>
          <a:xfrm>
            <a:off x="4567162" y="5472119"/>
            <a:ext cx="197565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74032" y="4653136"/>
            <a:ext cx="216248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</p:cNvCxnSpPr>
          <p:nvPr/>
        </p:nvCxnSpPr>
        <p:spPr>
          <a:xfrm>
            <a:off x="4374456" y="4653136"/>
            <a:ext cx="0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86624" y="4653136"/>
            <a:ext cx="216024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97983" y="3933056"/>
            <a:ext cx="4048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5364088" y="6048183"/>
            <a:ext cx="4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!!!!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/>
          <p:cNvSpPr/>
          <p:nvPr/>
        </p:nvSpPr>
        <p:spPr>
          <a:xfrm>
            <a:off x="1127526" y="3391832"/>
            <a:ext cx="6972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Correlation error</a:t>
            </a:r>
          </a:p>
          <a:p>
            <a:r>
              <a:rPr lang="en-US" dirty="0" smtClean="0"/>
              <a:t>	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	             if mean of multiple CS simulations,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dirty="0" smtClean="0"/>
              <a:t>: the number of MC particles</a:t>
            </a:r>
          </a:p>
          <a:p>
            <a:r>
              <a:rPr lang="en-US" dirty="0"/>
              <a:t>	 </a:t>
            </a:r>
            <a:r>
              <a:rPr lang="en-US" dirty="0" smtClean="0"/>
              <a:t>            independent of </a:t>
            </a:r>
            <a:r>
              <a:rPr lang="en-US" i="1" dirty="0" smtClean="0"/>
              <a:t>n</a:t>
            </a:r>
            <a:r>
              <a:rPr lang="en-US" i="1" baseline="-25000" dirty="0" smtClean="0"/>
              <a:t>r</a:t>
            </a:r>
            <a:r>
              <a:rPr lang="en-US" dirty="0" smtClean="0"/>
              <a:t> and discretization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1115615" y="5013176"/>
            <a:ext cx="748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Statistical error</a:t>
            </a:r>
          </a:p>
          <a:p>
            <a:endParaRPr lang="nl-BE" dirty="0" smtClean="0"/>
          </a:p>
          <a:p>
            <a:r>
              <a:rPr lang="nl-BE" dirty="0"/>
              <a:t>	</a:t>
            </a:r>
            <a:r>
              <a:rPr lang="nl-BE" dirty="0" smtClean="0"/>
              <a:t>             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i="1" dirty="0" err="1" smtClean="0"/>
              <a:t>n</a:t>
            </a:r>
            <a:r>
              <a:rPr lang="nl-BE" i="1" baseline="-25000" dirty="0" err="1" smtClean="0"/>
              <a:t>r</a:t>
            </a:r>
            <a:r>
              <a:rPr lang="nl-BE" dirty="0" smtClean="0"/>
              <a:t> = </a:t>
            </a:r>
            <a:r>
              <a:rPr lang="nl-BE" dirty="0" err="1" smtClean="0"/>
              <a:t>number</a:t>
            </a:r>
            <a:r>
              <a:rPr lang="nl-BE" dirty="0" smtClean="0"/>
              <a:t> of CS </a:t>
            </a:r>
            <a:r>
              <a:rPr lang="nl-BE" dirty="0" err="1" smtClean="0"/>
              <a:t>simulations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endParaRPr lang="nl-BE" dirty="0" smtClean="0"/>
          </a:p>
          <a:p>
            <a:r>
              <a:rPr lang="nl-BE" dirty="0"/>
              <a:t>	</a:t>
            </a:r>
            <a:r>
              <a:rPr lang="nl-BE" dirty="0" smtClean="0"/>
              <a:t>	the standard </a:t>
            </a:r>
            <a:r>
              <a:rPr lang="nl-BE" dirty="0" err="1" smtClean="0"/>
              <a:t>deviation</a:t>
            </a:r>
            <a:r>
              <a:rPr lang="nl-BE" dirty="0" smtClean="0"/>
              <a:t> of     </a:t>
            </a:r>
            <a:r>
              <a:rPr lang="nl-BE" dirty="0" err="1" smtClean="0"/>
              <a:t>from</a:t>
            </a:r>
            <a:r>
              <a:rPr lang="nl-BE" dirty="0" smtClean="0"/>
              <a:t> 1 run</a:t>
            </a:r>
          </a:p>
          <a:p>
            <a:r>
              <a:rPr lang="nl-BE" dirty="0">
                <a:solidFill>
                  <a:srgbClr val="FF0000"/>
                </a:solidFill>
              </a:rPr>
              <a:t>	</a:t>
            </a:r>
            <a:r>
              <a:rPr lang="nl-BE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127799" y="2084655"/>
            <a:ext cx="618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Convergence</a:t>
            </a:r>
            <a:r>
              <a:rPr lang="nl-BE" b="1" dirty="0" smtClean="0"/>
              <a:t> error </a:t>
            </a:r>
          </a:p>
          <a:p>
            <a:r>
              <a:rPr lang="nl-BE" dirty="0" smtClean="0"/>
              <a:t>              ≈ 0 </a:t>
            </a:r>
          </a:p>
          <a:p>
            <a:r>
              <a:rPr lang="en-US" dirty="0" smtClean="0"/>
              <a:t>Converged up to machine accuracy, otherwise</a:t>
            </a:r>
          </a:p>
          <a:p>
            <a:r>
              <a:rPr lang="en-US" dirty="0" smtClean="0"/>
              <a:t>determined from convergence rate</a:t>
            </a:r>
            <a:endParaRPr lang="nl-BE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b="1" dirty="0" err="1" smtClean="0"/>
              <a:t>C</a:t>
            </a:r>
            <a:r>
              <a:rPr lang="nl-BE" dirty="0" err="1" smtClean="0"/>
              <a:t>orrelated</a:t>
            </a:r>
            <a:r>
              <a:rPr lang="nl-BE" dirty="0" smtClean="0"/>
              <a:t> </a:t>
            </a:r>
            <a:r>
              <a:rPr lang="nl-BE" b="1" dirty="0"/>
              <a:t>S</a:t>
            </a:r>
            <a:r>
              <a:rPr lang="nl-BE" dirty="0"/>
              <a:t>ampling (CS)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3203848" y="357301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6876256" y="1844824"/>
            <a:ext cx="0" cy="1728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>
            <a:off x="2987824" y="5229200"/>
            <a:ext cx="4824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7769703" y="1880828"/>
            <a:ext cx="42658" cy="33483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3513522" y="2276872"/>
            <a:ext cx="20971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10667" y="1844824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5" y="1556791"/>
            <a:ext cx="6029927" cy="288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61248"/>
            <a:ext cx="1760213" cy="363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5589240"/>
            <a:ext cx="1042745" cy="367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64" y="5949280"/>
            <a:ext cx="156412" cy="177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68" y="3952252"/>
            <a:ext cx="496837" cy="3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ocuments\ProJectsOngoing\2014-WPCD-SOLPS\Report1\Figuren\ErrorsC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" y="-498376"/>
            <a:ext cx="8735809" cy="123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940"/>
            <a:ext cx="6031943" cy="288031"/>
          </a:xfrm>
          <a:prstGeom prst="rect">
            <a:avLst/>
          </a:prstGeom>
        </p:spPr>
      </p:pic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540000" y="1377264"/>
            <a:ext cx="8334000" cy="4428000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 error contributions can be determined </a:t>
            </a:r>
          </a:p>
          <a:p>
            <a:pPr lvl="1"/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6130098" y="4941168"/>
            <a:ext cx="268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27809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Plasma </a:t>
            </a:r>
            <a:r>
              <a:rPr lang="nl-BE" dirty="0" err="1" smtClean="0"/>
              <a:t>density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dirty="0" smtClean="0"/>
              <a:t>Error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b="1" dirty="0" err="1"/>
              <a:t>C</a:t>
            </a:r>
            <a:r>
              <a:rPr lang="nl-BE" dirty="0" err="1"/>
              <a:t>orrelated</a:t>
            </a:r>
            <a:r>
              <a:rPr lang="nl-BE" dirty="0"/>
              <a:t> </a:t>
            </a:r>
            <a:r>
              <a:rPr lang="nl-BE" b="1" dirty="0"/>
              <a:t>S</a:t>
            </a:r>
            <a:r>
              <a:rPr lang="nl-BE" dirty="0"/>
              <a:t>ampling (</a:t>
            </a:r>
            <a:r>
              <a:rPr lang="nl-BE" b="1" dirty="0"/>
              <a:t>CS</a:t>
            </a:r>
            <a:r>
              <a:rPr lang="nl-BE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267600"/>
            <a:ext cx="100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  <a:r>
              <a:rPr lang="nl-BE" sz="2000" dirty="0" smtClean="0">
                <a:solidFill>
                  <a:srgbClr val="FF0000"/>
                </a:solidFill>
              </a:rPr>
              <a:t>(</a:t>
            </a:r>
            <a:r>
              <a:rPr lang="nl-BE" sz="2000" i="1" dirty="0" smtClean="0">
                <a:solidFill>
                  <a:srgbClr val="FF0000"/>
                </a:solidFill>
              </a:rPr>
              <a:t>n</a:t>
            </a:r>
            <a:r>
              <a:rPr lang="nl-BE" sz="2000" i="1" baseline="-25000" dirty="0" smtClean="0">
                <a:solidFill>
                  <a:srgbClr val="FF0000"/>
                </a:solidFill>
              </a:rPr>
              <a:t>t</a:t>
            </a:r>
            <a:r>
              <a:rPr lang="nl-BE" sz="2000" baseline="30000" dirty="0" smtClean="0">
                <a:solidFill>
                  <a:srgbClr val="FF0000"/>
                </a:solidFill>
              </a:rPr>
              <a:t>-1</a:t>
            </a:r>
            <a:r>
              <a:rPr lang="nl-BE" sz="2000" dirty="0" smtClean="0">
                <a:solidFill>
                  <a:srgbClr val="FF0000"/>
                </a:solidFill>
              </a:rPr>
              <a:t>)</a:t>
            </a:r>
            <a:endParaRPr lang="nl-BE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28458" y="2251416"/>
                <a:ext cx="10035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O</a:t>
                </a:r>
                <a:r>
                  <a:rPr lang="nl-BE" sz="20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ε</m:t>
                    </m:r>
                  </m:oMath>
                </a14:m>
                <a:r>
                  <a:rPr lang="nl-BE" sz="2000" baseline="-25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nl-BE" sz="2000" dirty="0" smtClean="0">
                    <a:solidFill>
                      <a:srgbClr val="FF0000"/>
                    </a:solidFill>
                  </a:rPr>
                  <a:t>)</a:t>
                </a:r>
                <a:endParaRPr lang="nl-BE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58" y="2251416"/>
                <a:ext cx="100358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6061" t="-10606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32850" y="2266728"/>
            <a:ext cx="16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  <a:r>
              <a:rPr lang="nl-BE" sz="2000" dirty="0" smtClean="0">
                <a:solidFill>
                  <a:srgbClr val="FF0000"/>
                </a:solidFill>
              </a:rPr>
              <a:t>(</a:t>
            </a:r>
            <a:r>
              <a:rPr lang="nl-BE" sz="2000" i="1" dirty="0" smtClean="0">
                <a:solidFill>
                  <a:srgbClr val="FF0000"/>
                </a:solidFill>
              </a:rPr>
              <a:t>n</a:t>
            </a:r>
            <a:r>
              <a:rPr lang="nl-BE" sz="2000" i="1" baseline="-25000" dirty="0" smtClean="0">
                <a:solidFill>
                  <a:srgbClr val="FF0000"/>
                </a:solidFill>
              </a:rPr>
              <a:t>t</a:t>
            </a:r>
            <a:r>
              <a:rPr lang="nl-BE" sz="2000" baseline="30000" dirty="0" smtClean="0">
                <a:solidFill>
                  <a:srgbClr val="FF0000"/>
                </a:solidFill>
              </a:rPr>
              <a:t>-1/2</a:t>
            </a:r>
            <a:r>
              <a:rPr lang="nl-BE" sz="2000" i="1" dirty="0" smtClean="0">
                <a:solidFill>
                  <a:srgbClr val="FF0000"/>
                </a:solidFill>
              </a:rPr>
              <a:t>n</a:t>
            </a:r>
            <a:r>
              <a:rPr lang="nl-BE" sz="2000" i="1" baseline="-25000" dirty="0" smtClean="0">
                <a:solidFill>
                  <a:srgbClr val="FF0000"/>
                </a:solidFill>
              </a:rPr>
              <a:t>r</a:t>
            </a:r>
            <a:r>
              <a:rPr lang="nl-BE" sz="2000" baseline="30000" dirty="0" smtClean="0">
                <a:solidFill>
                  <a:srgbClr val="FF0000"/>
                </a:solidFill>
              </a:rPr>
              <a:t>-1/2</a:t>
            </a:r>
            <a:r>
              <a:rPr lang="nl-BE" sz="2000" dirty="0" smtClean="0">
                <a:solidFill>
                  <a:srgbClr val="FF0000"/>
                </a:solidFill>
              </a:rPr>
              <a:t>)</a:t>
            </a:r>
            <a:endParaRPr lang="nl-BE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0346" y="2260098"/>
            <a:ext cx="107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O</a:t>
            </a:r>
            <a:r>
              <a:rPr lang="nl-BE" sz="2000" dirty="0" smtClean="0">
                <a:solidFill>
                  <a:srgbClr val="FF0000"/>
                </a:solidFill>
              </a:rPr>
              <a:t>(</a:t>
            </a:r>
            <a:r>
              <a:rPr lang="nl-BE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nl-BE" sz="2000" dirty="0" err="1" smtClean="0">
                <a:solidFill>
                  <a:srgbClr val="FF0000"/>
                </a:solidFill>
              </a:rPr>
              <a:t>x</a:t>
            </a:r>
            <a:r>
              <a:rPr lang="nl-BE" sz="2000" baseline="30000" dirty="0" err="1" smtClean="0">
                <a:solidFill>
                  <a:srgbClr val="FF0000"/>
                </a:solidFill>
              </a:rPr>
              <a:t>p</a:t>
            </a:r>
            <a:r>
              <a:rPr lang="nl-BE" sz="2000" dirty="0" smtClean="0">
                <a:solidFill>
                  <a:srgbClr val="FF0000"/>
                </a:solidFill>
              </a:rPr>
              <a:t>)</a:t>
            </a: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25144"/>
            <a:ext cx="496837" cy="3408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93624"/>
            <a:ext cx="1042745" cy="3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2790280" y="3104964"/>
            <a:ext cx="3168352" cy="0"/>
          </a:xfrm>
          <a:prstGeom prst="line">
            <a:avLst/>
          </a:prstGeom>
          <a:ln w="57150">
            <a:solidFill>
              <a:srgbClr val="116E8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625" y="179388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random </a:t>
            </a:r>
            <a:r>
              <a:rPr lang="nl-BE" dirty="0" err="1" smtClean="0"/>
              <a:t>noise</a:t>
            </a:r>
            <a:r>
              <a:rPr lang="nl-BE" dirty="0" smtClean="0"/>
              <a:t> MC</a:t>
            </a:r>
            <a:endParaRPr lang="nl-BE" dirty="0"/>
          </a:p>
        </p:txBody>
      </p:sp>
      <p:sp>
        <p:nvSpPr>
          <p:cNvPr id="11" name="Rounded Rectangle 10"/>
          <p:cNvSpPr/>
          <p:nvPr/>
        </p:nvSpPr>
        <p:spPr>
          <a:xfrm>
            <a:off x="630040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B2/B2.5</a:t>
            </a:r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False</a:t>
            </a:r>
            <a:r>
              <a:rPr lang="nl-BE" dirty="0" smtClean="0"/>
              <a:t> time </a:t>
            </a:r>
            <a:r>
              <a:rPr lang="nl-BE" dirty="0" err="1" smtClean="0"/>
              <a:t>stepping</a:t>
            </a:r>
            <a:endParaRPr lang="nl-BE" dirty="0" smtClean="0"/>
          </a:p>
          <a:p>
            <a:pPr algn="ctr"/>
            <a:endParaRPr lang="nl-BE" dirty="0" smtClean="0"/>
          </a:p>
          <a:p>
            <a:pPr algn="ctr"/>
            <a:r>
              <a:rPr lang="nl-BE" dirty="0" smtClean="0"/>
              <a:t>Dual time </a:t>
            </a:r>
            <a:r>
              <a:rPr lang="nl-BE" dirty="0" err="1" smtClean="0"/>
              <a:t>stepping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nstages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12" name="Rounded Rectangle 11"/>
          <p:cNvSpPr/>
          <p:nvPr/>
        </p:nvSpPr>
        <p:spPr>
          <a:xfrm>
            <a:off x="3294336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 smtClean="0"/>
          </a:p>
          <a:p>
            <a:pPr algn="ctr"/>
            <a:r>
              <a:rPr lang="nl-BE" b="1" dirty="0" err="1" smtClean="0"/>
              <a:t>Coupling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Full Monte Carlo</a:t>
            </a:r>
          </a:p>
          <a:p>
            <a:pPr algn="ctr"/>
            <a:endParaRPr lang="nl-BE" dirty="0"/>
          </a:p>
          <a:p>
            <a:pPr algn="ctr"/>
            <a:r>
              <a:rPr lang="nl-BE" dirty="0" smtClean="0"/>
              <a:t>MC+ Short </a:t>
            </a:r>
            <a:r>
              <a:rPr lang="nl-BE" dirty="0" err="1" smtClean="0"/>
              <a:t>Cycle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smtClean="0"/>
              <a:t>Robbins </a:t>
            </a:r>
            <a:r>
              <a:rPr lang="nl-BE" dirty="0" err="1" smtClean="0"/>
              <a:t>Monro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5958632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EIRENE</a:t>
            </a:r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Random </a:t>
            </a:r>
            <a:r>
              <a:rPr lang="nl-BE" dirty="0" err="1" smtClean="0"/>
              <a:t>noise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Correlated</a:t>
            </a:r>
            <a:r>
              <a:rPr lang="nl-BE" dirty="0" smtClean="0"/>
              <a:t> sampling</a:t>
            </a:r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Transient</a:t>
            </a:r>
            <a:r>
              <a:rPr lang="nl-BE" dirty="0" smtClean="0"/>
              <a:t> or </a:t>
            </a:r>
            <a:r>
              <a:rPr lang="nl-BE" dirty="0" err="1" smtClean="0"/>
              <a:t>not</a:t>
            </a:r>
            <a:endParaRPr lang="nl-BE" dirty="0"/>
          </a:p>
        </p:txBody>
      </p:sp>
      <p:sp>
        <p:nvSpPr>
          <p:cNvPr id="14" name="Rounded Rectangle 13"/>
          <p:cNvSpPr/>
          <p:nvPr/>
        </p:nvSpPr>
        <p:spPr>
          <a:xfrm>
            <a:off x="1233287" y="5013176"/>
            <a:ext cx="6264696" cy="93610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Interpretation</a:t>
            </a:r>
            <a:r>
              <a:rPr lang="nl-BE" b="1" dirty="0" smtClean="0"/>
              <a:t> of </a:t>
            </a:r>
            <a:r>
              <a:rPr lang="nl-BE" b="1" dirty="0" err="1" smtClean="0"/>
              <a:t>results</a:t>
            </a:r>
            <a:endParaRPr lang="nl-BE" b="1" dirty="0" smtClean="0"/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One</a:t>
            </a:r>
            <a:r>
              <a:rPr lang="nl-BE" dirty="0" smtClean="0"/>
              <a:t> single solution</a:t>
            </a:r>
            <a:r>
              <a:rPr lang="nl-BE" dirty="0"/>
              <a:t> </a:t>
            </a:r>
            <a:r>
              <a:rPr lang="nl-BE" dirty="0" smtClean="0"/>
              <a:t>vs. </a:t>
            </a:r>
            <a:r>
              <a:rPr lang="nl-BE" dirty="0" err="1" smtClean="0"/>
              <a:t>averaged</a:t>
            </a:r>
            <a:r>
              <a:rPr lang="nl-BE" dirty="0" smtClean="0"/>
              <a:t> solution</a:t>
            </a:r>
          </a:p>
        </p:txBody>
      </p:sp>
      <p:sp>
        <p:nvSpPr>
          <p:cNvPr id="15" name="Oval 14"/>
          <p:cNvSpPr/>
          <p:nvPr/>
        </p:nvSpPr>
        <p:spPr>
          <a:xfrm>
            <a:off x="846288" y="2420888"/>
            <a:ext cx="172774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3374884" y="2420888"/>
            <a:ext cx="19437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6231682" y="2419943"/>
            <a:ext cx="1606420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/>
          <p:cNvSpPr/>
          <p:nvPr/>
        </p:nvSpPr>
        <p:spPr>
          <a:xfrm>
            <a:off x="4567162" y="5472119"/>
            <a:ext cx="197565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574032" y="4653136"/>
            <a:ext cx="216248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</p:cNvCxnSpPr>
          <p:nvPr/>
        </p:nvCxnSpPr>
        <p:spPr>
          <a:xfrm>
            <a:off x="4374456" y="4653136"/>
            <a:ext cx="0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86624" y="4653136"/>
            <a:ext cx="216024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97983" y="3933056"/>
            <a:ext cx="4048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39752" y="5661248"/>
            <a:ext cx="1944216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5908" y="6011996"/>
            <a:ext cx="175404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Too large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54" y="6126905"/>
            <a:ext cx="633966" cy="219482"/>
          </a:xfrm>
          <a:prstGeom prst="rect">
            <a:avLst/>
          </a:prstGeom>
          <a:ln w="19050">
            <a:noFill/>
          </a:ln>
        </p:spPr>
      </p:pic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3262930" y="5877272"/>
            <a:ext cx="31406" cy="1347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32923"/>
            <a:ext cx="1987742" cy="479188"/>
          </a:xfrm>
          <a:prstGeom prst="rect">
            <a:avLst/>
          </a:prstGeom>
        </p:spPr>
      </p:pic>
      <p:sp>
        <p:nvSpPr>
          <p:cNvPr id="43" name="Tekstvak 42"/>
          <p:cNvSpPr txBox="1"/>
          <p:nvPr/>
        </p:nvSpPr>
        <p:spPr>
          <a:xfrm>
            <a:off x="1115615" y="4976008"/>
            <a:ext cx="748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Statistical error</a:t>
            </a:r>
          </a:p>
          <a:p>
            <a:r>
              <a:rPr lang="nl-BE" dirty="0" smtClean="0"/>
              <a:t>		</a:t>
            </a:r>
            <a:r>
              <a:rPr lang="en-US" b="1" dirty="0">
                <a:solidFill>
                  <a:srgbClr val="FF0000"/>
                </a:solidFill>
              </a:rPr>
              <a:t> educated guess via </a:t>
            </a:r>
            <a:r>
              <a:rPr lang="en-US" b="1" dirty="0" smtClean="0">
                <a:solidFill>
                  <a:srgbClr val="FF0000"/>
                </a:solidFill>
              </a:rPr>
              <a:t>autocorrelation functions</a:t>
            </a:r>
            <a:endParaRPr lang="nl-BE" dirty="0" smtClean="0"/>
          </a:p>
          <a:p>
            <a:pPr>
              <a:tabLst>
                <a:tab pos="1708150" algn="l"/>
              </a:tabLst>
            </a:pPr>
            <a:r>
              <a:rPr lang="nl-BE" dirty="0"/>
              <a:t>	 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           </a:t>
            </a:r>
            <a:r>
              <a:rPr lang="nl-BE" dirty="0" smtClean="0"/>
              <a:t>:</a:t>
            </a:r>
            <a:r>
              <a:rPr lang="nl-BE" dirty="0" err="1" smtClean="0"/>
              <a:t>number</a:t>
            </a:r>
            <a:r>
              <a:rPr lang="nl-BE" dirty="0" smtClean="0"/>
              <a:t> of independent samples </a:t>
            </a:r>
            <a:r>
              <a:rPr lang="nl-BE" dirty="0" err="1" smtClean="0"/>
              <a:t>during</a:t>
            </a:r>
            <a:r>
              <a:rPr lang="nl-BE" dirty="0" smtClean="0"/>
              <a:t> 		</a:t>
            </a:r>
            <a:r>
              <a:rPr lang="nl-BE" dirty="0" err="1" smtClean="0"/>
              <a:t>iterations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      the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iterations</a:t>
            </a:r>
            <a:r>
              <a:rPr lang="nl-BE" dirty="0" smtClean="0"/>
              <a:t> </a:t>
            </a:r>
          </a:p>
          <a:p>
            <a:pPr>
              <a:tabLst>
                <a:tab pos="1797050" algn="l"/>
              </a:tabLst>
            </a:pPr>
            <a:r>
              <a:rPr lang="nl-BE" dirty="0"/>
              <a:t> </a:t>
            </a:r>
            <a:r>
              <a:rPr lang="nl-BE" dirty="0" smtClean="0"/>
              <a:t>                            </a:t>
            </a:r>
            <a:r>
              <a:rPr lang="nl-BE" dirty="0" err="1" smtClean="0"/>
              <a:t>governing</a:t>
            </a:r>
            <a:r>
              <a:rPr lang="nl-BE" dirty="0" smtClean="0"/>
              <a:t> the </a:t>
            </a:r>
            <a:r>
              <a:rPr lang="nl-BE" dirty="0" err="1" smtClean="0"/>
              <a:t>correlation</a:t>
            </a:r>
            <a:r>
              <a:rPr lang="nl-BE" dirty="0" smtClean="0"/>
              <a:t> time</a:t>
            </a: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127799" y="2084655"/>
            <a:ext cx="618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Convergence</a:t>
            </a:r>
            <a:r>
              <a:rPr lang="nl-BE" b="1" dirty="0" smtClean="0"/>
              <a:t> error </a:t>
            </a:r>
          </a:p>
          <a:p>
            <a:r>
              <a:rPr lang="nl-BE" dirty="0" smtClean="0"/>
              <a:t>              </a:t>
            </a:r>
            <a:r>
              <a:rPr lang="nl-BE" dirty="0" smtClean="0">
                <a:solidFill>
                  <a:srgbClr val="FF0000"/>
                </a:solidFill>
              </a:rPr>
              <a:t>≠0</a:t>
            </a:r>
            <a:r>
              <a:rPr lang="nl-BE" dirty="0" smtClean="0"/>
              <a:t> </a:t>
            </a:r>
          </a:p>
          <a:p>
            <a:r>
              <a:rPr lang="en-US" dirty="0" smtClean="0"/>
              <a:t>Only one </a:t>
            </a:r>
            <a:r>
              <a:rPr lang="en-US" dirty="0" err="1" smtClean="0"/>
              <a:t>timestep</a:t>
            </a:r>
            <a:r>
              <a:rPr lang="en-US" dirty="0" smtClean="0"/>
              <a:t> with relaxation is performed when random noise is renewed</a:t>
            </a:r>
            <a:endParaRPr lang="nl-BE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random </a:t>
            </a:r>
            <a:r>
              <a:rPr lang="nl-BE" dirty="0" err="1" smtClean="0"/>
              <a:t>noise</a:t>
            </a:r>
            <a:r>
              <a:rPr lang="nl-BE" dirty="0" smtClean="0"/>
              <a:t> MC</a:t>
            </a:r>
            <a:endParaRPr lang="nl-BE" dirty="0"/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3203848" y="349373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6876256" y="1844824"/>
            <a:ext cx="0" cy="16489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>
            <a:off x="2987824" y="5192032"/>
            <a:ext cx="4824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7769703" y="1880828"/>
            <a:ext cx="42657" cy="33112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1127526" y="3280916"/>
            <a:ext cx="6972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Correlation error</a:t>
            </a:r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educated guess via residuals of averaged values</a:t>
            </a:r>
          </a:p>
          <a:p>
            <a:pPr>
              <a:tabLst>
                <a:tab pos="898525" algn="l"/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~ 1/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  	if mean over fluctuating parameters is taken, 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when convergence error is sufficient low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          with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dirty="0" smtClean="0"/>
              <a:t>: the number of MC particles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independent of </a:t>
            </a:r>
            <a:r>
              <a:rPr lang="en-US" i="1" dirty="0" smtClean="0"/>
              <a:t>n</a:t>
            </a:r>
            <a:r>
              <a:rPr lang="en-US" i="1" baseline="-25000" dirty="0" smtClean="0"/>
              <a:t>it</a:t>
            </a:r>
            <a:r>
              <a:rPr lang="en-US" dirty="0" smtClean="0"/>
              <a:t> and discretization</a:t>
            </a:r>
          </a:p>
          <a:p>
            <a:r>
              <a:rPr lang="en-US" dirty="0"/>
              <a:t>	</a:t>
            </a:r>
            <a:endParaRPr lang="nl-BE" dirty="0"/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3513522" y="2276872"/>
            <a:ext cx="20971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10667" y="1844824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5" y="1556791"/>
            <a:ext cx="6029927" cy="28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15" y="5557163"/>
            <a:ext cx="598058" cy="30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19" y="5861263"/>
            <a:ext cx="293356" cy="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ProJectsOngoing\2014-WPCD-SOLPS\Report1\Figuren\Autocorrelation_general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209" y="764704"/>
            <a:ext cx="6554888" cy="92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random </a:t>
            </a:r>
            <a:r>
              <a:rPr lang="nl-BE" dirty="0" err="1" smtClean="0"/>
              <a:t>noise</a:t>
            </a:r>
            <a:r>
              <a:rPr lang="nl-BE" dirty="0" smtClean="0"/>
              <a:t> MC</a:t>
            </a:r>
            <a:endParaRPr lang="nl-BE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196752"/>
            <a:ext cx="4464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Autocorrelation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function</a:t>
            </a:r>
            <a:r>
              <a:rPr lang="nl-BE" dirty="0" smtClean="0">
                <a:solidFill>
                  <a:schemeClr val="tx2"/>
                </a:solidFill>
              </a:rPr>
              <a:t> of the output </a:t>
            </a:r>
            <a:r>
              <a:rPr lang="nl-BE" dirty="0" err="1" smtClean="0">
                <a:solidFill>
                  <a:schemeClr val="tx2"/>
                </a:solidFill>
              </a:rPr>
              <a:t>signal</a:t>
            </a:r>
            <a:r>
              <a:rPr lang="nl-BE" dirty="0" smtClean="0">
                <a:solidFill>
                  <a:schemeClr val="tx2"/>
                </a:solidFill>
              </a:rPr>
              <a:t> is </a:t>
            </a:r>
            <a:r>
              <a:rPr lang="nl-BE" dirty="0" err="1" smtClean="0">
                <a:solidFill>
                  <a:schemeClr val="tx2"/>
                </a:solidFill>
              </a:rPr>
              <a:t>defined</a:t>
            </a:r>
            <a:r>
              <a:rPr lang="nl-BE" dirty="0" smtClean="0">
                <a:solidFill>
                  <a:schemeClr val="tx2"/>
                </a:solidFill>
              </a:rPr>
              <a:t> as:</a:t>
            </a: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>
              <a:solidFill>
                <a:srgbClr val="FF0000"/>
              </a:solidFill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r>
              <a:rPr lang="nl-BE" dirty="0" err="1" smtClean="0">
                <a:solidFill>
                  <a:schemeClr val="tx2"/>
                </a:solidFill>
              </a:rPr>
              <a:t>with</a:t>
            </a:r>
            <a:endParaRPr lang="nl-BE" dirty="0">
              <a:solidFill>
                <a:schemeClr val="tx2"/>
              </a:solidFill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>
              <a:solidFill>
                <a:srgbClr val="FF0000"/>
              </a:solidFill>
            </a:endParaRPr>
          </a:p>
          <a:p>
            <a:endParaRPr lang="nl-BE" dirty="0">
              <a:solidFill>
                <a:srgbClr val="FF0000"/>
              </a:solidFill>
            </a:endParaRPr>
          </a:p>
          <a:p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16832"/>
            <a:ext cx="1409929" cy="722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2" y="3093695"/>
            <a:ext cx="4178224" cy="7673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500" y="486916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Interpretation</a:t>
            </a:r>
            <a:r>
              <a:rPr lang="nl-BE" dirty="0" smtClean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RN </a:t>
            </a:r>
            <a:r>
              <a:rPr lang="nl-BE" dirty="0" err="1" smtClean="0">
                <a:solidFill>
                  <a:schemeClr val="tx2"/>
                </a:solidFill>
              </a:rPr>
              <a:t>makes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use</a:t>
            </a:r>
            <a:r>
              <a:rPr lang="nl-BE" dirty="0" smtClean="0">
                <a:solidFill>
                  <a:schemeClr val="tx2"/>
                </a:solidFill>
              </a:rPr>
              <a:t> of more  </a:t>
            </a:r>
            <a:r>
              <a:rPr lang="nl-BE" dirty="0" err="1" smtClean="0">
                <a:solidFill>
                  <a:schemeClr val="tx2"/>
                </a:solidFill>
              </a:rPr>
              <a:t>particles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during</a:t>
            </a:r>
            <a:r>
              <a:rPr lang="nl-BE" dirty="0" smtClean="0">
                <a:solidFill>
                  <a:schemeClr val="tx2"/>
                </a:solidFill>
              </a:rPr>
              <a:t> a </a:t>
            </a:r>
            <a:r>
              <a:rPr lang="nl-BE" dirty="0" err="1" smtClean="0">
                <a:solidFill>
                  <a:schemeClr val="tx2"/>
                </a:solidFill>
              </a:rPr>
              <a:t>correlated</a:t>
            </a:r>
            <a:r>
              <a:rPr lang="nl-BE" dirty="0" smtClean="0">
                <a:solidFill>
                  <a:schemeClr val="tx2"/>
                </a:solidFill>
              </a:rPr>
              <a:t> time (           </a:t>
            </a:r>
            <a:r>
              <a:rPr lang="nl-BE" b="1" dirty="0" smtClean="0">
                <a:solidFill>
                  <a:schemeClr val="tx2"/>
                </a:solidFill>
              </a:rPr>
              <a:t>↓</a:t>
            </a:r>
            <a:r>
              <a:rPr lang="nl-BE" dirty="0" smtClean="0">
                <a:solidFill>
                  <a:schemeClr val="tx2"/>
                </a:solidFill>
              </a:rPr>
              <a:t>)</a:t>
            </a: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2"/>
                </a:solidFill>
              </a:rPr>
              <a:t>RN: </a:t>
            </a:r>
            <a:r>
              <a:rPr lang="nl-BE" dirty="0" err="1" smtClean="0">
                <a:solidFill>
                  <a:schemeClr val="tx2"/>
                </a:solidFill>
              </a:rPr>
              <a:t>less</a:t>
            </a:r>
            <a:r>
              <a:rPr lang="nl-BE" dirty="0" smtClean="0">
                <a:solidFill>
                  <a:schemeClr val="tx2"/>
                </a:solidFill>
              </a:rPr>
              <a:t> MC </a:t>
            </a:r>
            <a:r>
              <a:rPr lang="nl-BE" dirty="0" err="1" smtClean="0">
                <a:solidFill>
                  <a:schemeClr val="tx2"/>
                </a:solidFill>
              </a:rPr>
              <a:t>result</a:t>
            </a:r>
            <a:r>
              <a:rPr lang="nl-BE" dirty="0" smtClean="0">
                <a:solidFill>
                  <a:schemeClr val="tx2"/>
                </a:solidFill>
              </a:rPr>
              <a:t> in independent samples (       </a:t>
            </a:r>
            <a:r>
              <a:rPr lang="nl-BE" b="1" dirty="0" smtClean="0">
                <a:solidFill>
                  <a:schemeClr val="tx2"/>
                </a:solidFill>
              </a:rPr>
              <a:t>↓  ↑</a:t>
            </a:r>
            <a:r>
              <a:rPr lang="nl-BE" dirty="0" smtClean="0">
                <a:solidFill>
                  <a:schemeClr val="tx2"/>
                </a:solidFill>
              </a:rPr>
              <a:t>)</a:t>
            </a:r>
            <a:endParaRPr lang="nl-BE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535994"/>
            <a:ext cx="627532" cy="204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78201"/>
            <a:ext cx="587046" cy="20702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3983"/>
            <a:ext cx="2664296" cy="26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400506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CS</a:t>
            </a:r>
          </a:p>
          <a:p>
            <a:r>
              <a:rPr lang="nl-BE" dirty="0" smtClean="0">
                <a:solidFill>
                  <a:srgbClr val="FF0000"/>
                </a:solidFill>
              </a:rPr>
              <a:t>RN</a:t>
            </a:r>
          </a:p>
          <a:p>
            <a:r>
              <a:rPr lang="nl-BE" dirty="0" smtClean="0">
                <a:solidFill>
                  <a:srgbClr val="92D050"/>
                </a:solidFill>
              </a:rPr>
              <a:t>RM</a:t>
            </a:r>
          </a:p>
        </p:txBody>
      </p:sp>
    </p:spTree>
    <p:extLst>
      <p:ext uri="{BB962C8B-B14F-4D97-AF65-F5344CB8AC3E}">
        <p14:creationId xmlns:p14="http://schemas.microsoft.com/office/powerpoint/2010/main" val="8826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1" idx="3"/>
            <a:endCxn id="13" idx="1"/>
          </p:cNvCxnSpPr>
          <p:nvPr/>
        </p:nvCxnSpPr>
        <p:spPr>
          <a:xfrm>
            <a:off x="2790280" y="2960948"/>
            <a:ext cx="3168352" cy="0"/>
          </a:xfrm>
          <a:prstGeom prst="line">
            <a:avLst/>
          </a:prstGeom>
          <a:ln w="57150">
            <a:solidFill>
              <a:srgbClr val="116E8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625" y="179388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b="1" dirty="0" smtClean="0"/>
              <a:t>R</a:t>
            </a:r>
            <a:r>
              <a:rPr lang="nl-BE" dirty="0" smtClean="0"/>
              <a:t>obins-</a:t>
            </a:r>
            <a:r>
              <a:rPr lang="nl-BE" b="1" dirty="0" err="1" smtClean="0"/>
              <a:t>M</a:t>
            </a:r>
            <a:r>
              <a:rPr lang="nl-BE" dirty="0" err="1" smtClean="0"/>
              <a:t>onro</a:t>
            </a:r>
            <a:r>
              <a:rPr lang="nl-BE" dirty="0" smtClean="0"/>
              <a:t> </a:t>
            </a:r>
            <a:r>
              <a:rPr lang="nl-BE" dirty="0" smtClean="0"/>
              <a:t>(RM)</a:t>
            </a:r>
            <a:endParaRPr lang="nl-BE" dirty="0"/>
          </a:p>
        </p:txBody>
      </p:sp>
      <p:sp>
        <p:nvSpPr>
          <p:cNvPr id="11" name="Rounded Rectangle 10"/>
          <p:cNvSpPr/>
          <p:nvPr/>
        </p:nvSpPr>
        <p:spPr>
          <a:xfrm>
            <a:off x="630040" y="1412776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B2/B2.5</a:t>
            </a:r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False</a:t>
            </a:r>
            <a:r>
              <a:rPr lang="nl-BE" dirty="0" smtClean="0"/>
              <a:t> time </a:t>
            </a:r>
            <a:r>
              <a:rPr lang="nl-BE" dirty="0" err="1" smtClean="0"/>
              <a:t>stepping</a:t>
            </a:r>
            <a:endParaRPr lang="nl-BE" dirty="0" smtClean="0"/>
          </a:p>
          <a:p>
            <a:pPr algn="ctr"/>
            <a:endParaRPr lang="nl-BE" dirty="0" smtClean="0"/>
          </a:p>
          <a:p>
            <a:pPr algn="ctr"/>
            <a:r>
              <a:rPr lang="nl-BE" dirty="0" smtClean="0"/>
              <a:t>Dual time </a:t>
            </a:r>
            <a:r>
              <a:rPr lang="nl-BE" dirty="0" err="1" smtClean="0"/>
              <a:t>stepping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nstages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12" name="Rounded Rectangle 11"/>
          <p:cNvSpPr/>
          <p:nvPr/>
        </p:nvSpPr>
        <p:spPr>
          <a:xfrm>
            <a:off x="3294336" y="1412776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 smtClean="0"/>
          </a:p>
          <a:p>
            <a:pPr algn="ctr"/>
            <a:r>
              <a:rPr lang="nl-BE" b="1" dirty="0" err="1" smtClean="0"/>
              <a:t>Coupling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Full Monte Carlo</a:t>
            </a:r>
          </a:p>
          <a:p>
            <a:pPr algn="ctr"/>
            <a:endParaRPr lang="nl-BE" dirty="0"/>
          </a:p>
          <a:p>
            <a:pPr algn="ctr"/>
            <a:r>
              <a:rPr lang="nl-BE" dirty="0" smtClean="0"/>
              <a:t>MC+ Short </a:t>
            </a:r>
            <a:r>
              <a:rPr lang="nl-BE" dirty="0" err="1" smtClean="0"/>
              <a:t>Cycle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smtClean="0"/>
              <a:t>Robbins </a:t>
            </a:r>
            <a:r>
              <a:rPr lang="nl-BE" dirty="0" err="1" smtClean="0"/>
              <a:t>Monro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13" name="Rounded Rectangle 12"/>
          <p:cNvSpPr/>
          <p:nvPr/>
        </p:nvSpPr>
        <p:spPr>
          <a:xfrm>
            <a:off x="5958632" y="1412776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EIRENE</a:t>
            </a:r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Random </a:t>
            </a:r>
            <a:r>
              <a:rPr lang="nl-BE" dirty="0" err="1" smtClean="0"/>
              <a:t>noise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Correlated</a:t>
            </a:r>
            <a:r>
              <a:rPr lang="nl-BE" dirty="0" smtClean="0"/>
              <a:t> sampling</a:t>
            </a:r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Transient</a:t>
            </a:r>
            <a:r>
              <a:rPr lang="nl-BE" dirty="0" smtClean="0"/>
              <a:t> or </a:t>
            </a:r>
            <a:r>
              <a:rPr lang="nl-BE" dirty="0" err="1" smtClean="0"/>
              <a:t>not</a:t>
            </a:r>
            <a:endParaRPr lang="nl-BE" dirty="0"/>
          </a:p>
        </p:txBody>
      </p:sp>
      <p:sp>
        <p:nvSpPr>
          <p:cNvPr id="14" name="Rounded Rectangle 13"/>
          <p:cNvSpPr/>
          <p:nvPr/>
        </p:nvSpPr>
        <p:spPr>
          <a:xfrm>
            <a:off x="1233287" y="5085184"/>
            <a:ext cx="6264696" cy="93610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Interpretation</a:t>
            </a:r>
            <a:r>
              <a:rPr lang="nl-BE" b="1" dirty="0" smtClean="0"/>
              <a:t> of </a:t>
            </a:r>
            <a:r>
              <a:rPr lang="nl-BE" b="1" dirty="0" err="1" smtClean="0"/>
              <a:t>results</a:t>
            </a:r>
            <a:endParaRPr lang="nl-BE" b="1" dirty="0" smtClean="0"/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One</a:t>
            </a:r>
            <a:r>
              <a:rPr lang="nl-BE" dirty="0" smtClean="0"/>
              <a:t> single solution</a:t>
            </a:r>
            <a:r>
              <a:rPr lang="nl-BE" dirty="0"/>
              <a:t> </a:t>
            </a:r>
            <a:r>
              <a:rPr lang="nl-BE" dirty="0" smtClean="0"/>
              <a:t>vs. </a:t>
            </a:r>
            <a:r>
              <a:rPr lang="nl-BE" dirty="0" err="1" smtClean="0"/>
              <a:t>averaged</a:t>
            </a:r>
            <a:r>
              <a:rPr lang="nl-BE" dirty="0" smtClean="0"/>
              <a:t> solution</a:t>
            </a:r>
          </a:p>
        </p:txBody>
      </p:sp>
      <p:sp>
        <p:nvSpPr>
          <p:cNvPr id="15" name="Oval 14"/>
          <p:cNvSpPr/>
          <p:nvPr/>
        </p:nvSpPr>
        <p:spPr>
          <a:xfrm>
            <a:off x="846288" y="2276872"/>
            <a:ext cx="172774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3353402" y="3345813"/>
            <a:ext cx="19437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6231682" y="2275927"/>
            <a:ext cx="1606420" cy="576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/>
          <p:cNvSpPr/>
          <p:nvPr/>
        </p:nvSpPr>
        <p:spPr>
          <a:xfrm>
            <a:off x="2195736" y="5553236"/>
            <a:ext cx="208642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4509120"/>
            <a:ext cx="378520" cy="576064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86624" y="4509120"/>
            <a:ext cx="345058" cy="576064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97983" y="3789040"/>
            <a:ext cx="4048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1953860" y="6084004"/>
            <a:ext cx="37702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final state is taken as solution</a:t>
            </a: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13" y="4564835"/>
            <a:ext cx="2331515" cy="4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127799" y="2084655"/>
            <a:ext cx="618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Convergence</a:t>
            </a:r>
            <a:r>
              <a:rPr lang="nl-BE" b="1" dirty="0" smtClean="0"/>
              <a:t> error </a:t>
            </a:r>
          </a:p>
          <a:p>
            <a:r>
              <a:rPr lang="nl-BE" dirty="0" smtClean="0"/>
              <a:t>              ≠0 </a:t>
            </a:r>
          </a:p>
          <a:p>
            <a:r>
              <a:rPr lang="en-US" dirty="0" smtClean="0"/>
              <a:t>Only one </a:t>
            </a:r>
            <a:r>
              <a:rPr lang="en-US" dirty="0" err="1" smtClean="0"/>
              <a:t>timestep</a:t>
            </a:r>
            <a:r>
              <a:rPr lang="en-US" dirty="0" smtClean="0"/>
              <a:t> with relaxation is performed when random noise is renewed and averaged by RM</a:t>
            </a:r>
            <a:endParaRPr lang="nl-BE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dirty="0" err="1" smtClean="0"/>
              <a:t>Errors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b="1" dirty="0" smtClean="0"/>
              <a:t>R</a:t>
            </a:r>
            <a:r>
              <a:rPr lang="nl-BE" dirty="0" smtClean="0"/>
              <a:t>obbins-</a:t>
            </a:r>
            <a:r>
              <a:rPr lang="nl-BE" b="1" dirty="0" err="1" smtClean="0"/>
              <a:t>M</a:t>
            </a:r>
            <a:r>
              <a:rPr lang="nl-BE" dirty="0" err="1" smtClean="0"/>
              <a:t>onro</a:t>
            </a:r>
            <a:r>
              <a:rPr lang="nl-BE" dirty="0" smtClean="0"/>
              <a:t> </a:t>
            </a:r>
            <a:r>
              <a:rPr lang="nl-BE" dirty="0" smtClean="0"/>
              <a:t>(RM)</a:t>
            </a:r>
            <a:endParaRPr lang="nl-BE" dirty="0"/>
          </a:p>
        </p:txBody>
      </p:sp>
      <p:cxnSp>
        <p:nvCxnSpPr>
          <p:cNvPr id="29" name="Rechte verbindingslijn met pijl 28"/>
          <p:cNvCxnSpPr/>
          <p:nvPr/>
        </p:nvCxnSpPr>
        <p:spPr>
          <a:xfrm flipH="1">
            <a:off x="3203848" y="3493736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>
            <a:off x="6876256" y="1844824"/>
            <a:ext cx="0" cy="16489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>
            <a:off x="2987824" y="5373216"/>
            <a:ext cx="4824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>
            <a:off x="7769703" y="1880828"/>
            <a:ext cx="42657" cy="3492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hthoek 41"/>
          <p:cNvSpPr/>
          <p:nvPr/>
        </p:nvSpPr>
        <p:spPr>
          <a:xfrm>
            <a:off x="1127526" y="3280916"/>
            <a:ext cx="6972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Correlation error</a:t>
            </a:r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educated guess via residuals of averaged values?</a:t>
            </a:r>
          </a:p>
          <a:p>
            <a:pPr>
              <a:tabLst>
                <a:tab pos="898525" algn="l"/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~ 1/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  	if mean over fluctuating parameters is taken, 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when convergence error is sufficient low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 </a:t>
            </a:r>
            <a:r>
              <a:rPr lang="en-US" dirty="0" smtClean="0"/>
              <a:t>                          with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t</a:t>
            </a:r>
            <a:r>
              <a:rPr lang="en-US" dirty="0" smtClean="0"/>
              <a:t>: the number of MC particles</a:t>
            </a:r>
          </a:p>
          <a:p>
            <a:pPr>
              <a:tabLst>
                <a:tab pos="1708150" algn="l"/>
              </a:tabLst>
            </a:pPr>
            <a:r>
              <a:rPr lang="en-US" dirty="0"/>
              <a:t>	</a:t>
            </a:r>
            <a:r>
              <a:rPr lang="en-US" dirty="0" smtClean="0"/>
              <a:t>independent of </a:t>
            </a:r>
            <a:r>
              <a:rPr lang="en-US" i="1" dirty="0" smtClean="0"/>
              <a:t>n</a:t>
            </a:r>
            <a:r>
              <a:rPr lang="en-US" i="1" baseline="-25000" dirty="0" smtClean="0"/>
              <a:t>it</a:t>
            </a:r>
            <a:r>
              <a:rPr lang="en-US" dirty="0" smtClean="0"/>
              <a:t> and discretization?</a:t>
            </a:r>
          </a:p>
          <a:p>
            <a:pPr>
              <a:tabLst>
                <a:tab pos="1708150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	 Very low value due to huge damping</a:t>
            </a:r>
            <a:endParaRPr lang="en-US" dirty="0" smtClean="0"/>
          </a:p>
          <a:p>
            <a:r>
              <a:rPr lang="en-US" dirty="0"/>
              <a:t>	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1115615" y="5180999"/>
            <a:ext cx="748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Statistical error</a:t>
            </a:r>
          </a:p>
          <a:p>
            <a:r>
              <a:rPr lang="nl-BE" b="1" dirty="0" smtClean="0">
                <a:solidFill>
                  <a:srgbClr val="FF0000"/>
                </a:solidFill>
              </a:rPr>
              <a:t>	     ?</a:t>
            </a:r>
            <a:r>
              <a:rPr lang="nl-BE" dirty="0" smtClean="0"/>
              <a:t>	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yet</a:t>
            </a:r>
            <a:r>
              <a:rPr lang="nl-BE" dirty="0" smtClean="0"/>
              <a:t> </a:t>
            </a:r>
            <a:r>
              <a:rPr lang="nl-BE" dirty="0" err="1" smtClean="0"/>
              <a:t>interpreted</a:t>
            </a:r>
            <a:r>
              <a:rPr lang="nl-BE" dirty="0" smtClean="0"/>
              <a:t>!</a:t>
            </a:r>
          </a:p>
          <a:p>
            <a:endParaRPr lang="nl-BE" dirty="0" smtClean="0"/>
          </a:p>
          <a:p>
            <a:pPr marL="285750" indent="-285750">
              <a:buFont typeface="Wingdings"/>
              <a:buChar char="è"/>
              <a:tabLst>
                <a:tab pos="1708150" algn="l"/>
              </a:tabLst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error contributions are not yet fully understood</a:t>
            </a:r>
            <a:endParaRPr lang="nl-BE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è"/>
              <a:tabLst>
                <a:tab pos="1708150" algn="l"/>
              </a:tabLst>
            </a:pP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3513522" y="2276872"/>
            <a:ext cx="20971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10667" y="1844824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65" y="1556791"/>
            <a:ext cx="6029927" cy="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numerical error, excluding the discretization error, can be written as: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2000" dirty="0" smtClean="0"/>
              <a:t>For CS these contributions can be </a:t>
            </a:r>
            <a:r>
              <a:rPr lang="en-US" sz="2000" dirty="0" smtClean="0"/>
              <a:t>estimated  (             )</a:t>
            </a:r>
            <a:endParaRPr lang="en-US" sz="2000" dirty="0" smtClean="0"/>
          </a:p>
          <a:p>
            <a:r>
              <a:rPr lang="en-US" sz="2000" dirty="0" smtClean="0"/>
              <a:t>For RN we can apply an educated </a:t>
            </a:r>
            <a:r>
              <a:rPr lang="en-US" sz="2000" dirty="0" smtClean="0"/>
              <a:t>guess (two lines:            ;                )  </a:t>
            </a:r>
            <a:endParaRPr lang="en-US" sz="2000" dirty="0" smtClean="0"/>
          </a:p>
          <a:p>
            <a:r>
              <a:rPr lang="en-US" sz="2000" dirty="0" smtClean="0"/>
              <a:t>For RM no procedure (yet)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657600" lvl="8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measures can be taken </a:t>
            </a:r>
            <a:endParaRPr lang="en-US" dirty="0" smtClean="0">
              <a:sym typeface="Wingdings" panose="05000000000000000000" pitchFamily="2" charset="2"/>
            </a:endParaRPr>
          </a:p>
          <a:p>
            <a:pPr marL="3657600" lvl="8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   </a:t>
            </a:r>
            <a:r>
              <a:rPr lang="en-US" dirty="0" smtClean="0">
                <a:sym typeface="Wingdings" panose="05000000000000000000" pitchFamily="2" charset="2"/>
              </a:rPr>
              <a:t>  now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dirty="0" smtClean="0">
                <a:sym typeface="Wingdings" panose="05000000000000000000" pitchFamily="2" charset="2"/>
              </a:rPr>
              <a:t>optimize numerical 		     parameters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8" y="1738331"/>
            <a:ext cx="7724759" cy="82657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4176464" cy="318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56483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RM*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91680" y="4157707"/>
            <a:ext cx="360040" cy="309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625691" y="4211992"/>
            <a:ext cx="432048" cy="461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25691" y="6021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RN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057739" y="6021288"/>
            <a:ext cx="49803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57739" y="5949282"/>
            <a:ext cx="144016" cy="256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664704" y="5648381"/>
            <a:ext cx="49803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48" y="2997341"/>
            <a:ext cx="761509" cy="2156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000422"/>
            <a:ext cx="1032509" cy="212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66665"/>
            <a:ext cx="848300" cy="1862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3"/>
            <a:ext cx="2616685" cy="3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First applications of</a:t>
            </a:r>
            <a:br>
              <a:rPr lang="en-US" dirty="0" smtClean="0"/>
            </a:br>
            <a:r>
              <a:rPr lang="en-US" dirty="0" smtClean="0"/>
              <a:t>error assessment and speed-up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Optimal numerical parameters for 1D case</a:t>
            </a:r>
          </a:p>
          <a:p>
            <a:r>
              <a:rPr lang="en-US" dirty="0" smtClean="0"/>
              <a:t>Error assessment for B2-EIRENE test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59637" lvl="1" indent="0">
              <a:buNone/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err="1" smtClean="0"/>
              <a:t>Introduction</a:t>
            </a:r>
            <a:endParaRPr lang="nl-BE" sz="31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B2/B2.5</a:t>
            </a:r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False</a:t>
            </a:r>
            <a:r>
              <a:rPr lang="nl-BE" dirty="0" smtClean="0"/>
              <a:t> time </a:t>
            </a:r>
            <a:r>
              <a:rPr lang="nl-BE" dirty="0" err="1" smtClean="0"/>
              <a:t>stepping</a:t>
            </a:r>
            <a:endParaRPr lang="nl-BE" dirty="0" smtClean="0"/>
          </a:p>
          <a:p>
            <a:pPr algn="ctr"/>
            <a:endParaRPr lang="nl-BE" dirty="0" smtClean="0"/>
          </a:p>
          <a:p>
            <a:pPr algn="ctr"/>
            <a:r>
              <a:rPr lang="nl-BE" dirty="0" smtClean="0"/>
              <a:t>Dual time </a:t>
            </a:r>
            <a:r>
              <a:rPr lang="nl-BE" dirty="0" err="1" smtClean="0"/>
              <a:t>stepping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nstages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5" name="Rounded Rectangle 4"/>
          <p:cNvSpPr/>
          <p:nvPr/>
        </p:nvSpPr>
        <p:spPr>
          <a:xfrm>
            <a:off x="3059832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 smtClean="0"/>
          </a:p>
          <a:p>
            <a:pPr algn="ctr"/>
            <a:r>
              <a:rPr lang="nl-BE" b="1" dirty="0" err="1" smtClean="0"/>
              <a:t>Coupling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Full Monte Carlo</a:t>
            </a:r>
          </a:p>
          <a:p>
            <a:pPr algn="ctr"/>
            <a:endParaRPr lang="nl-BE" dirty="0"/>
          </a:p>
          <a:p>
            <a:pPr algn="ctr"/>
            <a:r>
              <a:rPr lang="nl-BE" dirty="0" smtClean="0"/>
              <a:t>MC+ Short </a:t>
            </a:r>
            <a:r>
              <a:rPr lang="nl-BE" dirty="0" err="1" smtClean="0"/>
              <a:t>Cycle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smtClean="0"/>
              <a:t>Robbins-</a:t>
            </a:r>
            <a:r>
              <a:rPr lang="nl-BE" dirty="0" err="1" smtClean="0"/>
              <a:t>Monro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6" name="Rounded Rectangle 5"/>
          <p:cNvSpPr/>
          <p:nvPr/>
        </p:nvSpPr>
        <p:spPr>
          <a:xfrm>
            <a:off x="5724128" y="1556792"/>
            <a:ext cx="2160240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EIRENE</a:t>
            </a:r>
          </a:p>
          <a:p>
            <a:pPr algn="ctr"/>
            <a:endParaRPr lang="nl-BE" b="1" dirty="0"/>
          </a:p>
          <a:p>
            <a:pPr algn="ctr"/>
            <a:r>
              <a:rPr lang="nl-BE" dirty="0" smtClean="0"/>
              <a:t>Random </a:t>
            </a:r>
            <a:r>
              <a:rPr lang="nl-BE" dirty="0" err="1" smtClean="0"/>
              <a:t>noise</a:t>
            </a:r>
            <a:endParaRPr lang="nl-BE" dirty="0" smtClean="0"/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Correlated</a:t>
            </a:r>
            <a:r>
              <a:rPr lang="nl-BE" dirty="0" smtClean="0"/>
              <a:t> sampling</a:t>
            </a:r>
          </a:p>
          <a:p>
            <a:pPr algn="ctr"/>
            <a:endParaRPr lang="nl-BE" dirty="0"/>
          </a:p>
          <a:p>
            <a:pPr algn="ctr"/>
            <a:r>
              <a:rPr lang="nl-BE" dirty="0" err="1" smtClean="0"/>
              <a:t>Transient</a:t>
            </a:r>
            <a:r>
              <a:rPr lang="nl-BE" dirty="0" smtClean="0"/>
              <a:t> or </a:t>
            </a:r>
            <a:r>
              <a:rPr lang="nl-BE" dirty="0" err="1" smtClean="0"/>
              <a:t>not</a:t>
            </a:r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998783" y="5013176"/>
            <a:ext cx="6264696" cy="93610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Interpretation</a:t>
            </a:r>
            <a:r>
              <a:rPr lang="nl-BE" b="1" dirty="0" smtClean="0"/>
              <a:t> of </a:t>
            </a:r>
            <a:r>
              <a:rPr lang="nl-BE" b="1" dirty="0" err="1" smtClean="0"/>
              <a:t>results</a:t>
            </a:r>
            <a:endParaRPr lang="nl-BE" b="1" dirty="0" smtClean="0"/>
          </a:p>
          <a:p>
            <a:pPr algn="ctr"/>
            <a:endParaRPr lang="nl-BE" b="1" dirty="0" smtClean="0"/>
          </a:p>
          <a:p>
            <a:pPr algn="ctr"/>
            <a:r>
              <a:rPr lang="nl-BE" dirty="0" err="1" smtClean="0"/>
              <a:t>One</a:t>
            </a:r>
            <a:r>
              <a:rPr lang="nl-BE" dirty="0" smtClean="0"/>
              <a:t> single solution</a:t>
            </a:r>
            <a:r>
              <a:rPr lang="nl-BE" dirty="0"/>
              <a:t> </a:t>
            </a:r>
            <a:r>
              <a:rPr lang="nl-BE" dirty="0" smtClean="0"/>
              <a:t>vs. </a:t>
            </a:r>
            <a:r>
              <a:rPr lang="nl-BE" dirty="0" err="1" smtClean="0"/>
              <a:t>averaged</a:t>
            </a:r>
            <a:r>
              <a:rPr lang="nl-BE" dirty="0" smtClean="0"/>
              <a:t> solution</a:t>
            </a:r>
          </a:p>
        </p:txBody>
      </p:sp>
      <p:sp>
        <p:nvSpPr>
          <p:cNvPr id="8" name="Oval 7"/>
          <p:cNvSpPr/>
          <p:nvPr/>
        </p:nvSpPr>
        <p:spPr>
          <a:xfrm>
            <a:off x="611784" y="3284984"/>
            <a:ext cx="17277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8"/>
          <p:cNvSpPr/>
          <p:nvPr/>
        </p:nvSpPr>
        <p:spPr>
          <a:xfrm>
            <a:off x="3132288" y="2420888"/>
            <a:ext cx="19437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l 9"/>
          <p:cNvSpPr/>
          <p:nvPr/>
        </p:nvSpPr>
        <p:spPr>
          <a:xfrm>
            <a:off x="5796136" y="2420888"/>
            <a:ext cx="19437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1943564" y="5472119"/>
            <a:ext cx="209719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3" name="Straight Connector 12"/>
          <p:cNvCxnSpPr>
            <a:stCxn id="4" idx="3"/>
            <a:endCxn id="6" idx="1"/>
          </p:cNvCxnSpPr>
          <p:nvPr/>
        </p:nvCxnSpPr>
        <p:spPr>
          <a:xfrm>
            <a:off x="2555776" y="3104964"/>
            <a:ext cx="3168352" cy="0"/>
          </a:xfrm>
          <a:prstGeom prst="line">
            <a:avLst/>
          </a:prstGeom>
          <a:ln w="57150">
            <a:solidFill>
              <a:srgbClr val="116E8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528" y="4653136"/>
            <a:ext cx="216248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>
            <a:off x="4139952" y="4653136"/>
            <a:ext cx="0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52120" y="4653136"/>
            <a:ext cx="216024" cy="360040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nl-BE" sz="2400" b="1" dirty="0" smtClean="0">
                <a:solidFill>
                  <a:schemeClr val="bg1"/>
                </a:solidFill>
              </a:rPr>
              <a:t>48 </a:t>
            </a:r>
            <a:r>
              <a:rPr lang="nl-BE" sz="2400" b="1" dirty="0" err="1" smtClean="0">
                <a:solidFill>
                  <a:schemeClr val="bg1"/>
                </a:solidFill>
              </a:rPr>
              <a:t>possible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</a:rPr>
              <a:t>combinations</a:t>
            </a:r>
            <a:r>
              <a:rPr lang="nl-BE" sz="2400" b="1" dirty="0" smtClean="0">
                <a:solidFill>
                  <a:schemeClr val="bg1"/>
                </a:solidFill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</a:rPr>
              <a:t>and</a:t>
            </a:r>
            <a:r>
              <a:rPr lang="nl-BE" sz="2400" b="1" dirty="0" smtClean="0">
                <a:solidFill>
                  <a:schemeClr val="bg1"/>
                </a:solidFill>
              </a:rPr>
              <a:t> multiple </a:t>
            </a:r>
            <a:r>
              <a:rPr lang="nl-BE" sz="2400" b="1" dirty="0" err="1" smtClean="0">
                <a:solidFill>
                  <a:schemeClr val="bg1"/>
                </a:solidFill>
              </a:rPr>
              <a:t>scenarios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926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0000"/>
                </a:solidFill>
              </a:rPr>
              <a:t>= Present ITER </a:t>
            </a:r>
            <a:r>
              <a:rPr lang="nl-BE" dirty="0" err="1" smtClean="0">
                <a:solidFill>
                  <a:srgbClr val="FF0000"/>
                </a:solidFill>
              </a:rPr>
              <a:t>choice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11960" y="713021"/>
            <a:ext cx="864096" cy="328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l 19"/>
          <p:cNvSpPr/>
          <p:nvPr/>
        </p:nvSpPr>
        <p:spPr>
          <a:xfrm>
            <a:off x="7263479" y="3933056"/>
            <a:ext cx="40486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39" y="4725144"/>
            <a:ext cx="1731465" cy="17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07" y="1530267"/>
            <a:ext cx="8564791" cy="312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CS: machine accuracy is not required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Convergence error at it is: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this </a:t>
            </a:r>
            <a:r>
              <a:rPr lang="en-US" dirty="0" smtClean="0"/>
              <a:t>case (use of simple SC):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only 5 </a:t>
            </a:r>
            <a:r>
              <a:rPr lang="en-US" dirty="0" smtClean="0"/>
              <a:t>MC needed for convergence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Optimal</a:t>
            </a:r>
            <a:r>
              <a:rPr lang="nl-BE" dirty="0" smtClean="0"/>
              <a:t> CPU-error performance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7" t="11485" r="7791" b="60113"/>
          <a:stretch/>
        </p:blipFill>
        <p:spPr bwMode="auto">
          <a:xfrm>
            <a:off x="7183116" y="2231425"/>
            <a:ext cx="1690884" cy="123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06" y="4737844"/>
            <a:ext cx="3580146" cy="34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021288"/>
            <a:ext cx="2097568" cy="3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7632400" cy="4428000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2000" dirty="0" smtClean="0"/>
              <a:t>Take </a:t>
            </a:r>
          </a:p>
          <a:p>
            <a:r>
              <a:rPr lang="en-US" sz="2000" dirty="0" smtClean="0"/>
              <a:t>Take                    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endParaRPr lang="en-US" sz="2000" dirty="0" smtClean="0"/>
          </a:p>
          <a:p>
            <a:r>
              <a:rPr lang="en-US" sz="2000" dirty="0" smtClean="0"/>
              <a:t>Find optimal values for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>
              <a:buFontTx/>
              <a:buChar char="-"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Optimal</a:t>
            </a:r>
            <a:r>
              <a:rPr lang="nl-BE" dirty="0" smtClean="0"/>
              <a:t> CPU-error performance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8" y="1052736"/>
            <a:ext cx="7724759" cy="826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5306"/>
            <a:ext cx="2097568" cy="348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132100"/>
            <a:ext cx="1074414" cy="322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1478"/>
            <a:ext cx="653551" cy="22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3" y="2208786"/>
            <a:ext cx="380395" cy="208804"/>
          </a:xfrm>
          <a:prstGeom prst="rect">
            <a:avLst/>
          </a:prstGeom>
        </p:spPr>
      </p:pic>
      <p:pic>
        <p:nvPicPr>
          <p:cNvPr id="5122" name="Picture 2" descr="D:\My Documents\ProJectsOngoing\2014-WPCD-SOLPS\Report1\Figuren\ErrorvsCPUni.em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" y="-825604"/>
            <a:ext cx="9361908" cy="132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24491"/>
              </p:ext>
            </p:extLst>
          </p:nvPr>
        </p:nvGraphicFramePr>
        <p:xfrm>
          <a:off x="4427984" y="2060848"/>
          <a:ext cx="46085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59"/>
                <a:gridCol w="877812"/>
                <a:gridCol w="585208"/>
                <a:gridCol w="512057"/>
                <a:gridCol w="877812"/>
                <a:gridCol w="521200"/>
                <a:gridCol w="576065"/>
              </a:tblGrid>
              <a:tr h="560784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CPU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Error CS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nt</a:t>
                      </a:r>
                      <a:r>
                        <a:rPr lang="nl-BE" sz="1600" baseline="0" dirty="0" smtClean="0"/>
                        <a:t> CS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n</a:t>
                      </a:r>
                      <a:r>
                        <a:rPr lang="nl-BE" sz="1600" baseline="0" dirty="0" smtClean="0"/>
                        <a:t> CS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Error </a:t>
                      </a:r>
                      <a:r>
                        <a:rPr lang="nl-BE" sz="1600" dirty="0" smtClean="0"/>
                        <a:t>RN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nt</a:t>
                      </a:r>
                      <a:r>
                        <a:rPr lang="nl-BE" sz="1600" baseline="0" dirty="0" smtClean="0"/>
                        <a:t> </a:t>
                      </a:r>
                      <a:r>
                        <a:rPr lang="nl-BE" sz="1600" baseline="0" dirty="0" smtClean="0"/>
                        <a:t>RN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n </a:t>
                      </a:r>
                      <a:r>
                        <a:rPr lang="nl-BE" sz="1600" dirty="0" smtClean="0"/>
                        <a:t>RN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r>
                        <a:rPr lang="nl-BE" sz="1600" b="1" dirty="0" smtClean="0"/>
                        <a:t>2e4</a:t>
                      </a:r>
                      <a:endParaRPr lang="nl-B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1.0e18</a:t>
                      </a:r>
                      <a:endParaRPr lang="nl-BE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4e3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1.2</a:t>
                      </a:r>
                      <a:r>
                        <a:rPr lang="nl-BE" sz="1600" b="0" dirty="0" smtClean="0"/>
                        <a:t>e18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7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46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5e4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6.7e17</a:t>
                      </a:r>
                      <a:endParaRPr lang="nl-BE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7.1e17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64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1e4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4.9e17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5.0e17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25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75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2e4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3.6e17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3.5e17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42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94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5e5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2.4e17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10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2.3e17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88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117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1e6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1.9e17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20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1.7e17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147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145</a:t>
                      </a:r>
                      <a:endParaRPr lang="nl-BE" sz="1600" dirty="0"/>
                    </a:p>
                  </a:txBody>
                  <a:tcPr/>
                </a:tc>
              </a:tr>
              <a:tr h="320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 smtClean="0"/>
                        <a:t>2e6</a:t>
                      </a:r>
                      <a:endParaRPr lang="nl-BE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1.5e17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1e4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40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 smtClean="0"/>
                        <a:t>1.3e17</a:t>
                      </a:r>
                      <a:endParaRPr lang="nl-B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259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168</a:t>
                      </a:r>
                      <a:endParaRPr lang="nl-B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5157192"/>
            <a:ext cx="48245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CS: </a:t>
            </a:r>
            <a:r>
              <a:rPr lang="nl-BE" i="1" dirty="0" err="1" smtClean="0">
                <a:solidFill>
                  <a:schemeClr val="tx2"/>
                </a:solidFill>
              </a:rPr>
              <a:t>n</a:t>
            </a:r>
            <a:r>
              <a:rPr lang="nl-BE" i="1" baseline="-25000" dirty="0" err="1" smtClean="0">
                <a:solidFill>
                  <a:schemeClr val="tx2"/>
                </a:solidFill>
              </a:rPr>
              <a:t>t,max</a:t>
            </a:r>
            <a:r>
              <a:rPr lang="nl-BE" dirty="0" smtClean="0">
                <a:solidFill>
                  <a:schemeClr val="tx2"/>
                </a:solidFill>
              </a:rPr>
              <a:t> = 1e4 </a:t>
            </a: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 take </a:t>
            </a:r>
            <a:r>
              <a:rPr lang="nl-BE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</a:t>
            </a:r>
            <a:r>
              <a:rPr lang="nl-BE" i="1" baseline="-250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</a:t>
            </a: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 as high as </a:t>
            </a:r>
            <a:r>
              <a:rPr lang="nl-B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possible</a:t>
            </a:r>
            <a:endParaRPr lang="nl-BE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RN: first 1000 </a:t>
            </a:r>
            <a:r>
              <a:rPr lang="nl-B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iterates</a:t>
            </a: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cannot</a:t>
            </a: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be</a:t>
            </a:r>
            <a:r>
              <a:rPr lang="nl-BE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used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863668" y="2924944"/>
            <a:ext cx="766741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54762" y="60932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CPU is </a:t>
            </a:r>
            <a:r>
              <a:rPr lang="nl-BE" dirty="0" err="1" smtClean="0">
                <a:solidFill>
                  <a:schemeClr val="tx2"/>
                </a:solidFill>
              </a:rPr>
              <a:t>expressed</a:t>
            </a:r>
            <a:r>
              <a:rPr lang="nl-BE" dirty="0" smtClean="0">
                <a:solidFill>
                  <a:schemeClr val="tx2"/>
                </a:solidFill>
              </a:rPr>
              <a:t> in </a:t>
            </a:r>
            <a:r>
              <a:rPr lang="nl-BE" dirty="0" err="1" smtClean="0">
                <a:solidFill>
                  <a:schemeClr val="tx2"/>
                </a:solidFill>
              </a:rPr>
              <a:t>total</a:t>
            </a:r>
            <a:r>
              <a:rPr lang="nl-BE" dirty="0" smtClean="0">
                <a:solidFill>
                  <a:schemeClr val="tx2"/>
                </a:solidFill>
              </a:rPr>
              <a:t> MC </a:t>
            </a:r>
            <a:r>
              <a:rPr lang="nl-BE" dirty="0" err="1" smtClean="0">
                <a:solidFill>
                  <a:schemeClr val="tx2"/>
                </a:solidFill>
              </a:rPr>
              <a:t>particles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First applications of</a:t>
            </a:r>
            <a:br>
              <a:rPr lang="en-US" dirty="0"/>
            </a:br>
            <a:r>
              <a:rPr lang="en-US" dirty="0"/>
              <a:t>error assessment and speed-up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Optimal numerical parameters for 1D case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Error assessment for B2-EIRENE test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262208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/>
              <a:t>results from B2-EIRENE runs with </a:t>
            </a:r>
            <a:r>
              <a:rPr lang="en-US" b="1" dirty="0" smtClean="0"/>
              <a:t>CS, simple case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/>
              <a:t>40 runs on each grid:</a:t>
            </a:r>
          </a:p>
          <a:p>
            <a:pPr marL="0" indent="0">
              <a:buNone/>
            </a:pPr>
            <a:r>
              <a:rPr lang="en-US" sz="2000" dirty="0" smtClean="0"/>
              <a:t>11x20, 140x28, 200x40, 400x80</a:t>
            </a:r>
          </a:p>
          <a:p>
            <a:pPr marL="0" indent="0">
              <a:buNone/>
            </a:pPr>
            <a:r>
              <a:rPr lang="en-US" sz="2000" dirty="0" smtClean="0"/>
              <a:t># = 140,000 and 35,000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Error assessment </a:t>
            </a:r>
            <a:r>
              <a:rPr lang="nl-BE" dirty="0" err="1" smtClean="0"/>
              <a:t>with</a:t>
            </a:r>
            <a:r>
              <a:rPr lang="nl-BE" dirty="0" smtClean="0"/>
              <a:t> B2-EIRENE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611560" y="1772816"/>
            <a:ext cx="2937558" cy="3234261"/>
            <a:chOff x="2333138" y="891890"/>
            <a:chExt cx="7383285" cy="5473699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014788" y="1395128"/>
              <a:ext cx="2016125" cy="496887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3300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33138" y="3344999"/>
              <a:ext cx="105237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wall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684197" y="3529484"/>
              <a:ext cx="1596291" cy="70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Plasma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core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186720" y="5649033"/>
              <a:ext cx="1330378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target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084887" y="891890"/>
              <a:ext cx="1330378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122468"/>
                  </a:solidFill>
                </a:rPr>
                <a:t>target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027621" y="2260314"/>
              <a:ext cx="1217566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m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263909" y="983752"/>
              <a:ext cx="138678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cm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203575" y="3555715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6011863" y="384464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5435598" y="5863898"/>
              <a:ext cx="996949" cy="500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5292725" y="1179228"/>
              <a:ext cx="7921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427537" y="3484278"/>
              <a:ext cx="1805799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recycling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4642791" y="1468153"/>
              <a:ext cx="0" cy="208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4068763" y="370017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645025" y="3914008"/>
              <a:ext cx="0" cy="2451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133835" y="4317716"/>
              <a:ext cx="3582588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Major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radius</a:t>
              </a:r>
              <a:r>
                <a:rPr lang="de-DE" sz="1050" dirty="0" smtClean="0">
                  <a:solidFill>
                    <a:srgbClr val="122468"/>
                  </a:solidFill>
                </a:rPr>
                <a:t> = 2-6 </a:t>
              </a:r>
              <a:r>
                <a:rPr lang="de-DE" sz="1050" dirty="0" smtClean="0">
                  <a:solidFill>
                    <a:srgbClr val="122468"/>
                  </a:solidFill>
                </a:rPr>
                <a:t>m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5366733" y="4094560"/>
              <a:ext cx="0" cy="1079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185747" y="4458488"/>
              <a:ext cx="689765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B</a:t>
              </a: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16200000" flipH="1">
              <a:off x="5472907" y="4815396"/>
              <a:ext cx="792162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16200000">
              <a:off x="5365751" y="2114265"/>
              <a:ext cx="863600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6227764" y="2692115"/>
              <a:ext cx="2293307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FF0000"/>
                  </a:solidFill>
                </a:rPr>
                <a:t>Plasma flow</a:t>
              </a: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4787900" y="5357528"/>
              <a:ext cx="485775" cy="976312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050" smtClean="0">
                <a:solidFill>
                  <a:srgbClr val="009900"/>
                </a:solidFill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4859338" y="1396715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8142288" y="3811303"/>
              <a:ext cx="1001712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</p:grpSp>
      <p:pic>
        <p:nvPicPr>
          <p:cNvPr id="6146" name="Picture 2" descr="D:\My Documents\ProJectsOngoing\2014-WPCD-SOLPS\Report1\FigurenPetra\res_test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7054938" cy="99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jdelijke aanduiding voor inhoud 2"/>
          <p:cNvSpPr txBox="1">
            <a:spLocks/>
          </p:cNvSpPr>
          <p:nvPr/>
        </p:nvSpPr>
        <p:spPr>
          <a:xfrm>
            <a:off x="4230888" y="4242972"/>
            <a:ext cx="4805608" cy="45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Well enough converged?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from 40 test, more than 30 converged to machine accuracy, 10 other excluded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863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/>
              <a:t>results from B2-EIRENE runs with </a:t>
            </a:r>
            <a:r>
              <a:rPr lang="en-US" b="1" dirty="0" smtClean="0"/>
              <a:t>CS, simple case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Status: </a:t>
            </a:r>
          </a:p>
          <a:p>
            <a:r>
              <a:rPr lang="en-US" dirty="0" smtClean="0"/>
              <a:t>enough correlated runs</a:t>
            </a:r>
          </a:p>
          <a:p>
            <a:r>
              <a:rPr lang="en-US" dirty="0" smtClean="0"/>
              <a:t>not yet accurate order detection 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Error assessment </a:t>
            </a:r>
            <a:r>
              <a:rPr lang="nl-BE" dirty="0" err="1" smtClean="0"/>
              <a:t>with</a:t>
            </a:r>
            <a:r>
              <a:rPr lang="nl-BE" dirty="0" smtClean="0"/>
              <a:t> B2-EIRENE</a:t>
            </a:r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728602" y="1840683"/>
            <a:ext cx="3189433" cy="3179982"/>
            <a:chOff x="2627313" y="983752"/>
            <a:chExt cx="8016350" cy="5381837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014788" y="1395128"/>
              <a:ext cx="2016125" cy="496887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3300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627313" y="3339816"/>
              <a:ext cx="105237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122468"/>
                  </a:solidFill>
                </a:rPr>
                <a:t>wall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684197" y="3529484"/>
              <a:ext cx="1596291" cy="70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Plasma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core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186718" y="5649032"/>
              <a:ext cx="3747815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target</a:t>
              </a: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with</a:t>
              </a:r>
              <a:r>
                <a:rPr lang="de-DE" sz="1050" dirty="0" smtClean="0">
                  <a:solidFill>
                    <a:srgbClr val="122468"/>
                  </a:solidFill>
                </a:rPr>
                <a:t> R = 0.3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027621" y="2260314"/>
              <a:ext cx="1217566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m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263909" y="983752"/>
              <a:ext cx="138678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cm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203575" y="3555715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6011863" y="384464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5435598" y="5863898"/>
              <a:ext cx="996949" cy="500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5292725" y="1179228"/>
              <a:ext cx="7921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427537" y="3484278"/>
              <a:ext cx="1805799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recycling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4642791" y="1468153"/>
              <a:ext cx="0" cy="208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4068763" y="370017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645025" y="3914008"/>
              <a:ext cx="0" cy="2451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432549" y="4317715"/>
              <a:ext cx="4211114" cy="70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Major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radius</a:t>
              </a:r>
              <a:r>
                <a:rPr lang="de-DE" sz="1050" dirty="0" smtClean="0">
                  <a:solidFill>
                    <a:srgbClr val="122468"/>
                  </a:solidFill>
                </a:rPr>
                <a:t> = 2-6 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(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distance</a:t>
              </a: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to</a:t>
              </a: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torus</a:t>
              </a: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center</a:t>
              </a:r>
              <a:r>
                <a:rPr lang="de-DE" sz="1050" dirty="0" smtClean="0">
                  <a:solidFill>
                    <a:srgbClr val="122468"/>
                  </a:solidFill>
                </a:rPr>
                <a:t>)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5366733" y="4094560"/>
              <a:ext cx="0" cy="1079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185747" y="4458488"/>
              <a:ext cx="689765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B</a:t>
              </a: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16200000" flipH="1">
              <a:off x="5472907" y="4815396"/>
              <a:ext cx="792162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16200000">
              <a:off x="5365751" y="2114265"/>
              <a:ext cx="863600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6227764" y="2692115"/>
              <a:ext cx="2293307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FF0000"/>
                  </a:solidFill>
                </a:rPr>
                <a:t>Plasma flow</a:t>
              </a: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4787900" y="5357528"/>
              <a:ext cx="485775" cy="976312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050" smtClean="0">
                <a:solidFill>
                  <a:srgbClr val="009900"/>
                </a:solidFill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4859338" y="1396715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6000750" y="4268503"/>
              <a:ext cx="3143250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8142288" y="3811303"/>
              <a:ext cx="1001712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156089" y="1713725"/>
            <a:ext cx="149112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050" dirty="0" err="1" smtClean="0">
                <a:solidFill>
                  <a:srgbClr val="122468"/>
                </a:solidFill>
              </a:rPr>
              <a:t>target</a:t>
            </a:r>
            <a:r>
              <a:rPr lang="de-DE" sz="1050" dirty="0" smtClean="0">
                <a:solidFill>
                  <a:srgbClr val="122468"/>
                </a:solidFill>
              </a:rPr>
              <a:t> </a:t>
            </a:r>
            <a:r>
              <a:rPr lang="de-DE" sz="1050" dirty="0" err="1" smtClean="0">
                <a:solidFill>
                  <a:srgbClr val="122468"/>
                </a:solidFill>
              </a:rPr>
              <a:t>with</a:t>
            </a:r>
            <a:r>
              <a:rPr lang="de-DE" sz="1050" dirty="0" smtClean="0">
                <a:solidFill>
                  <a:srgbClr val="122468"/>
                </a:solidFill>
              </a:rPr>
              <a:t> R = 0.3</a:t>
            </a:r>
            <a:endParaRPr lang="de-DE" sz="1050" dirty="0" smtClean="0">
              <a:solidFill>
                <a:srgbClr val="12246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35" y="1579696"/>
            <a:ext cx="4744234" cy="181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36" y="3451904"/>
            <a:ext cx="4744234" cy="18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868144" y="15796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i="1" dirty="0" smtClean="0"/>
              <a:t>n</a:t>
            </a:r>
            <a:r>
              <a:rPr lang="nl-BE" i="1" baseline="-25000" dirty="0" smtClean="0"/>
              <a:t>i</a:t>
            </a:r>
            <a:endParaRPr lang="nl-BE" i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868144" y="33864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i="1" dirty="0" smtClean="0"/>
              <a:t>u</a:t>
            </a:r>
            <a:r>
              <a:rPr lang="nl-BE" i="1" baseline="-25000" dirty="0" smtClean="0"/>
              <a:t>p</a:t>
            </a:r>
            <a:endParaRPr lang="nl-BE" i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55976" y="52199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100x20</a:t>
            </a:r>
            <a:endParaRPr lang="nl-BE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32240" y="51875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400x80</a:t>
            </a:r>
            <a:endParaRPr lang="nl-BE" baseline="-25000" dirty="0"/>
          </a:p>
        </p:txBody>
      </p:sp>
    </p:spTree>
    <p:extLst>
      <p:ext uri="{BB962C8B-B14F-4D97-AF65-F5344CB8AC3E}">
        <p14:creationId xmlns:p14="http://schemas.microsoft.com/office/powerpoint/2010/main" val="36865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improvements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8992A9"/>
                </a:solidFill>
              </a:rPr>
              <a:t>Neutral velocity based short cycle</a:t>
            </a:r>
          </a:p>
          <a:p>
            <a:r>
              <a:rPr lang="en-US" dirty="0" smtClean="0">
                <a:solidFill>
                  <a:srgbClr val="8992A9"/>
                </a:solidFill>
              </a:rPr>
              <a:t>Residual-based time-stepping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45771"/>
            <a:ext cx="4171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1349769"/>
            <a:ext cx="5268585" cy="39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Use of more advanced short cycle </a:t>
            </a:r>
            <a:r>
              <a:rPr lang="en-US" dirty="0" smtClean="0"/>
              <a:t>(keeping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dirty="0" smtClean="0"/>
              <a:t> constant)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First results indicate even smoother convergence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certain critical SC number is reached for convergence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be further test in B2-EIRENE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Neutral </a:t>
            </a:r>
            <a:r>
              <a:rPr lang="nl-BE" dirty="0" err="1" smtClean="0"/>
              <a:t>velocity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short </a:t>
            </a:r>
            <a:r>
              <a:rPr lang="nl-BE" dirty="0" err="1" smtClean="0"/>
              <a:t>cycle</a:t>
            </a:r>
            <a:r>
              <a:rPr lang="nl-BE" dirty="0" smtClean="0"/>
              <a:t> model</a:t>
            </a:r>
            <a:endParaRPr lang="nl-BE" dirty="0"/>
          </a:p>
        </p:txBody>
      </p:sp>
      <p:sp>
        <p:nvSpPr>
          <p:cNvPr id="6" name="Rechthoek 4"/>
          <p:cNvSpPr/>
          <p:nvPr/>
        </p:nvSpPr>
        <p:spPr>
          <a:xfrm>
            <a:off x="1691680" y="3072630"/>
            <a:ext cx="457200" cy="3322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7452320" y="2136526"/>
            <a:ext cx="0" cy="504056"/>
          </a:xfrm>
          <a:prstGeom prst="straightConnector1">
            <a:avLst/>
          </a:prstGeom>
          <a:ln w="63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10"/>
          <p:cNvCxnSpPr/>
          <p:nvPr/>
        </p:nvCxnSpPr>
        <p:spPr>
          <a:xfrm>
            <a:off x="1920280" y="2132856"/>
            <a:ext cx="5532040" cy="0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14"/>
          <p:cNvCxnSpPr/>
          <p:nvPr/>
        </p:nvCxnSpPr>
        <p:spPr>
          <a:xfrm>
            <a:off x="1920280" y="2136526"/>
            <a:ext cx="0" cy="936104"/>
          </a:xfrm>
          <a:prstGeom prst="line">
            <a:avLst/>
          </a:prstGeom>
          <a:ln w="63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17008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FF0000"/>
                </a:solidFill>
              </a:rPr>
              <a:t>1D test case</a:t>
            </a:r>
            <a:endParaRPr lang="nl-B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9552" y="1124744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Use of residual-based time-stepping during SC?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B2-EIRENE test case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Once the convergence is exp. the speed-up is very strong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Residual-based</a:t>
            </a:r>
            <a:r>
              <a:rPr lang="nl-BE" dirty="0" smtClean="0"/>
              <a:t> time-</a:t>
            </a:r>
            <a:r>
              <a:rPr lang="nl-BE" dirty="0" err="1" smtClean="0"/>
              <a:t>stepping</a:t>
            </a:r>
            <a:endParaRPr lang="nl-BE" dirty="0"/>
          </a:p>
        </p:txBody>
      </p:sp>
      <p:pic>
        <p:nvPicPr>
          <p:cNvPr id="8194" name="Picture 2" descr="D:\My Documents\ProJectsOngoing\2014-WPCD-SOLPS\Report1\FigurenPetra\res_no_timecontrol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9240"/>
            <a:ext cx="4537075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y Documents\ProJectsOngoing\2014-WPCD-SOLPS\Report1\FigurenPetra\res_10x20000_resref_1e-3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25" y="1844824"/>
            <a:ext cx="4537075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134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 time step</a:t>
            </a:r>
            <a:endParaRPr lang="nl-B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68552" y="181052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Time step ~ 1/</a:t>
            </a:r>
            <a:r>
              <a:rPr lang="nl-BE" b="1" dirty="0" err="1" smtClean="0"/>
              <a:t>Res</a:t>
            </a:r>
            <a:r>
              <a:rPr lang="nl-BE" b="1" dirty="0" smtClean="0"/>
              <a:t> </a:t>
            </a:r>
            <a:r>
              <a:rPr lang="nl-BE" b="1" dirty="0" err="1" smtClean="0"/>
              <a:t>when</a:t>
            </a:r>
            <a:r>
              <a:rPr lang="nl-BE" b="1" dirty="0" smtClean="0"/>
              <a:t> </a:t>
            </a:r>
            <a:r>
              <a:rPr lang="nl-BE" b="1" dirty="0" err="1" smtClean="0"/>
              <a:t>Res</a:t>
            </a:r>
            <a:r>
              <a:rPr lang="nl-BE" b="1" dirty="0" smtClean="0"/>
              <a:t> &lt; 1e-3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630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Towards more ITER-relevant cases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8992A9"/>
                </a:solidFill>
              </a:rPr>
              <a:t>Test cases and strategy</a:t>
            </a:r>
            <a:endParaRPr lang="en-US" dirty="0" smtClean="0">
              <a:solidFill>
                <a:srgbClr val="8992A9"/>
              </a:solidFill>
            </a:endParaRPr>
          </a:p>
          <a:p>
            <a:r>
              <a:rPr lang="en-US" dirty="0" smtClean="0">
                <a:solidFill>
                  <a:srgbClr val="8992A9"/>
                </a:solidFill>
              </a:rPr>
              <a:t>1D OSM-ITER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069" y="1319681"/>
            <a:ext cx="5481138" cy="775984"/>
            <a:chOff x="616514" y="1361209"/>
            <a:chExt cx="8437563" cy="213023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 rot="5400000">
              <a:off x="4332146" y="-650466"/>
              <a:ext cx="640624" cy="5959043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3300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122468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158586" y="2078090"/>
              <a:ext cx="1028700" cy="415637"/>
            </a:xfrm>
            <a:prstGeom prst="rightArrow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37168" y="2008743"/>
              <a:ext cx="1544783" cy="588895"/>
              <a:chOff x="6437168" y="2008743"/>
              <a:chExt cx="1544783" cy="58889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437169" y="2077980"/>
                <a:ext cx="514350" cy="207929"/>
              </a:xfrm>
              <a:prstGeom prst="rect">
                <a:avLst/>
              </a:prstGeom>
              <a:solidFill>
                <a:srgbClr val="116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6953251" y="2008743"/>
                <a:ext cx="1028700" cy="277166"/>
              </a:xfrm>
              <a:prstGeom prst="rightArrow">
                <a:avLst/>
              </a:prstGeom>
              <a:solidFill>
                <a:srgbClr val="116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/>
              </a:p>
            </p:txBody>
          </p:sp>
          <p:sp>
            <p:nvSpPr>
              <p:cNvPr id="24" name="U-Turn Arrow 23"/>
              <p:cNvSpPr/>
              <p:nvPr/>
            </p:nvSpPr>
            <p:spPr>
              <a:xfrm rot="5400000">
                <a:off x="6816435" y="1802733"/>
                <a:ext cx="415638" cy="1174171"/>
              </a:xfrm>
              <a:prstGeom prst="utur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5400000">
              <a:off x="2024495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2847108" y="2819304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5175538" y="2819306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4439442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3665851" y="2819305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5999019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6514" y="1727501"/>
                  <a:ext cx="994523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nl-BE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nl-BE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14" y="1727501"/>
                  <a:ext cx="1084143" cy="3965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04003" y="2316543"/>
                  <a:ext cx="1250074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(1−</m:t>
                        </m:r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l-GR" sz="1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nl-BE" sz="1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002" y="2316543"/>
                  <a:ext cx="1387816" cy="3965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047717" y="2993234"/>
                  <a:ext cx="734264" cy="498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solidFill>
                              <a:srgbClr val="005B8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l-BE" sz="1200" b="0" i="1" smtClean="0">
                            <a:solidFill>
                              <a:srgbClr val="005B8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l-BE" sz="1200" dirty="0">
                    <a:solidFill>
                      <a:srgbClr val="005B8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718" y="2993234"/>
                  <a:ext cx="77758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05295" y="2738644"/>
              <a:ext cx="1381991" cy="49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>
                  <a:solidFill>
                    <a:srgbClr val="FF0000"/>
                  </a:solidFill>
                </a:rPr>
                <a:t>Upstream</a:t>
              </a:r>
              <a:endParaRPr lang="nl-BE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8130" y="2759427"/>
              <a:ext cx="1381991" cy="49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>
                  <a:solidFill>
                    <a:srgbClr val="FF0000"/>
                  </a:solidFill>
                </a:rPr>
                <a:t>Target</a:t>
              </a:r>
              <a:endParaRPr lang="nl-BE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1158586" y="2458518"/>
              <a:ext cx="763733" cy="11256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80886" y="2596627"/>
                  <a:ext cx="747495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el-GR" sz="12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nl-BE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nl-BE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885" y="2596626"/>
                  <a:ext cx="791499" cy="3965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804003" y="1361209"/>
              <a:ext cx="1132180" cy="83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i</a:t>
              </a:r>
              <a:r>
                <a:rPr lang="nl-BE" sz="1200" dirty="0" smtClean="0"/>
                <a:t>ons</a:t>
              </a:r>
            </a:p>
            <a:p>
              <a:r>
                <a:rPr lang="nl-BE" sz="1200" dirty="0" smtClean="0">
                  <a:solidFill>
                    <a:srgbClr val="00B050"/>
                  </a:solidFill>
                </a:rPr>
                <a:t>neutrals</a:t>
              </a:r>
              <a:endParaRPr lang="nl-BE" sz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8049" y="44624"/>
            <a:ext cx="2747135" cy="2832548"/>
            <a:chOff x="2627313" y="891890"/>
            <a:chExt cx="7908861" cy="5473699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4014788" y="1395128"/>
              <a:ext cx="2016125" cy="496887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3300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627313" y="3339816"/>
              <a:ext cx="105237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122468"/>
                  </a:solidFill>
                </a:rPr>
                <a:t>wall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6684197" y="3529484"/>
              <a:ext cx="1596291" cy="70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Plasma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core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6186720" y="5649033"/>
              <a:ext cx="1330378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target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084887" y="891890"/>
              <a:ext cx="1330378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122468"/>
                  </a:solidFill>
                </a:rPr>
                <a:t>target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027621" y="2260314"/>
              <a:ext cx="1217566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m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4263909" y="983752"/>
              <a:ext cx="1386784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10 cm</a:t>
              </a: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3203575" y="3555715"/>
              <a:ext cx="72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H="1">
              <a:off x="6011863" y="384464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H="1">
              <a:off x="5435598" y="5863898"/>
              <a:ext cx="996949" cy="500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H="1">
              <a:off x="5292725" y="1179228"/>
              <a:ext cx="7921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4427537" y="3484278"/>
              <a:ext cx="1805799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err="1" smtClean="0">
                  <a:solidFill>
                    <a:srgbClr val="122468"/>
                  </a:solidFill>
                </a:rPr>
                <a:t>recycling</a:t>
              </a: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 flipH="1" flipV="1">
              <a:off x="4642791" y="1468153"/>
              <a:ext cx="0" cy="208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>
              <a:off x="4068763" y="3700178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H="1">
              <a:off x="4645025" y="3914008"/>
              <a:ext cx="0" cy="2451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6432549" y="4317714"/>
              <a:ext cx="4103625" cy="802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Major </a:t>
              </a:r>
              <a:r>
                <a:rPr lang="de-DE" sz="1050" dirty="0" err="1" smtClean="0">
                  <a:solidFill>
                    <a:srgbClr val="122468"/>
                  </a:solidFill>
                </a:rPr>
                <a:t>radius</a:t>
              </a:r>
              <a:r>
                <a:rPr lang="de-DE" sz="1050" dirty="0" smtClean="0">
                  <a:solidFill>
                    <a:srgbClr val="122468"/>
                  </a:solidFill>
                </a:rPr>
                <a:t> = 2-6 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de-DE" sz="1050" dirty="0" smtClean="0">
                <a:solidFill>
                  <a:srgbClr val="122468"/>
                </a:solidFill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5366733" y="4094560"/>
              <a:ext cx="0" cy="1079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5185747" y="4458488"/>
              <a:ext cx="689765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 smtClean="0">
                  <a:solidFill>
                    <a:srgbClr val="122468"/>
                  </a:solidFill>
                </a:rPr>
                <a:t>B</a:t>
              </a:r>
            </a:p>
          </p:txBody>
        </p:sp>
        <p:sp>
          <p:nvSpPr>
            <p:cNvPr id="44" name="AutoShape 22"/>
            <p:cNvSpPr>
              <a:spLocks noChangeArrowheads="1"/>
            </p:cNvSpPr>
            <p:nvPr/>
          </p:nvSpPr>
          <p:spPr bwMode="auto">
            <a:xfrm rot="16200000" flipH="1">
              <a:off x="5472907" y="4815396"/>
              <a:ext cx="792162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 rot="16200000">
              <a:off x="5365751" y="2114265"/>
              <a:ext cx="863600" cy="8667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6227764" y="2692115"/>
              <a:ext cx="2293307" cy="429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de-DE" sz="1050" smtClean="0">
                  <a:solidFill>
                    <a:srgbClr val="FF0000"/>
                  </a:solidFill>
                </a:rPr>
                <a:t>Plasma flow</a:t>
              </a:r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4787900" y="5357528"/>
              <a:ext cx="485775" cy="976312"/>
            </a:xfrm>
            <a:prstGeom prst="up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050" smtClean="0">
                <a:solidFill>
                  <a:srgbClr val="009900"/>
                </a:solidFill>
              </a:endParaRP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4859338" y="1396715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6000750" y="4268503"/>
              <a:ext cx="3143250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8142288" y="3811303"/>
              <a:ext cx="1001712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50" smtClean="0">
                <a:solidFill>
                  <a:srgbClr val="122468"/>
                </a:solidFill>
              </a:endParaRPr>
            </a:p>
          </p:txBody>
        </p:sp>
      </p:grpSp>
      <p:sp>
        <p:nvSpPr>
          <p:cNvPr id="52" name="Tijdelijke aanduiding voor inhoud 2"/>
          <p:cNvSpPr txBox="1">
            <a:spLocks/>
          </p:cNvSpPr>
          <p:nvPr/>
        </p:nvSpPr>
        <p:spPr>
          <a:xfrm>
            <a:off x="7152730" y="3220758"/>
            <a:ext cx="2099790" cy="568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 smtClean="0"/>
              <a:t>ITER</a:t>
            </a:r>
            <a:endParaRPr lang="en-US" b="1" dirty="0" smtClean="0"/>
          </a:p>
          <a:p>
            <a:pPr lvl="1"/>
            <a:endParaRPr lang="en-US" dirty="0"/>
          </a:p>
        </p:txBody>
      </p:sp>
      <p:pic>
        <p:nvPicPr>
          <p:cNvPr id="53" name="Content Placeholder 4" descr="iter_gross_bunt.b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732" y="3544788"/>
            <a:ext cx="1697038" cy="2476500"/>
          </a:xfrm>
          <a:prstGeom prst="rect">
            <a:avLst/>
          </a:prstGeom>
        </p:spPr>
      </p:pic>
      <p:sp>
        <p:nvSpPr>
          <p:cNvPr id="58" name="Down Arrow 57"/>
          <p:cNvSpPr/>
          <p:nvPr/>
        </p:nvSpPr>
        <p:spPr>
          <a:xfrm rot="16200000" flipH="1">
            <a:off x="3845373" y="2148559"/>
            <a:ext cx="387850" cy="1360481"/>
          </a:xfrm>
          <a:prstGeom prst="downArrow">
            <a:avLst/>
          </a:prstGeom>
          <a:gradFill>
            <a:gsLst>
              <a:gs pos="81000">
                <a:srgbClr val="8A007D"/>
              </a:gs>
              <a:gs pos="100000">
                <a:srgbClr val="ED001B"/>
              </a:gs>
              <a:gs pos="100000">
                <a:srgbClr val="A60070"/>
              </a:gs>
              <a:gs pos="0">
                <a:srgbClr val="000082"/>
              </a:gs>
              <a:gs pos="98000">
                <a:srgbClr val="72008A"/>
              </a:gs>
              <a:gs pos="100000">
                <a:srgbClr val="69008E"/>
              </a:gs>
              <a:gs pos="99000">
                <a:srgbClr val="66008F"/>
              </a:gs>
              <a:gs pos="100000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Test cases </a:t>
            </a:r>
            <a:r>
              <a:rPr lang="nl-BE" sz="4000" dirty="0" err="1" smtClean="0"/>
              <a:t>and</a:t>
            </a:r>
            <a:r>
              <a:rPr lang="nl-BE" sz="4000" dirty="0" smtClean="0"/>
              <a:t> </a:t>
            </a:r>
            <a:r>
              <a:rPr lang="nl-BE" sz="4000" dirty="0" err="1" smtClean="0"/>
              <a:t>strategy</a:t>
            </a:r>
            <a:endParaRPr lang="nl-BE" sz="3100" dirty="0"/>
          </a:p>
        </p:txBody>
      </p:sp>
      <p:sp>
        <p:nvSpPr>
          <p:cNvPr id="2" name="Rounded Rectangle 1"/>
          <p:cNvSpPr/>
          <p:nvPr/>
        </p:nvSpPr>
        <p:spPr>
          <a:xfrm>
            <a:off x="1156857" y="2256409"/>
            <a:ext cx="2180434" cy="114478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TOY PROBLEM</a:t>
            </a:r>
          </a:p>
          <a:p>
            <a:pPr algn="ctr"/>
            <a:r>
              <a:rPr lang="nl-BE" b="1" dirty="0" smtClean="0"/>
              <a:t>1D-x &amp; 0D/1D-v</a:t>
            </a:r>
            <a:endParaRPr lang="nl-BE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4719539" y="4509119"/>
            <a:ext cx="2180434" cy="114478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rgbClr val="C00000"/>
                </a:solidFill>
              </a:rPr>
              <a:t>ITER</a:t>
            </a:r>
          </a:p>
          <a:p>
            <a:pPr algn="ctr"/>
            <a:r>
              <a:rPr lang="nl-BE" b="1" dirty="0" smtClean="0">
                <a:solidFill>
                  <a:srgbClr val="C00000"/>
                </a:solidFill>
              </a:rPr>
              <a:t>B2-EIRENE</a:t>
            </a:r>
          </a:p>
          <a:p>
            <a:pPr algn="ctr"/>
            <a:r>
              <a:rPr lang="nl-BE" b="1" dirty="0" smtClean="0">
                <a:solidFill>
                  <a:srgbClr val="C00000"/>
                </a:solidFill>
              </a:rPr>
              <a:t>2D-x &amp; 3D-v</a:t>
            </a:r>
            <a:endParaRPr lang="nl-BE" b="1" dirty="0">
              <a:solidFill>
                <a:srgbClr val="C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707588" y="2219087"/>
            <a:ext cx="2180434" cy="114478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SLAB</a:t>
            </a:r>
          </a:p>
          <a:p>
            <a:pPr algn="ctr"/>
            <a:r>
              <a:rPr lang="nl-BE" b="1" dirty="0" smtClean="0">
                <a:solidFill>
                  <a:srgbClr val="7030A0"/>
                </a:solidFill>
              </a:rPr>
              <a:t>B2-EIRENE</a:t>
            </a:r>
          </a:p>
          <a:p>
            <a:pPr algn="ctr"/>
            <a:r>
              <a:rPr lang="nl-BE" b="1" dirty="0" smtClean="0">
                <a:solidFill>
                  <a:srgbClr val="7030A0"/>
                </a:solidFill>
              </a:rPr>
              <a:t>2D-x &amp; 3D-v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156857" y="4553789"/>
            <a:ext cx="2180434" cy="114478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ITER 2011</a:t>
            </a:r>
          </a:p>
          <a:p>
            <a:pPr algn="ctr"/>
            <a:r>
              <a:rPr lang="nl-BE" b="1" dirty="0" smtClean="0">
                <a:solidFill>
                  <a:srgbClr val="7030A0"/>
                </a:solidFill>
              </a:rPr>
              <a:t>OSM</a:t>
            </a:r>
          </a:p>
          <a:p>
            <a:pPr algn="ctr"/>
            <a:r>
              <a:rPr lang="nl-BE" b="1" dirty="0">
                <a:solidFill>
                  <a:srgbClr val="7030A0"/>
                </a:solidFill>
              </a:rPr>
              <a:t>1D-x </a:t>
            </a:r>
            <a:r>
              <a:rPr lang="nl-BE" b="1" dirty="0" smtClean="0">
                <a:solidFill>
                  <a:srgbClr val="7030A0"/>
                </a:solidFill>
              </a:rPr>
              <a:t>&amp; 1D-v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 flipH="1">
            <a:off x="5604085" y="3363868"/>
            <a:ext cx="387850" cy="1152599"/>
          </a:xfrm>
          <a:prstGeom prst="downArrow">
            <a:avLst/>
          </a:prstGeom>
          <a:gradFill>
            <a:gsLst>
              <a:gs pos="1000">
                <a:srgbClr val="8A007D"/>
              </a:gs>
              <a:gs pos="100000">
                <a:srgbClr val="ED001B"/>
              </a:gs>
              <a:gs pos="0">
                <a:srgbClr val="000082"/>
              </a:gs>
              <a:gs pos="1000">
                <a:srgbClr val="66008F"/>
              </a:gs>
              <a:gs pos="49000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Down Arrow 66"/>
          <p:cNvSpPr/>
          <p:nvPr/>
        </p:nvSpPr>
        <p:spPr>
          <a:xfrm flipH="1">
            <a:off x="2126093" y="3401190"/>
            <a:ext cx="387850" cy="1152599"/>
          </a:xfrm>
          <a:prstGeom prst="downArrow">
            <a:avLst/>
          </a:prstGeom>
          <a:gradFill>
            <a:gsLst>
              <a:gs pos="81000">
                <a:srgbClr val="8A007D"/>
              </a:gs>
              <a:gs pos="100000">
                <a:srgbClr val="ED001B"/>
              </a:gs>
              <a:gs pos="100000">
                <a:srgbClr val="A60070"/>
              </a:gs>
              <a:gs pos="0">
                <a:srgbClr val="000082"/>
              </a:gs>
              <a:gs pos="98000">
                <a:srgbClr val="72008A"/>
              </a:gs>
              <a:gs pos="100000">
                <a:srgbClr val="69008E"/>
              </a:gs>
              <a:gs pos="99000">
                <a:srgbClr val="66008F"/>
              </a:gs>
              <a:gs pos="100000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Down Arrow 67"/>
          <p:cNvSpPr/>
          <p:nvPr/>
        </p:nvSpPr>
        <p:spPr>
          <a:xfrm rot="16200000" flipH="1">
            <a:off x="3834180" y="4408617"/>
            <a:ext cx="387850" cy="1360481"/>
          </a:xfrm>
          <a:prstGeom prst="downArrow">
            <a:avLst/>
          </a:prstGeom>
          <a:gradFill>
            <a:gsLst>
              <a:gs pos="0">
                <a:srgbClr val="000082"/>
              </a:gs>
              <a:gs pos="1000">
                <a:srgbClr val="66008F"/>
              </a:gs>
              <a:gs pos="49000">
                <a:srgbClr val="BA0066"/>
              </a:gs>
              <a:gs pos="100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Oval 68"/>
          <p:cNvSpPr/>
          <p:nvPr/>
        </p:nvSpPr>
        <p:spPr>
          <a:xfrm>
            <a:off x="649369" y="4324509"/>
            <a:ext cx="3103250" cy="1654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3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8" grpId="0" animBg="1"/>
      <p:bldP spid="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r>
              <a:rPr lang="en-US" b="1" dirty="0" smtClean="0"/>
              <a:t>GOAL	</a:t>
            </a:r>
            <a:r>
              <a:rPr lang="en-US" dirty="0" smtClean="0"/>
              <a:t>Getting </a:t>
            </a:r>
            <a:r>
              <a:rPr lang="en-US" b="1" dirty="0" smtClean="0"/>
              <a:t>accurate</a:t>
            </a:r>
            <a:r>
              <a:rPr lang="en-US" dirty="0" smtClean="0"/>
              <a:t> results as </a:t>
            </a:r>
            <a:r>
              <a:rPr lang="en-US" b="1" dirty="0" smtClean="0"/>
              <a:t>fast</a:t>
            </a:r>
            <a:r>
              <a:rPr lang="en-US" dirty="0" smtClean="0"/>
              <a:t> as possible</a:t>
            </a:r>
          </a:p>
          <a:p>
            <a:r>
              <a:rPr lang="en-US" b="1" dirty="0" smtClean="0"/>
              <a:t>OR</a:t>
            </a:r>
            <a:r>
              <a:rPr lang="en-US" dirty="0" smtClean="0"/>
              <a:t>		</a:t>
            </a:r>
            <a:r>
              <a:rPr lang="en-US" b="1" dirty="0" smtClean="0"/>
              <a:t>Quickly</a:t>
            </a:r>
            <a:r>
              <a:rPr lang="en-US" dirty="0" smtClean="0"/>
              <a:t> getting results as </a:t>
            </a:r>
            <a:r>
              <a:rPr lang="en-US" b="1" dirty="0" smtClean="0"/>
              <a:t>accurate</a:t>
            </a:r>
            <a:r>
              <a:rPr lang="en-US" dirty="0" smtClean="0"/>
              <a:t> as possible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sz="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Starting point = EFDA-report on short cycle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Run time is same for Correlated Sampling and Full MC</a:t>
            </a:r>
          </a:p>
          <a:p>
            <a:r>
              <a:rPr lang="en-US" dirty="0" smtClean="0"/>
              <a:t>Short cycle speed-up factor 5-100 depending on case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ym typeface="Wingdings" panose="05000000000000000000" pitchFamily="2" charset="2"/>
              </a:rPr>
              <a:t>Questions: Which procedure to invest in?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ym typeface="Wingdings" panose="05000000000000000000" pitchFamily="2" charset="2"/>
              </a:rPr>
              <a:t>Based on e</a:t>
            </a:r>
            <a:r>
              <a:rPr lang="en-US" dirty="0" smtClean="0"/>
              <a:t>rror assessment</a:t>
            </a:r>
          </a:p>
          <a:p>
            <a:r>
              <a:rPr lang="en-US" dirty="0" smtClean="0"/>
              <a:t>Debottleneck simulations w.r.t. accuracy vs. run time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Goal-oriented simulations</a:t>
            </a:r>
            <a:endParaRPr lang="en-US" dirty="0" smtClean="0"/>
          </a:p>
          <a:p>
            <a:r>
              <a:rPr lang="en-US" dirty="0" smtClean="0"/>
              <a:t>Towards ITER/DEMO-relevant conditions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Introduction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42371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nl-BE" sz="2400" b="1" dirty="0" err="1" smtClean="0">
                <a:solidFill>
                  <a:schemeClr val="bg1"/>
                </a:solidFill>
              </a:rPr>
              <a:t>What</a:t>
            </a:r>
            <a:r>
              <a:rPr lang="nl-BE" sz="2400" b="1" dirty="0" smtClean="0">
                <a:solidFill>
                  <a:schemeClr val="bg1"/>
                </a:solidFill>
              </a:rPr>
              <a:t> kind of </a:t>
            </a:r>
            <a:r>
              <a:rPr lang="nl-BE" sz="2400" b="1" dirty="0" err="1" smtClean="0">
                <a:solidFill>
                  <a:schemeClr val="bg1"/>
                </a:solidFill>
              </a:rPr>
              <a:t>errors</a:t>
            </a:r>
            <a:r>
              <a:rPr lang="nl-BE" sz="2400" b="1" dirty="0" smtClean="0">
                <a:solidFill>
                  <a:schemeClr val="bg1"/>
                </a:solidFill>
              </a:rPr>
              <a:t> are we </a:t>
            </a:r>
            <a:r>
              <a:rPr lang="nl-BE" sz="2400" b="1" dirty="0" err="1" smtClean="0">
                <a:solidFill>
                  <a:schemeClr val="bg1"/>
                </a:solidFill>
              </a:rPr>
              <a:t>looking</a:t>
            </a:r>
            <a:r>
              <a:rPr lang="nl-BE" sz="2400" b="1" dirty="0" smtClean="0">
                <a:solidFill>
                  <a:schemeClr val="bg1"/>
                </a:solidFill>
              </a:rPr>
              <a:t> at?</a:t>
            </a:r>
            <a:endParaRPr lang="nl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32" y="1512390"/>
            <a:ext cx="3040035" cy="50129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4101425">
            <a:off x="5838217" y="5672007"/>
            <a:ext cx="45720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6284993" y="5334399"/>
            <a:ext cx="18679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244408" y="476579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0,5 m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5364087" y="1547561"/>
            <a:ext cx="278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Fluxtube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smtClean="0"/>
              <a:t>ITER 2011</a:t>
            </a:r>
            <a:endParaRPr lang="nl-BE" dirty="0"/>
          </a:p>
        </p:txBody>
      </p:sp>
      <p:pic>
        <p:nvPicPr>
          <p:cNvPr id="9" name="Content Placeholder 4" descr="iter_gross_bunt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732227"/>
            <a:ext cx="2952328" cy="4308353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/>
          <a:lstStyle/>
          <a:p>
            <a:r>
              <a:rPr lang="nl-BE" dirty="0" smtClean="0"/>
              <a:t>ITER 2011 - OSM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1381" y="1268760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Consider 1 flux tube from a B2-EIRENE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844824"/>
            <a:ext cx="8334000" cy="4428000"/>
          </a:xfrm>
        </p:spPr>
        <p:txBody>
          <a:bodyPr/>
          <a:lstStyle/>
          <a:p>
            <a:r>
              <a:rPr lang="en-US" b="1" dirty="0" smtClean="0"/>
              <a:t>Start </a:t>
            </a:r>
            <a:r>
              <a:rPr lang="en-US" b="1" dirty="0" smtClean="0"/>
              <a:t>from B2-EIRENE run</a:t>
            </a:r>
          </a:p>
          <a:p>
            <a:r>
              <a:rPr lang="en-US" b="1" dirty="0" smtClean="0"/>
              <a:t>Start with </a:t>
            </a:r>
            <a:r>
              <a:rPr lang="en-US" b="1" dirty="0" smtClean="0"/>
              <a:t>B2-plasma </a:t>
            </a:r>
            <a:r>
              <a:rPr lang="en-US" b="1" dirty="0" smtClean="0"/>
              <a:t>profiles for unknown quant.</a:t>
            </a:r>
          </a:p>
          <a:p>
            <a:pPr lvl="1"/>
            <a:r>
              <a:rPr lang="en-US" dirty="0" smtClean="0"/>
              <a:t>E.g. take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from B2-EIRENE along a flux tube</a:t>
            </a:r>
          </a:p>
          <a:p>
            <a:pPr lvl="1"/>
            <a:r>
              <a:rPr lang="en-US" dirty="0"/>
              <a:t>OSM-approach: get radial transport from </a:t>
            </a:r>
            <a:r>
              <a:rPr lang="en-US" dirty="0" smtClean="0"/>
              <a:t>B2-EIRENE</a:t>
            </a:r>
          </a:p>
          <a:p>
            <a:pPr lvl="1"/>
            <a:r>
              <a:rPr lang="en-US" dirty="0" smtClean="0"/>
              <a:t>Solve only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b="1" dirty="0" smtClean="0"/>
              <a:t>Essential features</a:t>
            </a:r>
          </a:p>
          <a:p>
            <a:pPr lvl="1"/>
            <a:r>
              <a:rPr lang="en-US" dirty="0" smtClean="0"/>
              <a:t>Flux tube expansion and pitch</a:t>
            </a:r>
          </a:p>
          <a:p>
            <a:pPr lvl="1"/>
            <a:r>
              <a:rPr lang="en-US" dirty="0" smtClean="0"/>
              <a:t>Gas puff, radial </a:t>
            </a:r>
            <a:r>
              <a:rPr lang="en-US" dirty="0" smtClean="0"/>
              <a:t>transport via </a:t>
            </a:r>
            <a:r>
              <a:rPr lang="en-US" dirty="0" smtClean="0"/>
              <a:t>C, pumping </a:t>
            </a:r>
            <a:r>
              <a:rPr lang="en-US" dirty="0" smtClean="0"/>
              <a:t>via R</a:t>
            </a:r>
          </a:p>
          <a:p>
            <a:pPr lvl="1"/>
            <a:r>
              <a:rPr lang="en-US" dirty="0" smtClean="0"/>
              <a:t>Atomic processes via T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ITER 2011 - OSM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35" y="201379"/>
            <a:ext cx="2636621" cy="5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88641"/>
            <a:ext cx="1574163" cy="6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9451"/>
            <a:ext cx="4728008" cy="73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139952" y="188640"/>
            <a:ext cx="4896544" cy="1399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6842861" y="386319"/>
            <a:ext cx="60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/>
              <a:t>with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13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82615"/>
            <a:ext cx="9176753" cy="51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/>
          <a:lstStyle/>
          <a:p>
            <a:r>
              <a:rPr lang="nl-BE" dirty="0" smtClean="0"/>
              <a:t>ITER 2011 - OSM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81381" y="1124744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B2-EIRENE used to find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i="1" baseline="-25000" dirty="0" smtClean="0"/>
              <a:t>p</a:t>
            </a:r>
            <a:r>
              <a:rPr lang="en-US" dirty="0" smtClean="0"/>
              <a:t> in 1D OSM case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next step leaving sources free is in progress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ProJectsOngoing\2014-WPCD-SOLPS\Report1\Figuren\Discretizationerror_ITER.e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23118"/>
            <a:ext cx="7210589" cy="101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81381" y="1196752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1D model: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with S and T from B2-EIRENE on coarse and fine grid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changes in profile near target indicate profiles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are sensitive to grid refinement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ITER 2011 - OSM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6444207" y="2564904"/>
            <a:ext cx="237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exact = 6,000 </a:t>
            </a:r>
            <a:r>
              <a:rPr lang="nl-BE" dirty="0" err="1" smtClean="0"/>
              <a:t>cells</a:t>
            </a:r>
            <a:endParaRPr lang="nl-BE" dirty="0" smtClean="0"/>
          </a:p>
          <a:p>
            <a:r>
              <a:rPr lang="nl-BE" dirty="0" smtClean="0"/>
              <a:t>B2 = 9 </a:t>
            </a:r>
            <a:r>
              <a:rPr lang="nl-BE" dirty="0" err="1" smtClean="0"/>
              <a:t>grid</a:t>
            </a:r>
            <a:r>
              <a:rPr lang="nl-BE" dirty="0" smtClean="0"/>
              <a:t> </a:t>
            </a:r>
            <a:r>
              <a:rPr lang="nl-BE" dirty="0" err="1" smtClean="0"/>
              <a:t>cells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64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perspective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perspectives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</a:t>
            </a:r>
            <a:r>
              <a:rPr lang="en-US" dirty="0"/>
              <a:t>the cause of convergence failure for correlated sampling in 2D test runs and study improved techniques for correlated sampling (e.g. double background, filtering </a:t>
            </a:r>
            <a:r>
              <a:rPr lang="en-US" dirty="0" smtClean="0"/>
              <a:t>techniques</a:t>
            </a:r>
            <a:endParaRPr lang="nl-BE" dirty="0"/>
          </a:p>
          <a:p>
            <a:r>
              <a:rPr lang="en-US" dirty="0" smtClean="0"/>
              <a:t>Make use of error framework to</a:t>
            </a:r>
            <a:r>
              <a:rPr lang="en-US" dirty="0"/>
              <a:t> further elaborate </a:t>
            </a:r>
            <a:r>
              <a:rPr lang="en-US" dirty="0" smtClean="0"/>
              <a:t>(optimize) the </a:t>
            </a:r>
            <a:r>
              <a:rPr lang="en-US" dirty="0"/>
              <a:t>most favorable short-cycle and time iteration procedures in </a:t>
            </a:r>
            <a:r>
              <a:rPr lang="en-US" dirty="0" smtClean="0"/>
              <a:t>B2-EIRENE</a:t>
            </a:r>
            <a:endParaRPr lang="nl-BE" dirty="0"/>
          </a:p>
          <a:p>
            <a:r>
              <a:rPr lang="en-US" dirty="0" smtClean="0"/>
              <a:t>Further </a:t>
            </a:r>
            <a:r>
              <a:rPr lang="en-US" dirty="0"/>
              <a:t>explore residual based time stepping and </a:t>
            </a:r>
            <a:r>
              <a:rPr lang="en-US" dirty="0" smtClean="0"/>
              <a:t>preconditioning </a:t>
            </a:r>
            <a:r>
              <a:rPr lang="en-US" dirty="0"/>
              <a:t>techniques for further code speed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Further conduct 2 approaches towards ITER-runs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90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or suggestions …</a:t>
            </a:r>
          </a:p>
          <a:p>
            <a:endParaRPr lang="en-US" sz="2800" dirty="0"/>
          </a:p>
          <a:p>
            <a:r>
              <a:rPr lang="en-US" sz="2800" dirty="0" smtClean="0"/>
              <a:t>are welcome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89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Error assessment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Speed up factors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Success rate for CS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Error assessment Kristel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Discretization</a:t>
            </a:r>
            <a:r>
              <a:rPr lang="nl-BE" dirty="0" smtClean="0"/>
              <a:t> error </a:t>
            </a:r>
            <a:r>
              <a:rPr lang="nl-BE" dirty="0" err="1" smtClean="0"/>
              <a:t>when</a:t>
            </a:r>
            <a:r>
              <a:rPr lang="nl-BE" dirty="0" smtClean="0"/>
              <a:t> CS</a:t>
            </a:r>
            <a:endParaRPr lang="nl-BE" dirty="0"/>
          </a:p>
        </p:txBody>
      </p:sp>
      <p:sp>
        <p:nvSpPr>
          <p:cNvPr id="2" name="Rectangle 1"/>
          <p:cNvSpPr/>
          <p:nvPr/>
        </p:nvSpPr>
        <p:spPr>
          <a:xfrm>
            <a:off x="540000" y="1772816"/>
            <a:ext cx="820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Different estimates for discretization order lead to similar results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636912"/>
            <a:ext cx="914139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3778" y="591071"/>
            <a:ext cx="533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/>
              <a:t>Correlation</a:t>
            </a:r>
            <a:r>
              <a:rPr lang="nl-BE" sz="2400" dirty="0" smtClean="0"/>
              <a:t> </a:t>
            </a:r>
            <a:r>
              <a:rPr lang="nl-BE" sz="2400" dirty="0" err="1" smtClean="0"/>
              <a:t>errors</a:t>
            </a:r>
            <a:endParaRPr lang="nl-BE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0432" r="68210" b="73832"/>
          <a:stretch/>
        </p:blipFill>
        <p:spPr bwMode="auto">
          <a:xfrm>
            <a:off x="919210" y="5157192"/>
            <a:ext cx="142054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63778" y="1412776"/>
            <a:ext cx="951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Plasma </a:t>
            </a:r>
            <a:r>
              <a:rPr lang="nl-BE" dirty="0" err="1" smtClean="0"/>
              <a:t>density</a:t>
            </a:r>
            <a:r>
              <a:rPr lang="nl-BE" dirty="0" smtClean="0"/>
              <a:t>                          Parallel </a:t>
            </a:r>
            <a:r>
              <a:rPr lang="nl-BE" dirty="0" err="1" smtClean="0"/>
              <a:t>velocity</a:t>
            </a:r>
            <a:r>
              <a:rPr lang="nl-BE" dirty="0" smtClean="0"/>
              <a:t>                          Neutral </a:t>
            </a:r>
            <a:r>
              <a:rPr lang="nl-BE" dirty="0" err="1" smtClean="0"/>
              <a:t>density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01" y="1916832"/>
            <a:ext cx="3038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65" y="1897782"/>
            <a:ext cx="30384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6874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</a:rPr>
              <a:t>Berekend op basis van residu’s en dan A-1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/>
          <p:nvPr/>
        </p:nvCxnSpPr>
        <p:spPr>
          <a:xfrm flipH="1">
            <a:off x="4499992" y="2384884"/>
            <a:ext cx="2097472" cy="2988333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 err="1" smtClean="0"/>
              <a:t>Introduction</a:t>
            </a:r>
            <a:endParaRPr lang="nl-BE" sz="31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268760"/>
            <a:ext cx="1674018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Model </a:t>
            </a:r>
            <a:r>
              <a:rPr lang="nl-BE" b="1" dirty="0" err="1" smtClean="0"/>
              <a:t>equations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 smtClean="0"/>
          </a:p>
        </p:txBody>
      </p:sp>
      <p:cxnSp>
        <p:nvCxnSpPr>
          <p:cNvPr id="17" name="Straight Arrow Connector 16"/>
          <p:cNvCxnSpPr>
            <a:stCxn id="36" idx="2"/>
          </p:cNvCxnSpPr>
          <p:nvPr/>
        </p:nvCxnSpPr>
        <p:spPr>
          <a:xfrm>
            <a:off x="3159942" y="4749135"/>
            <a:ext cx="403946" cy="624082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2158" y="2015552"/>
            <a:ext cx="12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solidFill>
                  <a:srgbClr val="FF0000"/>
                </a:solidFill>
              </a:rPr>
              <a:t>Convergence</a:t>
            </a:r>
            <a:r>
              <a:rPr lang="nl-BE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BE" sz="1400" dirty="0" smtClean="0">
                <a:solidFill>
                  <a:srgbClr val="FF0000"/>
                </a:solidFill>
              </a:rPr>
              <a:t>error</a:t>
            </a:r>
            <a:endParaRPr lang="nl-BE" sz="1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6573" y="1952836"/>
            <a:ext cx="151194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Fluid</a:t>
            </a:r>
            <a:r>
              <a:rPr lang="nl-BE" dirty="0" smtClean="0"/>
              <a:t> </a:t>
            </a:r>
            <a:r>
              <a:rPr lang="nl-BE" dirty="0" err="1" smtClean="0"/>
              <a:t>equations</a:t>
            </a:r>
            <a:endParaRPr lang="nl-BE" dirty="0"/>
          </a:p>
        </p:txBody>
      </p:sp>
      <p:sp>
        <p:nvSpPr>
          <p:cNvPr id="23" name="Rounded Rectangle 22"/>
          <p:cNvSpPr/>
          <p:nvPr/>
        </p:nvSpPr>
        <p:spPr>
          <a:xfrm>
            <a:off x="467768" y="3140968"/>
            <a:ext cx="151194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Kinetic</a:t>
            </a:r>
            <a:endParaRPr lang="nl-BE" dirty="0" smtClean="0"/>
          </a:p>
          <a:p>
            <a:pPr algn="ctr"/>
            <a:r>
              <a:rPr lang="nl-BE" dirty="0" err="1" smtClean="0"/>
              <a:t>equations</a:t>
            </a:r>
            <a:endParaRPr lang="nl-BE" dirty="0"/>
          </a:p>
        </p:txBody>
      </p:sp>
      <p:sp>
        <p:nvSpPr>
          <p:cNvPr id="27" name="Rounded Rectangle 26"/>
          <p:cNvSpPr/>
          <p:nvPr/>
        </p:nvSpPr>
        <p:spPr>
          <a:xfrm>
            <a:off x="7236296" y="1268760"/>
            <a:ext cx="1674018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Data processing</a:t>
            </a:r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7317333" y="1952836"/>
            <a:ext cx="1511944" cy="20522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Averaging</a:t>
            </a:r>
            <a:r>
              <a:rPr lang="nl-BE" dirty="0" smtClean="0"/>
              <a:t> </a:t>
            </a:r>
            <a:r>
              <a:rPr lang="nl-BE" sz="1600" dirty="0" smtClean="0"/>
              <a:t>over:</a:t>
            </a:r>
          </a:p>
          <a:p>
            <a:pPr algn="ctr"/>
            <a:r>
              <a:rPr lang="nl-BE" sz="1600" dirty="0" err="1" smtClean="0"/>
              <a:t>iterations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smtClean="0"/>
              <a:t>OR  independent runs</a:t>
            </a:r>
            <a:endParaRPr lang="nl-BE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2326516" y="1268760"/>
            <a:ext cx="1674018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Discretize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2407553" y="1952836"/>
            <a:ext cx="151194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Finite</a:t>
            </a:r>
            <a:endParaRPr lang="nl-BE" dirty="0" smtClean="0"/>
          </a:p>
          <a:p>
            <a:pPr algn="ctr"/>
            <a:r>
              <a:rPr lang="nl-BE" dirty="0" smtClean="0"/>
              <a:t>Volume</a:t>
            </a:r>
            <a:endParaRPr lang="nl-BE" dirty="0"/>
          </a:p>
        </p:txBody>
      </p:sp>
      <p:sp>
        <p:nvSpPr>
          <p:cNvPr id="32" name="Rounded Rectangle 31"/>
          <p:cNvSpPr/>
          <p:nvPr/>
        </p:nvSpPr>
        <p:spPr>
          <a:xfrm>
            <a:off x="2398748" y="3140968"/>
            <a:ext cx="1511944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Monte Carlo</a:t>
            </a:r>
            <a:endParaRPr lang="nl-BE" dirty="0"/>
          </a:p>
        </p:txBody>
      </p:sp>
      <p:sp>
        <p:nvSpPr>
          <p:cNvPr id="33" name="Rounded Rectangle 32"/>
          <p:cNvSpPr/>
          <p:nvPr/>
        </p:nvSpPr>
        <p:spPr>
          <a:xfrm>
            <a:off x="4266134" y="1268760"/>
            <a:ext cx="1818034" cy="309634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 smtClean="0"/>
              <a:t>Iterate</a:t>
            </a:r>
            <a:r>
              <a:rPr lang="nl-BE" b="1" dirty="0" smtClean="0"/>
              <a:t> /</a:t>
            </a:r>
          </a:p>
          <a:p>
            <a:pPr algn="ctr"/>
            <a:r>
              <a:rPr lang="nl-BE" b="1" dirty="0" err="1" smtClean="0"/>
              <a:t>Solve</a:t>
            </a:r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/>
          </a:p>
          <a:p>
            <a:pPr algn="ctr"/>
            <a:endParaRPr lang="nl-BE" b="1" dirty="0" smtClean="0"/>
          </a:p>
          <a:p>
            <a:pPr algn="ctr"/>
            <a:endParaRPr lang="nl-BE" b="1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4347170" y="1952836"/>
            <a:ext cx="1664989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err="1" smtClean="0"/>
              <a:t>False</a:t>
            </a:r>
            <a:r>
              <a:rPr lang="nl-BE" sz="1400" dirty="0" smtClean="0"/>
              <a:t> time steps</a:t>
            </a:r>
          </a:p>
          <a:p>
            <a:pPr algn="ctr"/>
            <a:r>
              <a:rPr lang="nl-BE" sz="1400" dirty="0" smtClean="0"/>
              <a:t>Non-</a:t>
            </a:r>
            <a:r>
              <a:rPr lang="nl-BE" sz="1400" dirty="0" err="1" smtClean="0"/>
              <a:t>linear</a:t>
            </a:r>
            <a:r>
              <a:rPr lang="nl-BE" sz="1400" dirty="0" smtClean="0"/>
              <a:t> set of </a:t>
            </a:r>
            <a:r>
              <a:rPr lang="nl-BE" sz="1400" dirty="0" err="1" smtClean="0"/>
              <a:t>equations</a:t>
            </a:r>
            <a:endParaRPr lang="nl-BE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4338365" y="3140968"/>
            <a:ext cx="1673793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err="1" smtClean="0"/>
              <a:t>Launch</a:t>
            </a:r>
            <a:r>
              <a:rPr lang="nl-BE" sz="1400" dirty="0" smtClean="0"/>
              <a:t> </a:t>
            </a:r>
            <a:r>
              <a:rPr lang="nl-BE" sz="1400" dirty="0" err="1" smtClean="0"/>
              <a:t>particles</a:t>
            </a:r>
            <a:r>
              <a:rPr lang="nl-BE" sz="1400" dirty="0" smtClean="0"/>
              <a:t> at targets</a:t>
            </a:r>
          </a:p>
          <a:p>
            <a:pPr algn="ctr"/>
            <a:r>
              <a:rPr lang="nl-BE" sz="1400" dirty="0" smtClean="0"/>
              <a:t>Track </a:t>
            </a:r>
            <a:r>
              <a:rPr lang="nl-BE" sz="1400" dirty="0" err="1" smtClean="0"/>
              <a:t>particles</a:t>
            </a:r>
            <a:endParaRPr lang="nl-BE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2195736" y="4441358"/>
            <a:ext cx="19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 smtClean="0">
                <a:solidFill>
                  <a:srgbClr val="FF0000"/>
                </a:solidFill>
              </a:rPr>
              <a:t>Discretization</a:t>
            </a:r>
            <a:r>
              <a:rPr lang="nl-BE" sz="1400" dirty="0" smtClean="0">
                <a:solidFill>
                  <a:srgbClr val="FF0000"/>
                </a:solidFill>
              </a:rPr>
              <a:t> error</a:t>
            </a:r>
            <a:endParaRPr lang="nl-BE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004048" y="2817106"/>
            <a:ext cx="4403" cy="32403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364087" y="2803122"/>
            <a:ext cx="1" cy="33242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12160" y="3429000"/>
            <a:ext cx="12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rgbClr val="FF0000"/>
                </a:solidFill>
              </a:rPr>
              <a:t>Statistical </a:t>
            </a:r>
          </a:p>
          <a:p>
            <a:r>
              <a:rPr lang="nl-BE" sz="1400" dirty="0" smtClean="0">
                <a:solidFill>
                  <a:srgbClr val="FF0000"/>
                </a:solidFill>
              </a:rPr>
              <a:t>error</a:t>
            </a:r>
            <a:endParaRPr lang="nl-BE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26784" y="4397622"/>
            <a:ext cx="15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 smtClean="0">
                <a:solidFill>
                  <a:srgbClr val="FF0000"/>
                </a:solidFill>
              </a:rPr>
              <a:t>Correlation</a:t>
            </a:r>
            <a:r>
              <a:rPr lang="nl-BE" sz="1400" dirty="0" smtClean="0">
                <a:solidFill>
                  <a:srgbClr val="FF0000"/>
                </a:solidFill>
              </a:rPr>
              <a:t> error</a:t>
            </a:r>
            <a:endParaRPr lang="nl-BE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783" y="4705399"/>
            <a:ext cx="149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solidFill>
                  <a:srgbClr val="FF0000"/>
                </a:solidFill>
              </a:rPr>
              <a:t>Modelling</a:t>
            </a:r>
            <a:r>
              <a:rPr lang="nl-BE" sz="1400" dirty="0" smtClean="0">
                <a:solidFill>
                  <a:srgbClr val="FF0000"/>
                </a:solidFill>
              </a:rPr>
              <a:t> error</a:t>
            </a:r>
            <a:endParaRPr lang="nl-BE" sz="1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4416511"/>
            <a:ext cx="185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 smtClean="0">
                <a:solidFill>
                  <a:srgbClr val="003366"/>
                </a:solidFill>
              </a:rPr>
              <a:t>Assume</a:t>
            </a:r>
            <a:r>
              <a:rPr lang="nl-BE" sz="1400" dirty="0" smtClean="0">
                <a:solidFill>
                  <a:srgbClr val="003366"/>
                </a:solidFill>
              </a:rPr>
              <a:t> steady state</a:t>
            </a:r>
            <a:endParaRPr lang="nl-BE" sz="1400" dirty="0">
              <a:solidFill>
                <a:srgbClr val="003366"/>
              </a:solidFill>
            </a:endParaRPr>
          </a:p>
        </p:txBody>
      </p:sp>
      <p:pic>
        <p:nvPicPr>
          <p:cNvPr id="106" name="Picture 10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3" y="5373219"/>
            <a:ext cx="6031943" cy="288031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6444208" y="3880212"/>
            <a:ext cx="288032" cy="1493005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7" idx="1"/>
          </p:cNvCxnSpPr>
          <p:nvPr/>
        </p:nvCxnSpPr>
        <p:spPr>
          <a:xfrm flipH="1">
            <a:off x="5868144" y="4551511"/>
            <a:ext cx="1458640" cy="821706"/>
          </a:xfrm>
          <a:prstGeom prst="straightConnector1">
            <a:avLst/>
          </a:prstGeom>
          <a:ln w="57150">
            <a:solidFill>
              <a:srgbClr val="116E8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ft Brace 70"/>
          <p:cNvSpPr/>
          <p:nvPr/>
        </p:nvSpPr>
        <p:spPr>
          <a:xfrm rot="16200000">
            <a:off x="4546534" y="4491987"/>
            <a:ext cx="281007" cy="2650243"/>
          </a:xfrm>
          <a:prstGeom prst="leftBrace">
            <a:avLst>
              <a:gd name="adj1" fmla="val 88963"/>
              <a:gd name="adj2" fmla="val 4971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TextBox 71"/>
          <p:cNvSpPr txBox="1"/>
          <p:nvPr/>
        </p:nvSpPr>
        <p:spPr>
          <a:xfrm>
            <a:off x="3722831" y="6021288"/>
            <a:ext cx="19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 smtClean="0">
                <a:solidFill>
                  <a:srgbClr val="FF0000"/>
                </a:solidFill>
              </a:rPr>
              <a:t>Systematic</a:t>
            </a:r>
            <a:r>
              <a:rPr lang="nl-BE" sz="1400" dirty="0" smtClean="0">
                <a:solidFill>
                  <a:srgbClr val="FF0000"/>
                </a:solidFill>
              </a:rPr>
              <a:t> error</a:t>
            </a:r>
            <a:endParaRPr lang="nl-BE" sz="14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39933" y="6037472"/>
            <a:ext cx="192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>
                <a:solidFill>
                  <a:srgbClr val="FF0000"/>
                </a:solidFill>
              </a:rPr>
              <a:t>Statistical error</a:t>
            </a:r>
            <a:endParaRPr lang="nl-BE" sz="14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>
            <a:endCxn id="73" idx="0"/>
          </p:cNvCxnSpPr>
          <p:nvPr/>
        </p:nvCxnSpPr>
        <p:spPr>
          <a:xfrm>
            <a:off x="6704138" y="5676604"/>
            <a:ext cx="1" cy="3608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4" idx="3"/>
            <a:endCxn id="31" idx="1"/>
          </p:cNvCxnSpPr>
          <p:nvPr/>
        </p:nvCxnSpPr>
        <p:spPr>
          <a:xfrm>
            <a:off x="1988517" y="2384884"/>
            <a:ext cx="419036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1" idx="3"/>
            <a:endCxn id="34" idx="1"/>
          </p:cNvCxnSpPr>
          <p:nvPr/>
        </p:nvCxnSpPr>
        <p:spPr>
          <a:xfrm>
            <a:off x="3919497" y="2384884"/>
            <a:ext cx="427673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3"/>
            <a:endCxn id="32" idx="1"/>
          </p:cNvCxnSpPr>
          <p:nvPr/>
        </p:nvCxnSpPr>
        <p:spPr>
          <a:xfrm>
            <a:off x="1979712" y="3573016"/>
            <a:ext cx="419036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2" idx="3"/>
            <a:endCxn id="35" idx="1"/>
          </p:cNvCxnSpPr>
          <p:nvPr/>
        </p:nvCxnSpPr>
        <p:spPr>
          <a:xfrm>
            <a:off x="3910692" y="3573016"/>
            <a:ext cx="427673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012160" y="2510898"/>
            <a:ext cx="1305173" cy="126014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012158" y="3212976"/>
            <a:ext cx="1314626" cy="216024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651242" y="1628800"/>
            <a:ext cx="504934" cy="5040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 err="1" smtClean="0"/>
              <a:t>n</a:t>
            </a:r>
            <a:r>
              <a:rPr lang="nl-BE" sz="1400" i="1" baseline="-25000" dirty="0" err="1" smtClean="0"/>
              <a:t>it</a:t>
            </a:r>
            <a:endParaRPr lang="nl-BE" sz="1400" i="1" baseline="-25000" dirty="0"/>
          </a:p>
        </p:txBody>
      </p:sp>
      <p:sp>
        <p:nvSpPr>
          <p:cNvPr id="104" name="Oval 103"/>
          <p:cNvSpPr/>
          <p:nvPr/>
        </p:nvSpPr>
        <p:spPr>
          <a:xfrm>
            <a:off x="5652120" y="3861048"/>
            <a:ext cx="504934" cy="5040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 err="1" smtClean="0"/>
              <a:t>n</a:t>
            </a:r>
            <a:r>
              <a:rPr lang="nl-BE" sz="1400" i="1" baseline="-25000" dirty="0" err="1" smtClean="0"/>
              <a:t>t</a:t>
            </a:r>
            <a:endParaRPr lang="nl-BE" sz="1400" i="1" baseline="-25000" dirty="0"/>
          </a:p>
        </p:txBody>
      </p:sp>
      <p:sp>
        <p:nvSpPr>
          <p:cNvPr id="105" name="Oval 104"/>
          <p:cNvSpPr/>
          <p:nvPr/>
        </p:nvSpPr>
        <p:spPr>
          <a:xfrm>
            <a:off x="8532440" y="2623192"/>
            <a:ext cx="504934" cy="5040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 err="1" smtClean="0"/>
              <a:t>n</a:t>
            </a:r>
            <a:r>
              <a:rPr lang="nl-BE" sz="1400" i="1" baseline="-25000" dirty="0" err="1" smtClean="0"/>
              <a:t>r</a:t>
            </a:r>
            <a:endParaRPr lang="nl-BE" sz="14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587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 animBg="1"/>
      <p:bldP spid="23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46" grpId="0"/>
      <p:bldP spid="47" grpId="0"/>
      <p:bldP spid="48" grpId="0"/>
      <p:bldP spid="50" grpId="0"/>
      <p:bldP spid="71" grpId="0" animBg="1"/>
      <p:bldP spid="72" grpId="0"/>
      <p:bldP spid="73" grpId="0"/>
      <p:bldP spid="103" grpId="0" animBg="1"/>
      <p:bldP spid="104" grpId="0" animBg="1"/>
      <p:bldP spid="1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For B2-EIRENE (here slab geometry; R=0.3)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18864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Code speed up</a:t>
            </a:r>
            <a:br>
              <a:rPr lang="en-US" sz="4000" dirty="0" smtClean="0"/>
            </a:br>
            <a:r>
              <a:rPr lang="en-US" sz="3100" dirty="0" smtClean="0"/>
              <a:t>Assessing speed</a:t>
            </a:r>
            <a:endParaRPr lang="en-US" sz="3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779662" cy="3654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00808"/>
            <a:ext cx="3672408" cy="36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497278"/>
            <a:ext cx="41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 smtClean="0"/>
              <a:t>Correlation</a:t>
            </a:r>
            <a:r>
              <a:rPr lang="nl-BE" b="1" dirty="0" smtClean="0"/>
              <a:t> sampling</a:t>
            </a:r>
          </a:p>
          <a:p>
            <a:r>
              <a:rPr lang="nl-BE" b="1" dirty="0" err="1" smtClean="0"/>
              <a:t>Converged</a:t>
            </a:r>
            <a:r>
              <a:rPr lang="nl-BE" b="1" dirty="0" smtClean="0"/>
              <a:t> up </a:t>
            </a:r>
            <a:r>
              <a:rPr lang="nl-BE" b="1" dirty="0" err="1" smtClean="0"/>
              <a:t>to</a:t>
            </a:r>
            <a:r>
              <a:rPr lang="nl-BE" b="1" dirty="0" smtClean="0"/>
              <a:t> machine </a:t>
            </a:r>
            <a:r>
              <a:rPr lang="nl-BE" b="1" dirty="0" err="1" smtClean="0"/>
              <a:t>precision</a:t>
            </a:r>
            <a:endParaRPr lang="nl-B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28084" y="5517232"/>
            <a:ext cx="41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Random </a:t>
            </a:r>
            <a:r>
              <a:rPr lang="nl-BE" b="1" dirty="0" err="1" smtClean="0"/>
              <a:t>noise</a:t>
            </a:r>
            <a:endParaRPr lang="nl-BE" b="1" dirty="0" smtClean="0"/>
          </a:p>
          <a:p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converged</a:t>
            </a:r>
            <a:endParaRPr lang="nl-BE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5576" y="4437112"/>
            <a:ext cx="3168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63055" y="4446165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5238620"/>
            <a:ext cx="8640960" cy="1286724"/>
          </a:xfrm>
        </p:spPr>
        <p:txBody>
          <a:bodyPr/>
          <a:lstStyle/>
          <a:p>
            <a:r>
              <a:rPr lang="en-US" dirty="0" err="1" smtClean="0"/>
              <a:t>Kukushkin’s</a:t>
            </a:r>
            <a:r>
              <a:rPr lang="en-US" dirty="0" smtClean="0"/>
              <a:t> metric behaves similar for CS and random noise</a:t>
            </a:r>
          </a:p>
          <a:p>
            <a:r>
              <a:rPr lang="en-US" dirty="0" smtClean="0"/>
              <a:t>Unless accuracy gets stuck by noise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8640"/>
            <a:ext cx="5440336" cy="41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39552" y="18864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Code speed up</a:t>
            </a:r>
            <a:br>
              <a:rPr lang="en-US" sz="4000" dirty="0" smtClean="0"/>
            </a:br>
            <a:r>
              <a:rPr lang="en-US" sz="3100" dirty="0" smtClean="0"/>
              <a:t>Assessing speed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486472" y="1268760"/>
            <a:ext cx="192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1D model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41860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r>
              <a:rPr lang="en-US" b="1" dirty="0" smtClean="0"/>
              <a:t>2D test case, slab - CS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8864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Code speed up</a:t>
            </a:r>
            <a:br>
              <a:rPr lang="en-US" sz="4000" dirty="0" smtClean="0"/>
            </a:br>
            <a:r>
              <a:rPr lang="en-US" sz="3100" dirty="0" smtClean="0"/>
              <a:t>Assessing speed</a:t>
            </a:r>
            <a:endParaRPr lang="en-US" sz="3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74800"/>
            <a:ext cx="7575500" cy="353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95536" y="5085184"/>
            <a:ext cx="8640960" cy="12867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Balances for energy are problematic in this case</a:t>
            </a:r>
          </a:p>
          <a:p>
            <a:r>
              <a:rPr lang="en-US" dirty="0" smtClean="0"/>
              <a:t>B2 is well-converged </a:t>
            </a:r>
            <a:r>
              <a:rPr lang="en-US" dirty="0" smtClean="0">
                <a:sym typeface="Wingdings" panose="05000000000000000000" pitchFamily="2" charset="2"/>
              </a:rPr>
              <a:t> no balance error</a:t>
            </a:r>
          </a:p>
          <a:p>
            <a:r>
              <a:rPr lang="en-US" dirty="0" smtClean="0"/>
              <a:t>EIRENE unbalance due to track length estimator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428000"/>
          </a:xfrm>
        </p:spPr>
        <p:txBody>
          <a:bodyPr/>
          <a:lstStyle/>
          <a:p>
            <a:r>
              <a:rPr lang="en-US" b="1" dirty="0" smtClean="0"/>
              <a:t>Short cycle, similar behavior for CS and random noise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8440"/>
            <a:ext cx="5574382" cy="40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39552" y="18864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dirty="0" smtClean="0"/>
              <a:t>Code speed up</a:t>
            </a:r>
            <a:br>
              <a:rPr lang="en-US" sz="4000" dirty="0" smtClean="0"/>
            </a:br>
            <a:r>
              <a:rPr lang="en-US" sz="3100" dirty="0" smtClean="0"/>
              <a:t>Assessing speed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852936"/>
            <a:ext cx="192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1D model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6921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smtClean="0"/>
              <a:t>Code speed-up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3100" dirty="0" err="1" smtClean="0"/>
              <a:t>Strict</a:t>
            </a:r>
            <a:r>
              <a:rPr lang="nl-BE" sz="3100" dirty="0" smtClean="0"/>
              <a:t> convergence </a:t>
            </a:r>
            <a:r>
              <a:rPr lang="nl-BE" sz="3100" dirty="0" err="1" smtClean="0"/>
              <a:t>criterion</a:t>
            </a:r>
            <a:r>
              <a:rPr lang="nl-BE" sz="3100" dirty="0" smtClean="0"/>
              <a:t> (CS </a:t>
            </a:r>
            <a:r>
              <a:rPr lang="nl-BE" sz="3100" dirty="0" err="1" smtClean="0"/>
              <a:t>only</a:t>
            </a:r>
            <a:r>
              <a:rPr lang="nl-BE" sz="3100" dirty="0" smtClean="0"/>
              <a:t>!)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1" y="1152636"/>
            <a:ext cx="8568952" cy="56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12361" y="1341396"/>
            <a:ext cx="1061640" cy="54719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08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smtClean="0"/>
              <a:t>Code speed-up </a:t>
            </a:r>
            <a:br>
              <a:rPr lang="nl-BE" sz="4000" dirty="0" smtClean="0"/>
            </a:br>
            <a:r>
              <a:rPr lang="nl-BE" sz="3100" dirty="0" err="1" smtClean="0"/>
              <a:t>Following</a:t>
            </a:r>
            <a:r>
              <a:rPr lang="nl-BE" sz="3100" dirty="0" smtClean="0"/>
              <a:t> Kukushkin’s metric</a:t>
            </a:r>
            <a:endParaRPr lang="nl-BE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9" y="1844824"/>
            <a:ext cx="8897461" cy="38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8384" y="2060849"/>
            <a:ext cx="992346" cy="3673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5004048" y="2060849"/>
            <a:ext cx="1061640" cy="3673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4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Success rate for correlated sampling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683408"/>
            <a:ext cx="8334000" cy="4428000"/>
          </a:xfrm>
        </p:spPr>
        <p:txBody>
          <a:bodyPr/>
          <a:lstStyle/>
          <a:p>
            <a:r>
              <a:rPr lang="nl-BE" sz="2000" dirty="0" smtClean="0"/>
              <a:t>Success rate decreases with</a:t>
            </a:r>
            <a:r>
              <a:rPr lang="nl-BE" sz="2000" dirty="0"/>
              <a:t> </a:t>
            </a:r>
            <a:r>
              <a:rPr lang="nl-BE" sz="2000" dirty="0" smtClean="0"/>
              <a:t>increased complexity:</a:t>
            </a:r>
            <a:br>
              <a:rPr lang="nl-BE" sz="2000" dirty="0" smtClean="0"/>
            </a:br>
            <a:r>
              <a:rPr lang="nl-BE" sz="2000" dirty="0" smtClean="0"/>
              <a:t>Dimensionality, number of atomic processes, recycling,...</a:t>
            </a:r>
          </a:p>
          <a:p>
            <a:r>
              <a:rPr lang="nl-BE" sz="2000" dirty="0" smtClean="0"/>
              <a:t>Success rate increases with increased correlation:</a:t>
            </a:r>
            <a:br>
              <a:rPr lang="nl-BE" sz="2000" dirty="0" smtClean="0"/>
            </a:br>
            <a:r>
              <a:rPr lang="nl-BE" sz="2000" dirty="0" smtClean="0"/>
              <a:t>One seed versus all seeds fixes, fixed source sampling, (fixed </a:t>
            </a:r>
            <a:r>
              <a:rPr lang="nl-BE" sz="2000" dirty="0" err="1" smtClean="0"/>
              <a:t>trajectories</a:t>
            </a:r>
            <a:r>
              <a:rPr lang="nl-BE" sz="2000" dirty="0" smtClean="0"/>
              <a:t>?)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73381" cy="41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60032" y="2492896"/>
            <a:ext cx="1296144" cy="3888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251520" y="640848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00" indent="0">
              <a:buNone/>
            </a:pP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 </a:t>
            </a:r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Improved correlation techniques needed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449272"/>
            <a:ext cx="8334000" cy="442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 framework for error assessment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First applications of error assessment and code speed-up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Additional attempts for code speed-up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Towards more ITER-relevant cases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Perspectives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3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 framework for error assessment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Trends in error contributions </a:t>
            </a:r>
          </a:p>
          <a:p>
            <a:r>
              <a:rPr lang="en-US" dirty="0" smtClean="0"/>
              <a:t>Error assessment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y Documents\ProJectsOngoing\2014-WPCD-SOLPS\Report1\Figuren\TotalErrorsCSexplRMwoFV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95" y="1219176"/>
            <a:ext cx="9303515" cy="131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625" y="179388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err="1" smtClean="0"/>
              <a:t>Errors</a:t>
            </a:r>
            <a:r>
              <a:rPr lang="nl-BE" dirty="0" smtClean="0"/>
              <a:t> at a </a:t>
            </a:r>
            <a:r>
              <a:rPr lang="nl-BE" dirty="0" err="1" smtClean="0"/>
              <a:t>glance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9625" y="1340569"/>
            <a:ext cx="8334375" cy="5184775"/>
          </a:xfrm>
        </p:spPr>
        <p:txBody>
          <a:bodyPr/>
          <a:lstStyle/>
          <a:p>
            <a:endParaRPr lang="nl-BE" sz="2000" dirty="0" smtClean="0"/>
          </a:p>
          <a:p>
            <a:r>
              <a:rPr lang="nl-BE" b="1" dirty="0" smtClean="0"/>
              <a:t>Simple case </a:t>
            </a:r>
            <a:r>
              <a:rPr lang="nl-BE" b="1" dirty="0" err="1" smtClean="0"/>
              <a:t>with</a:t>
            </a:r>
            <a:r>
              <a:rPr lang="nl-BE" b="1" dirty="0" smtClean="0"/>
              <a:t> </a:t>
            </a:r>
            <a:r>
              <a:rPr lang="nl-BE" b="1" dirty="0" err="1" smtClean="0"/>
              <a:t>reference</a:t>
            </a:r>
            <a:r>
              <a:rPr lang="nl-BE" b="1" dirty="0" smtClean="0"/>
              <a:t> solution</a:t>
            </a:r>
          </a:p>
          <a:p>
            <a:endParaRPr lang="nl-BE" dirty="0"/>
          </a:p>
          <a:p>
            <a:endParaRPr lang="nl-BE" dirty="0" smtClean="0"/>
          </a:p>
          <a:p>
            <a:pPr lvl="1"/>
            <a:r>
              <a:rPr lang="nl-BE" sz="2000" dirty="0" err="1"/>
              <a:t>kinetic</a:t>
            </a:r>
            <a:r>
              <a:rPr lang="nl-BE" sz="2000" dirty="0"/>
              <a:t> </a:t>
            </a:r>
            <a:r>
              <a:rPr lang="nl-BE" sz="2000" dirty="0" err="1"/>
              <a:t>equation</a:t>
            </a:r>
            <a:r>
              <a:rPr lang="nl-BE" sz="2000" dirty="0"/>
              <a:t> (</a:t>
            </a:r>
            <a:r>
              <a:rPr lang="nl-BE" sz="2000" dirty="0" smtClean="0"/>
              <a:t>1D-x, 0D-v) is </a:t>
            </a:r>
            <a:r>
              <a:rPr lang="nl-BE" sz="2000" dirty="0" err="1"/>
              <a:t>solved</a:t>
            </a:r>
            <a:r>
              <a:rPr lang="nl-BE" sz="2000" dirty="0"/>
              <a:t> </a:t>
            </a:r>
            <a:r>
              <a:rPr lang="nl-BE" sz="2000" dirty="0" err="1"/>
              <a:t>with</a:t>
            </a:r>
            <a:r>
              <a:rPr lang="nl-BE" sz="2000" dirty="0"/>
              <a:t> FV at a </a:t>
            </a:r>
            <a:r>
              <a:rPr lang="nl-BE" sz="2000" dirty="0" err="1"/>
              <a:t>very</a:t>
            </a:r>
            <a:r>
              <a:rPr lang="nl-BE" sz="2000" dirty="0"/>
              <a:t> fine </a:t>
            </a:r>
            <a:r>
              <a:rPr lang="nl-BE" sz="2000" dirty="0" err="1"/>
              <a:t>grid</a:t>
            </a:r>
            <a:r>
              <a:rPr lang="nl-BE" sz="2000" dirty="0"/>
              <a:t> </a:t>
            </a:r>
            <a:endParaRPr lang="nl-BE" sz="2000" dirty="0" smtClean="0"/>
          </a:p>
          <a:p>
            <a:pPr lvl="1"/>
            <a:r>
              <a:rPr lang="en-US" sz="2000" dirty="0" smtClean="0"/>
              <a:t>C=0</a:t>
            </a:r>
            <a:r>
              <a:rPr lang="en-US" sz="2000" dirty="0"/>
              <a:t>; R = 0.99; T = 40 eV, </a:t>
            </a:r>
            <a:r>
              <a:rPr lang="en-US" sz="2000" dirty="0" smtClean="0"/>
              <a:t>10 </a:t>
            </a:r>
            <a:r>
              <a:rPr lang="en-US" sz="2000" dirty="0"/>
              <a:t>cm </a:t>
            </a:r>
            <a:r>
              <a:rPr lang="en-US" sz="2000" dirty="0">
                <a:latin typeface="Symbol" panose="05050102010706020507" pitchFamily="18" charset="2"/>
              </a:rPr>
              <a:t>q</a:t>
            </a:r>
            <a:r>
              <a:rPr lang="en-US" sz="2000" dirty="0"/>
              <a:t> </a:t>
            </a:r>
            <a:r>
              <a:rPr lang="en-US" sz="2000" dirty="0" smtClean="0"/>
              <a:t>length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359637" lvl="1" indent="0">
              <a:buNone/>
            </a:pPr>
            <a:endParaRPr lang="en-US" sz="2000" dirty="0"/>
          </a:p>
          <a:p>
            <a:pPr marL="0" indent="-363">
              <a:buNone/>
            </a:pPr>
            <a:r>
              <a:rPr lang="en-US" dirty="0" smtClean="0">
                <a:sym typeface="Wingdings" panose="05000000000000000000" pitchFamily="2" charset="2"/>
              </a:rPr>
              <a:t>Why do the errors not decrease with </a:t>
            </a:r>
            <a:r>
              <a:rPr lang="en-US" i="1" dirty="0" err="1" smtClean="0">
                <a:sym typeface="Wingdings" panose="05000000000000000000" pitchFamily="2" charset="2"/>
              </a:rPr>
              <a:t>n</a:t>
            </a:r>
            <a:r>
              <a:rPr lang="en-US" i="1" baseline="-25000" dirty="0" err="1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010" y="1884572"/>
            <a:ext cx="6664510" cy="1184388"/>
            <a:chOff x="616514" y="1361209"/>
            <a:chExt cx="8437563" cy="213023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 rot="5400000">
              <a:off x="4332146" y="-650466"/>
              <a:ext cx="640624" cy="5959043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3300"/>
                </a:gs>
              </a:gsLst>
              <a:lin ang="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smtClean="0">
                <a:solidFill>
                  <a:srgbClr val="122468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158586" y="2078090"/>
              <a:ext cx="1028700" cy="415637"/>
            </a:xfrm>
            <a:prstGeom prst="rightArrow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437168" y="2008743"/>
              <a:ext cx="1544783" cy="588895"/>
              <a:chOff x="6437168" y="2008743"/>
              <a:chExt cx="1544783" cy="58889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437169" y="2077980"/>
                <a:ext cx="514350" cy="207929"/>
              </a:xfrm>
              <a:prstGeom prst="rect">
                <a:avLst/>
              </a:prstGeom>
              <a:solidFill>
                <a:srgbClr val="116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/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6953251" y="2008743"/>
                <a:ext cx="1028700" cy="277166"/>
              </a:xfrm>
              <a:prstGeom prst="rightArrow">
                <a:avLst/>
              </a:prstGeom>
              <a:solidFill>
                <a:srgbClr val="116E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/>
              </a:p>
            </p:txBody>
          </p:sp>
          <p:sp>
            <p:nvSpPr>
              <p:cNvPr id="24" name="U-Turn Arrow 23"/>
              <p:cNvSpPr/>
              <p:nvPr/>
            </p:nvSpPr>
            <p:spPr>
              <a:xfrm rot="5400000">
                <a:off x="6816435" y="1802733"/>
                <a:ext cx="415638" cy="1174171"/>
              </a:xfrm>
              <a:prstGeom prst="utur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5400000">
              <a:off x="2024495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2847108" y="2819304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5175538" y="2819306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4439442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3665851" y="2819305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p:sp>
          <p:nvSpPr>
            <p:cNvPr id="13" name="Right Arrow 12"/>
            <p:cNvSpPr/>
            <p:nvPr/>
          </p:nvSpPr>
          <p:spPr>
            <a:xfrm rot="5400000">
              <a:off x="5999019" y="2819310"/>
              <a:ext cx="763733" cy="112567"/>
            </a:xfrm>
            <a:prstGeom prst="rightArrow">
              <a:avLst/>
            </a:prstGeom>
            <a:solidFill>
              <a:srgbClr val="005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6514" y="1727501"/>
                  <a:ext cx="994523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nl-BE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nl-BE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14" y="1727501"/>
                  <a:ext cx="1084143" cy="3965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04003" y="2316543"/>
                  <a:ext cx="1250074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(1−</m:t>
                        </m:r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nl-BE" sz="120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l-GR" sz="1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i="1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nl-BE" sz="12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nl-BE" sz="1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002" y="2316543"/>
                  <a:ext cx="1387816" cy="3965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047717" y="2993234"/>
                  <a:ext cx="734264" cy="498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solidFill>
                              <a:srgbClr val="005B8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nl-BE" sz="1200" b="0" i="1" smtClean="0">
                            <a:solidFill>
                              <a:srgbClr val="005B8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sSub>
                          <m:sSubPr>
                            <m:ctrlP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nl-BE" sz="1200" b="0" i="1" smtClean="0">
                                <a:solidFill>
                                  <a:srgbClr val="005B8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l-BE" sz="1200" dirty="0">
                    <a:solidFill>
                      <a:srgbClr val="005B8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718" y="2993234"/>
                  <a:ext cx="77758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05295" y="2738644"/>
              <a:ext cx="1381991" cy="49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>
                  <a:solidFill>
                    <a:srgbClr val="FF0000"/>
                  </a:solidFill>
                </a:rPr>
                <a:t>Upstream</a:t>
              </a:r>
              <a:endParaRPr lang="nl-BE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8130" y="2759427"/>
              <a:ext cx="1381991" cy="49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 smtClean="0">
                  <a:solidFill>
                    <a:srgbClr val="FF0000"/>
                  </a:solidFill>
                </a:rPr>
                <a:t>Target</a:t>
              </a:r>
              <a:endParaRPr lang="nl-BE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1158586" y="2458518"/>
              <a:ext cx="763733" cy="11256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80886" y="2596627"/>
                  <a:ext cx="747495" cy="5307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12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sSub>
                          <m:sSubPr>
                            <m:ctrlPr>
                              <a:rPr lang="el-GR" sz="12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BE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BE" sz="12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nl-BE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nl-BE" sz="1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nl-BE" sz="1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885" y="2596626"/>
                  <a:ext cx="791499" cy="3965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7804003" y="1361209"/>
              <a:ext cx="1132180" cy="83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i</a:t>
              </a:r>
              <a:r>
                <a:rPr lang="nl-BE" sz="1200" dirty="0" smtClean="0"/>
                <a:t>ons</a:t>
              </a:r>
            </a:p>
            <a:p>
              <a:r>
                <a:rPr lang="nl-BE" sz="1200" dirty="0" smtClean="0">
                  <a:solidFill>
                    <a:srgbClr val="00B050"/>
                  </a:solidFill>
                </a:rPr>
                <a:t>neutrals</a:t>
              </a:r>
              <a:endParaRPr lang="nl-BE" sz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24" y="3847124"/>
            <a:ext cx="6033832" cy="247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ocuments\ProJectsOngoing\2014-WPCD-SOLPS\Report1\Figuren\TotalErrorsCSexplRM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" y="-4131840"/>
            <a:ext cx="9145444" cy="129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9625" y="179388"/>
            <a:ext cx="8334375" cy="900112"/>
          </a:xfrm>
        </p:spPr>
        <p:txBody>
          <a:bodyPr>
            <a:normAutofit/>
          </a:bodyPr>
          <a:lstStyle/>
          <a:p>
            <a:r>
              <a:rPr lang="nl-BE" dirty="0" err="1" smtClean="0"/>
              <a:t>Errors</a:t>
            </a:r>
            <a:r>
              <a:rPr lang="nl-BE" dirty="0" smtClean="0"/>
              <a:t> at a </a:t>
            </a:r>
            <a:r>
              <a:rPr lang="nl-BE" dirty="0" err="1" smtClean="0"/>
              <a:t>glance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9625" y="1304925"/>
            <a:ext cx="8334375" cy="4427538"/>
          </a:xfrm>
        </p:spPr>
        <p:txBody>
          <a:bodyPr/>
          <a:lstStyle/>
          <a:p>
            <a:r>
              <a:rPr lang="nl-BE" dirty="0" err="1" smtClean="0"/>
              <a:t>Eliminate</a:t>
            </a:r>
            <a:r>
              <a:rPr lang="nl-BE" dirty="0" smtClean="0"/>
              <a:t> the </a:t>
            </a:r>
            <a:r>
              <a:rPr lang="nl-BE" dirty="0" err="1" smtClean="0"/>
              <a:t>discretisation</a:t>
            </a:r>
            <a:r>
              <a:rPr lang="nl-BE" dirty="0" smtClean="0"/>
              <a:t> error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comparing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solution at </a:t>
            </a:r>
            <a:r>
              <a:rPr lang="nl-BE" dirty="0" err="1" smtClean="0"/>
              <a:t>coarse</a:t>
            </a:r>
            <a:r>
              <a:rPr lang="nl-BE" dirty="0" smtClean="0"/>
              <a:t> FV-</a:t>
            </a:r>
            <a:r>
              <a:rPr lang="nl-BE" dirty="0" err="1" smtClean="0"/>
              <a:t>grid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equations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359637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32" name="TextBox 31"/>
          <p:cNvSpPr txBox="1"/>
          <p:nvPr/>
        </p:nvSpPr>
        <p:spPr>
          <a:xfrm>
            <a:off x="1043608" y="465313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Reference </a:t>
            </a:r>
            <a:r>
              <a:rPr lang="nl-BE" dirty="0" err="1" smtClean="0">
                <a:solidFill>
                  <a:schemeClr val="tx2"/>
                </a:solidFill>
              </a:rPr>
              <a:t>grid</a:t>
            </a:r>
            <a:r>
              <a:rPr lang="nl-BE" dirty="0" smtClean="0">
                <a:solidFill>
                  <a:schemeClr val="tx2"/>
                </a:solidFill>
              </a:rPr>
              <a:t>: </a:t>
            </a:r>
            <a:r>
              <a:rPr lang="nl-BE" i="1" dirty="0" err="1" smtClean="0">
                <a:solidFill>
                  <a:schemeClr val="tx2"/>
                </a:solidFill>
              </a:rPr>
              <a:t>n</a:t>
            </a:r>
            <a:r>
              <a:rPr lang="nl-BE" i="1" baseline="-25000" dirty="0" err="1" smtClean="0">
                <a:solidFill>
                  <a:schemeClr val="tx2"/>
                </a:solidFill>
              </a:rPr>
              <a:t>x</a:t>
            </a:r>
            <a:r>
              <a:rPr lang="nl-BE" i="1" baseline="-25000" dirty="0" smtClean="0">
                <a:solidFill>
                  <a:schemeClr val="tx2"/>
                </a:solidFill>
              </a:rPr>
              <a:t> </a:t>
            </a:r>
            <a:r>
              <a:rPr lang="nl-BE" dirty="0" smtClean="0">
                <a:solidFill>
                  <a:schemeClr val="tx2"/>
                </a:solidFill>
              </a:rPr>
              <a:t>= 9,900 </a:t>
            </a:r>
          </a:p>
          <a:p>
            <a:r>
              <a:rPr lang="nl-BE" dirty="0" err="1" smtClean="0">
                <a:solidFill>
                  <a:schemeClr val="tx2"/>
                </a:solidFill>
              </a:rPr>
              <a:t>Grid</a:t>
            </a:r>
            <a:r>
              <a:rPr lang="nl-BE" dirty="0" smtClean="0">
                <a:solidFill>
                  <a:schemeClr val="tx2"/>
                </a:solidFill>
              </a:rPr>
              <a:t> in </a:t>
            </a:r>
            <a:r>
              <a:rPr lang="nl-BE" dirty="0" err="1" smtClean="0">
                <a:solidFill>
                  <a:schemeClr val="tx2"/>
                </a:solidFill>
              </a:rPr>
              <a:t>use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i="1" dirty="0" err="1">
                <a:solidFill>
                  <a:schemeClr val="tx2"/>
                </a:solidFill>
              </a:rPr>
              <a:t>n</a:t>
            </a:r>
            <a:r>
              <a:rPr lang="nl-BE" i="1" baseline="-25000" dirty="0" err="1">
                <a:solidFill>
                  <a:schemeClr val="tx2"/>
                </a:solidFill>
              </a:rPr>
              <a:t>x</a:t>
            </a:r>
            <a:r>
              <a:rPr lang="nl-BE" dirty="0" smtClean="0">
                <a:solidFill>
                  <a:schemeClr val="tx2"/>
                </a:solidFill>
              </a:rPr>
              <a:t> = 99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4653137"/>
            <a:ext cx="2160239" cy="6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inhoud 2"/>
          <p:cNvSpPr txBox="1">
            <a:spLocks/>
          </p:cNvSpPr>
          <p:nvPr/>
        </p:nvSpPr>
        <p:spPr>
          <a:xfrm>
            <a:off x="540000" y="585176"/>
            <a:ext cx="8334000" cy="6156192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r>
              <a:rPr lang="nl-BE" b="1" dirty="0" err="1" smtClean="0"/>
              <a:t>Use</a:t>
            </a:r>
            <a:r>
              <a:rPr lang="nl-BE" b="1" dirty="0" smtClean="0"/>
              <a:t> </a:t>
            </a:r>
            <a:r>
              <a:rPr lang="nl-BE" b="1" dirty="0"/>
              <a:t>of </a:t>
            </a:r>
            <a:r>
              <a:rPr lang="nl-BE" b="1" dirty="0" err="1"/>
              <a:t>grid</a:t>
            </a:r>
            <a:r>
              <a:rPr lang="nl-BE" b="1" dirty="0"/>
              <a:t> </a:t>
            </a:r>
            <a:r>
              <a:rPr lang="nl-BE" b="1" dirty="0" err="1"/>
              <a:t>refinement</a:t>
            </a:r>
            <a:r>
              <a:rPr lang="nl-BE" b="1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BE" sz="1800" u="sng" dirty="0"/>
              <a:t>For FV-FV</a:t>
            </a:r>
            <a:r>
              <a:rPr lang="nl-BE" sz="1800" dirty="0"/>
              <a:t>: </a:t>
            </a:r>
          </a:p>
          <a:p>
            <a:pPr marL="0" indent="0">
              <a:buNone/>
            </a:pPr>
            <a:endParaRPr lang="en-US" sz="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b="1" dirty="0" smtClean="0">
                <a:solidFill>
                  <a:srgbClr val="FF0000"/>
                </a:solidFill>
              </a:rPr>
              <a:t>Unfeasible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(FV for neutral model when higher dimensions is not possible)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nl-BE" sz="1800" u="sng" dirty="0"/>
              <a:t>For </a:t>
            </a:r>
            <a:r>
              <a:rPr lang="nl-BE" sz="1800" u="sng" dirty="0" smtClean="0"/>
              <a:t>FV-MC</a:t>
            </a:r>
            <a:r>
              <a:rPr lang="nl-BE" sz="1800" dirty="0" smtClean="0"/>
              <a:t>:</a:t>
            </a:r>
          </a:p>
          <a:p>
            <a:pPr defTabSz="355600">
              <a:lnSpc>
                <a:spcPct val="150000"/>
              </a:lnSpc>
              <a:spcBef>
                <a:spcPts val="1800"/>
              </a:spcBef>
              <a:buFont typeface="Wingdings"/>
              <a:buChar char="è"/>
            </a:pPr>
            <a:r>
              <a:rPr lang="en-US" sz="1800" dirty="0" smtClean="0"/>
              <a:t>Possible </a:t>
            </a:r>
            <a:r>
              <a:rPr lang="nl-BE" sz="1800" dirty="0" err="1" smtClean="0">
                <a:sym typeface="Wingdings" panose="05000000000000000000" pitchFamily="2" charset="2"/>
              </a:rPr>
              <a:t>with</a:t>
            </a:r>
            <a:r>
              <a:rPr lang="nl-BE" sz="1800" dirty="0" smtClean="0">
                <a:sym typeface="Wingdings" panose="05000000000000000000" pitchFamily="2" charset="2"/>
              </a:rPr>
              <a:t> </a:t>
            </a:r>
            <a:r>
              <a:rPr lang="nl-BE" sz="1800" dirty="0">
                <a:sym typeface="Wingdings" panose="05000000000000000000" pitchFamily="2" charset="2"/>
              </a:rPr>
              <a:t>high </a:t>
            </a:r>
            <a:r>
              <a:rPr lang="nl-BE" sz="1800" dirty="0" err="1">
                <a:sym typeface="Wingdings" panose="05000000000000000000" pitchFamily="2" charset="2"/>
              </a:rPr>
              <a:t>number</a:t>
            </a:r>
            <a:r>
              <a:rPr lang="nl-BE" sz="1800" dirty="0">
                <a:sym typeface="Wingdings" panose="05000000000000000000" pitchFamily="2" charset="2"/>
              </a:rPr>
              <a:t> of MC </a:t>
            </a:r>
            <a:r>
              <a:rPr lang="nl-BE" sz="1800" dirty="0" err="1">
                <a:sym typeface="Wingdings" panose="05000000000000000000" pitchFamily="2" charset="2"/>
              </a:rPr>
              <a:t>particles</a:t>
            </a:r>
            <a:r>
              <a:rPr lang="en-US" sz="1800" dirty="0" smtClean="0"/>
              <a:t> </a:t>
            </a:r>
            <a:r>
              <a:rPr lang="en-US" sz="1800" dirty="0"/>
              <a:t>but </a:t>
            </a:r>
            <a:r>
              <a:rPr lang="en-US" sz="1800" b="1" dirty="0" smtClean="0">
                <a:solidFill>
                  <a:srgbClr val="FF0000"/>
                </a:solidFill>
              </a:rPr>
              <a:t>impractical</a:t>
            </a:r>
          </a:p>
          <a:p>
            <a:pPr marL="360000" lvl="1" indent="0" defTabSz="720725">
              <a:buNone/>
            </a:pP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In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this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case 10,000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particles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and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500 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runs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used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to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obtain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small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statistical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errors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      </a:t>
            </a:r>
          </a:p>
          <a:p>
            <a:pPr marL="360000" lvl="1" indent="0" defTabSz="720725">
              <a:buNone/>
            </a:pP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#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grid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cells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: 11-33--99</a:t>
            </a:r>
          </a:p>
          <a:p>
            <a:pPr marL="360000" lvl="1" indent="0" defTabSz="720725">
              <a:buNone/>
            </a:pP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 </a:t>
            </a:r>
            <a:r>
              <a:rPr lang="nl-BE" sz="16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and</a:t>
            </a:r>
            <a:endParaRPr lang="nl-BE" sz="1600" i="1" baseline="30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60000" lvl="1" indent="0" defTabSz="720725">
              <a:buNone/>
            </a:pPr>
            <a:r>
              <a:rPr lang="nl-BE" sz="16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Uncertainty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ranges (rel.): </a:t>
            </a:r>
            <a:r>
              <a:rPr lang="nl-BE" sz="16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for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n</a:t>
            </a:r>
            <a:r>
              <a:rPr lang="nl-BE" sz="1600" i="1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i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[0.93-1.13]; 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u</a:t>
            </a:r>
            <a:r>
              <a:rPr lang="nl-BE" sz="1600" i="1" baseline="-25000" dirty="0" smtClean="0">
                <a:solidFill>
                  <a:schemeClr val="tx2"/>
                </a:solidFill>
                <a:sym typeface="Wingdings" panose="05000000000000000000" pitchFamily="2" charset="2"/>
              </a:rPr>
              <a:t>p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[0.83-1.22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]; </a:t>
            </a:r>
            <a:r>
              <a:rPr lang="nl-BE" sz="1600" i="1" dirty="0" err="1">
                <a:solidFill>
                  <a:schemeClr val="tx2"/>
                </a:solidFill>
                <a:sym typeface="Wingdings" panose="05000000000000000000" pitchFamily="2" charset="2"/>
              </a:rPr>
              <a:t>n</a:t>
            </a:r>
            <a:r>
              <a:rPr lang="nl-BE" sz="1600" i="1" baseline="-25000" dirty="0" err="1">
                <a:solidFill>
                  <a:schemeClr val="tx2"/>
                </a:solidFill>
                <a:sym typeface="Wingdings" panose="05000000000000000000" pitchFamily="2" charset="2"/>
              </a:rPr>
              <a:t>n</a:t>
            </a:r>
            <a:r>
              <a:rPr lang="nl-BE" sz="1600" i="1" dirty="0">
                <a:solidFill>
                  <a:schemeClr val="tx2"/>
                </a:solidFill>
                <a:sym typeface="Wingdings" panose="05000000000000000000" pitchFamily="2" charset="2"/>
              </a:rPr>
              <a:t> [0.84-1.20</a:t>
            </a:r>
            <a:r>
              <a:rPr lang="nl-BE" sz="16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]</a:t>
            </a:r>
            <a:endParaRPr lang="nl-BE" sz="1600" dirty="0" smtClean="0">
              <a:solidFill>
                <a:schemeClr val="tx2"/>
              </a:solidFill>
            </a:endParaRPr>
          </a:p>
          <a:p>
            <a:pPr marL="0" indent="0" defTabSz="720725">
              <a:buNone/>
            </a:pPr>
            <a:r>
              <a:rPr lang="en-US" sz="1800" b="1" u="sng" dirty="0" smtClean="0">
                <a:solidFill>
                  <a:srgbClr val="FF0000"/>
                </a:solidFill>
              </a:rPr>
              <a:t>Fast</a:t>
            </a:r>
            <a:r>
              <a:rPr lang="en-US" sz="1800" u="sng" dirty="0" smtClean="0"/>
              <a:t> estimate: </a:t>
            </a:r>
            <a:r>
              <a:rPr lang="nl-BE" sz="1800" dirty="0"/>
              <a:t>Run plasma </a:t>
            </a:r>
            <a:r>
              <a:rPr lang="nl-BE" sz="1800" dirty="0" err="1"/>
              <a:t>equations</a:t>
            </a:r>
            <a:r>
              <a:rPr lang="nl-BE" sz="1800" dirty="0"/>
              <a:t> </a:t>
            </a:r>
            <a:r>
              <a:rPr lang="nl-BE" sz="1800" dirty="0" err="1"/>
              <a:t>with</a:t>
            </a:r>
            <a:r>
              <a:rPr lang="nl-BE" sz="1800" dirty="0"/>
              <a:t> constant/</a:t>
            </a:r>
            <a:r>
              <a:rPr lang="nl-BE" sz="1800" dirty="0" err="1"/>
              <a:t>scaled</a:t>
            </a:r>
            <a:r>
              <a:rPr lang="nl-BE" sz="1800" dirty="0"/>
              <a:t> </a:t>
            </a:r>
            <a:r>
              <a:rPr lang="nl-BE" sz="1800" dirty="0" smtClean="0"/>
              <a:t>sources </a:t>
            </a:r>
            <a:r>
              <a:rPr lang="nl-BE" sz="1800" dirty="0" err="1" smtClean="0"/>
              <a:t>obtained</a:t>
            </a:r>
            <a:r>
              <a:rPr lang="nl-BE" sz="1800" dirty="0" smtClean="0"/>
              <a:t> </a:t>
            </a:r>
            <a:r>
              <a:rPr lang="nl-BE" sz="1800" dirty="0" err="1" smtClean="0"/>
              <a:t>from</a:t>
            </a:r>
            <a:r>
              <a:rPr lang="nl-BE" sz="1800" dirty="0" smtClean="0"/>
              <a:t> the </a:t>
            </a:r>
            <a:r>
              <a:rPr lang="nl-BE" sz="1800" dirty="0" err="1" smtClean="0"/>
              <a:t>finest</a:t>
            </a:r>
            <a:r>
              <a:rPr lang="nl-BE" sz="1800" dirty="0" smtClean="0"/>
              <a:t> </a:t>
            </a:r>
            <a:r>
              <a:rPr lang="nl-BE" sz="1800" dirty="0" err="1" smtClean="0"/>
              <a:t>grid</a:t>
            </a:r>
            <a:endParaRPr lang="nl-BE" sz="1800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 All methods lead to same order of magnitude for 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14" y="1249917"/>
            <a:ext cx="2232248" cy="84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6" y="1377264"/>
            <a:ext cx="1849134" cy="70702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53" y="2452976"/>
            <a:ext cx="2158709" cy="86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35" y="2606175"/>
            <a:ext cx="2845207" cy="71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40000" y="188640"/>
            <a:ext cx="8334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BE" sz="2800" dirty="0" smtClean="0"/>
          </a:p>
          <a:p>
            <a:r>
              <a:rPr lang="nl-BE" sz="2800" dirty="0" err="1" smtClean="0"/>
              <a:t>Determination</a:t>
            </a:r>
            <a:r>
              <a:rPr lang="nl-BE" sz="2800" dirty="0" smtClean="0"/>
              <a:t> of </a:t>
            </a:r>
            <a:r>
              <a:rPr lang="nl-BE" sz="2800" dirty="0" err="1" smtClean="0"/>
              <a:t>discretization</a:t>
            </a:r>
            <a:r>
              <a:rPr lang="nl-BE" sz="2800" dirty="0" smtClean="0"/>
              <a:t> </a:t>
            </a:r>
            <a:r>
              <a:rPr lang="nl-BE" sz="2800" dirty="0" err="1" smtClean="0"/>
              <a:t>errors</a:t>
            </a:r>
            <a:endParaRPr lang="nl-BE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00" y="278600"/>
            <a:ext cx="3772065" cy="180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60232" y="188640"/>
            <a:ext cx="3042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9" y="4549456"/>
            <a:ext cx="580644" cy="219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553708"/>
            <a:ext cx="852630" cy="243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46" y="5949280"/>
            <a:ext cx="194522" cy="1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sim} = \Phi_{model} + \epsilon_d + \epsilon_{conv} &#10;+ \epsilon_{corr} + \epsilon_{stat}\nonumber&#10;\end{equation}&#10;&#10;\end{document}"/>
  <p:tag name="IGUANATEXSIZE" val="20"/>
  <p:tag name="IGUANATEXCURSOR" val="1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,4"/>
  <p:tag name="ORIGINALWIDTH" val="61,2"/>
  <p:tag name="LATEXADDIN" val="\documentclass{article}&#10;\usepackage{amsmath}&#10;\pagestyle{empty}&#10;\begin{document}&#10;&#10;$\Phi$&#10;&#10;&#10;\end{document}"/>
  <p:tag name="IGUANATEXSIZE" val="20"/>
  <p:tag name="IGUANATEXCURSOR" val="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8"/>
  <p:tag name="ORIGINALWIDTH" val="194,4"/>
  <p:tag name="LATEXADDIN" val="\documentclass{article}&#10;\usepackage{amsmath}&#10;\pagestyle{empty}&#10;\begin{document}&#10;&#10;$\propto\frac{1}{n_t}$&#10;&#10;&#10;\end{document}"/>
  <p:tag name="IGUANATEXSIZE" val="20"/>
  <p:tag name="IGUANATEXCURSOR" val="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sim} = \Phi_{model} + \epsilon_d + \epsilon_{conv} &#10;+ \epsilon_{corr} + \epsilon_{stat}\nonumber&#10;\end{equation}&#10;&#10;\end{document}"/>
  <p:tag name="IGUANATEXSIZE" val="20"/>
  <p:tag name="IGUANATEXCURSOR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8"/>
  <p:tag name="ORIGINALWIDTH" val="194,4"/>
  <p:tag name="LATEXADDIN" val="\documentclass{article}&#10;\usepackage{amsmath}&#10;\pagestyle{empty}&#10;\begin{document}&#10;&#10;$\propto\frac{1}{n_t}$&#10;&#10;&#10;\end{document}"/>
  <p:tag name="IGUANATEXSIZE" val="20"/>
  <p:tag name="IGUANATEXCURSOR" val="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6"/>
  <p:tag name="ORIGINALWIDTH" val="408"/>
  <p:tag name="LATEXADDIN" val="\documentclass{article}&#10;\usepackage{amsmath}&#10;\pagestyle{empty}&#10;\begin{document}&#10;&#10;$\sigma_\Phi\propto\frac{1}{\sqrt{n_t}}$&#10;&#10;&#10;\end{document}"/>
  <p:tag name="IGUANATEXSIZE" val="20"/>
  <p:tag name="IGUANATEXCURSOR" val="1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8"/>
  <p:tag name="ORIGINALWIDTH" val="174"/>
  <p:tag name="LATEXADDIN" val="\documentclass{article}&#10;\usepackage{amsmath}&#10;\pagestyle{empty}&#10;\begin{document}&#10;&#10;$\epsilon_{stat}$&#10;&#10;&#10;\end{document}"/>
  <p:tag name="IGUANATEXSIZE" val="20"/>
  <p:tag name="IGUANATEXCURSOR" val="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741"/>
  <p:tag name="LATEXADDIN" val="\documentclass{article}&#10;\usepackage{amsmath}&#10;\pagestyle{empty}&#10;\begin{document}&#10;&#10;$\approx 3 \sigma_{\overline{\Phi}}=3 \frac{\sigma_\Phi}&#10;{\sqrt{n_{it}/\tau}}$&#10;&#10;&#10;\end{document}"/>
  <p:tag name="IGUANATEXSIZE" val="20"/>
  <p:tag name="IGUANATEXCURSOR" val="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model} = \Phi_{sim} + \epsilon_d + \epsilon_{conv} &#10;+ \epsilon_{corr} + \epsilon_{stat}\nonumber&#10;\end{equation}&#10;&#10;\end{document}"/>
  <p:tag name="IGUANATEXSIZE" val="20"/>
  <p:tag name="IGUANATEXCURSOR" val="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221,4"/>
  <p:tag name="LATEXADDIN" val="\documentclass{article}&#10;\usepackage{amsmath}&#10;\pagestyle{empty}&#10;\begin{document}&#10;&#10;$n_{it}/\tau$&#10;&#10;&#10;\end{document}"/>
  <p:tag name="IGUANATEXSIZE" val="20"/>
  <p:tag name="IGUANATEXCURSOR" val="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"/>
  <p:tag name="ORIGINALWIDTH" val="108,6"/>
  <p:tag name="LATEXADDIN" val="\documentclass{article}&#10;\usepackage{amsmath}&#10;\pagestyle{empty}&#10;\begin{document}&#10;&#10;$it_\tau$&#10;&#10;&#10;\end{document}"/>
  <p:tag name="IGUANATEXSIZE" val="20"/>
  <p:tag name="IGUANATEXCURSOR" val="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8,4"/>
  <p:tag name="ORIGINALWIDTH" val="805,2"/>
  <p:tag name="LATEXADDIN" val="\documentclass{article}&#10;\usepackage{amsmath}&#10;\pagestyle{empty}&#10;\begin{document}&#10;&#10;\begin{eqnarray}&#10;&amp;&amp;\epsilon_{d,ref} \approx \epsilon_{d,sim}/100\nonumber \\&#10;&amp;&amp;(p \approx 1 )\nonumber&#10;\end{eqnarray}&#10;&#10;&#10;\end{document}"/>
  <p:tag name="IGUANATEXSIZE" val="20"/>
  <p:tag name="IGUANATEXCURSOR" val="1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5,2"/>
  <p:tag name="ORIGINALWIDTH" val="525,6"/>
  <p:tag name="LATEXADDIN" val="\documentclass{article}&#10;\usepackage{amsmath}&#10;\pagestyle{empty}&#10;\begin{document}&#10;&#10;\begin{equation}&#10;\rho_\Phi = \frac{R_\Phi ( \tau )}{R_\Phi (0)}\nonumber&#10;\end{equation}&#10;&#10;&#10;\end{document}"/>
  <p:tag name="IGUANATEXSIZE" val="20"/>
  <p:tag name="IGUANATEXCURSOR" val="1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9,6"/>
  <p:tag name="ORIGINALWIDTH" val="1555,8"/>
  <p:tag name="LATEXADDIN" val="\documentclass{article}&#10;\usepackage{amsmath}&#10;\pagestyle{empty}&#10;\begin{document}&#10;&#10;\begin{equation}&#10;R_\Phi ( \tau ) = \lim_{T\rightarrow\infty}\frac{1}{T}\int_0^T \Phi (t)&#10;\Phi (t+\tau ) dt \nonumber&#10;\end{equation}&#10;&#10;&#10;\end{document}"/>
  <p:tag name="IGUANATEXSIZE" val="20"/>
  <p:tag name="IGUANATEXCURSOR" val="1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8"/>
  <p:tag name="ORIGINALWIDTH" val="186,6"/>
  <p:tag name="LATEXADDIN" val="\documentclass{article}&#10;\usepackage{amsmath}&#10;\pagestyle{empty}&#10;\begin{document}&#10;&#10;\begin{equation}&#10;\epsilon_{corr} \nonumber&#10;\end{equation}&#10;&#10;\end{document}"/>
  <p:tag name="IGUANATEXSIZE" val="20"/>
  <p:tag name="IGUANATEXCURSOR" val="1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8"/>
  <p:tag name="ORIGINALWIDTH" val="174"/>
  <p:tag name="LATEXADDIN" val="\documentclass{article}&#10;\usepackage{amsmath}&#10;\pagestyle{empty}&#10;\begin{document}&#10;&#10;\begin{equation}&#10;\epsilon_{stat} \nonumber&#10;\end{equation}&#10;&#10;\end{document}"/>
  <p:tag name="IGUANATEXSIZE" val="20"/>
  <p:tag name="IGUANATEXCURSOR" val="1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"/>
  <p:tag name="ORIGINALWIDTH" val="1129,2"/>
  <p:tag name="LATEXADDIN" val="\documentclass{article}&#10;\usepackage{amsmath}&#10;\pagestyle{empty}&#10;\begin{document}&#10;&#10;\begin{equation}&#10;S_n^{RM}=\frac{n-1}{n}S^{RM}_{n-1}+\frac{1}{n}S_n \nonumber&#10;\end{equation}&#10;&#10;\end{document}"/>
  <p:tag name="IGUANATEXSIZE" val="20"/>
  <p:tag name="IGUANATEXCURSOR" val="1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model} = \Phi_{sim} + \epsilon_d + \epsilon_{conv} &#10;+ \epsilon_{corr} + \epsilon_{stat}\nonumber&#10;\end{equation}&#10;&#10;\end{document}"/>
  <p:tag name="IGUANATEXSIZE" val="20"/>
  <p:tag name="IGUANATEXCURSOR" val="1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,8"/>
  <p:tag name="ORIGINALWIDTH" val="2297,4"/>
  <p:tag name="LATEXADDIN" val="\documentclass{article}&#10;\usepackage{amsmath}&#10;\pagestyle{empty}&#10;\begin{document}&#10;&#10;\begin{equation}&#10;\epsilon_{conv} &#10;+ \epsilon_{corr} + \epsilon_{stat} = A_0(n_{it}, \Delta t, rxf) + \frac{A_1}{n_t}&#10;+\frac{A_2}{\sqrt{n_tn}}\nonumber&#10;\end{equation}&#10;&#10;\end{document}"/>
  <p:tag name="IGUANATEXSIZE" val="20"/>
  <p:tag name="IGUANATEXCURSOR" val="1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2"/>
  <p:tag name="ORIGINALWIDTH" val="281,4"/>
  <p:tag name="LATEXADDIN" val="\documentclass{article}&#10;\usepackage{amsmath}&#10;\pagestyle{empty}&#10;\begin{document}&#10;&#10;$\tau = 40$&#10;&#10;&#10;\end{document}"/>
  <p:tag name="IGUANATEXSIZE" val="20"/>
  <p:tag name="IGUANATEXCURSOR" val="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381"/>
  <p:tag name="LATEXADDIN" val="\documentclass{article}&#10;\usepackage{amsmath}&#10;\pagestyle{empty}&#10;\begin{document}&#10;&#10;$\tau = 1000$&#10;&#10;&#10;\end{document}"/>
  <p:tag name="IGUANATEXSIZE" val="20"/>
  <p:tag name="IGUANATEXCURSOR" val="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,4"/>
  <p:tag name="ORIGINALWIDTH" val="286,2"/>
  <p:tag name="LATEXADDIN" val="\documentclass{article}&#10;\usepackage{amsmath}&#10;\pagestyle{empty}&#10;\begin{document}&#10;&#10;\begin{equation}&#10;n=n_r \nonumber&#10;\end{equation}&#10;&#10;\end{document}"/>
  <p:tag name="IGUANATEXSIZE" val="20"/>
  <p:tag name="IGUANATEXCURSOR" val="1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sim} = \Phi_{model} + \epsilon_d + \epsilon_{conv} &#10;+ \epsilon_{corr} + \epsilon_{stat}\nonumber&#10;\end{equation}&#10;&#10;\end{document}"/>
  <p:tag name="IGUANATEXSIZE" val="20"/>
  <p:tag name="IGUANATEXCURSOR" val="1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813"/>
  <p:tag name="LATEXADDIN" val="\documentclass{article}&#10;\usepackage{amsmath}&#10;\pagestyle{empty}&#10;\begin{document}&#10;&#10;\begin{equation}&#10;n=(n_{it}-1000)/\tau \nonumber&#10;\end{equation}&#10;&#10;\end{document}"/>
  <p:tag name="IGUANATEXSIZE" val="20"/>
  <p:tag name="IGUANATEXCURSOR" val="1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1063,8"/>
  <p:tag name="LATEXADDIN" val="\documentclass{article}&#10;\usepackage{amsmath}&#10;\pagestyle{empty}&#10;\begin{document}&#10;&#10;\begin{equation}&#10;\epsilon_{conv} &#10;(it) = \Phi(it)-\Phi_{conv} \nonumber&#10;\end{equation}&#10;&#10;\end{document}"/>
  <p:tag name="IGUANATEXSIZE" val="20"/>
  <p:tag name="IGUANATEXCURSOR" val="14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622,8"/>
  <p:tag name="LATEXADDIN" val="\documentclass{article}&#10;\usepackage{amsmath}&#10;\pagestyle{empty}&#10;\begin{document}&#10;&#10;\begin{equation}&#10;\epsilon_{conv} &#10;= \epsilon_d / 100\nonumber&#10;\end{equation}&#10;&#10;\end{document}"/>
  <p:tag name="IGUANATEXSIZE" val="20"/>
  <p:tag name="IGUANATEXCURSOR" val="1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8,8"/>
  <p:tag name="ORIGINALWIDTH" val="2297,4"/>
  <p:tag name="LATEXADDIN" val="\documentclass{article}&#10;\usepackage{amsmath}&#10;\pagestyle{empty}&#10;\begin{document}&#10;&#10;\begin{equation}&#10;\epsilon_{conv} &#10;+ \epsilon_{corr} + \epsilon_{stat} = A_0(n_{it}, \Delta t, rxf) + \frac{A_1}{n_t}&#10;+\frac{A_2}{\sqrt{n_tn}}\nonumber&#10;\end{equation}&#10;&#10;\end{document}"/>
  <p:tag name="IGUANATEXSIZE" val="20"/>
  <p:tag name="IGUANATEXCURSOR" val="1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"/>
  <p:tag name="ORIGINALWIDTH" val="622,8"/>
  <p:tag name="LATEXADDIN" val="\documentclass{article}&#10;\usepackage{amsmath}&#10;\pagestyle{empty}&#10;\begin{document}&#10;&#10;\begin{equation}&#10;\epsilon_{conv} &#10;= \epsilon_d / 100\nonumber&#10;\end{equation}&#10;&#10;\end{document}"/>
  <p:tag name="IGUANATEXSIZE" val="20"/>
  <p:tag name="IGUANATEXCURSOR" val="1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8"/>
  <p:tag name="ORIGINALWIDTH" val="318,6"/>
  <p:tag name="LATEXADDIN" val="\documentclass{article}&#10;\usepackage{amsmath}&#10;\pagestyle{empty}&#10;\begin{document}&#10;&#10;\begin{equation}&#10;\Delta t, rxf\nonumber&#10;\end{equation}&#10;&#10;\end{document}"/>
  <p:tag name="IGUANATEXSIZE" val="20"/>
  <p:tag name="IGUANATEXCURSOR" val="1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193,8"/>
  <p:tag name="LATEXADDIN" val="\documentclass{article}&#10;\usepackage{amsmath}&#10;\pagestyle{empty}&#10;\begin{document}&#10;&#10;\begin{equation}&#10;n_t, n\nonumber&#10;\end{equation}&#10;&#10;\end{document}"/>
  <p:tag name="IGUANATEXSIZE" val="20"/>
  <p:tag name="IGUANATEXCURSOR" val="1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,4"/>
  <p:tag name="ORIGINALWIDTH" val="112,8"/>
  <p:tag name="LATEXADDIN" val="\documentclass{article}&#10;\usepackage{amsmath}&#10;\pagestyle{empty}&#10;\begin{document}&#10;&#10;\begin{equation}&#10;n_{it}\nonumber&#10;\end{equation}&#10;&#10;\end{document}"/>
  <p:tag name="IGUANATEXSIZE" val="20"/>
  <p:tag name="IGUANATEXCURSOR" val="1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4"/>
  <p:tag name="ORIGINALWIDTH" val="228,6"/>
  <p:tag name="LATEXADDIN" val="\documentclass{article}&#10;\usepackage{amsmath}&#10;\pagestyle{empty}&#10;\begin{document}&#10;&#10;$p\approx 1$&#10;&#10;&#10;\end{document}"/>
  <p:tag name="IGUANATEXSIZE" val="20"/>
  <p:tag name="IGUANATEXCURSOR" val="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,4"/>
  <p:tag name="ORIGINALWIDTH" val="334,8"/>
  <p:tag name="LATEXADDIN" val="\documentclass{article}&#10;\usepackage{amsmath}&#10;\pagestyle{empty}&#10;\begin{document}&#10;&#10;$\epsilon_p\approx 0.1$&#10;&#10;&#10;\end{document}"/>
  <p:tag name="IGUANATEXSIZE" val="20"/>
  <p:tag name="IGUANATEXCURSOR" val="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8"/>
  <p:tag name="ORIGINALWIDTH" val="76,2"/>
  <p:tag name="LATEXADDIN" val="\documentclass{article}&#10;\usepackage{amsmath}&#10;\pagestyle{empty}&#10;\begin{document}&#10;&#10;$\epsilon_d$&#10;&#10;&#10;\end{document}"/>
  <p:tag name="IGUANATEXSIZE" val="20"/>
  <p:tag name="IGUANATEXCURSOR" val="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794,6"/>
  <p:tag name="LATEXADDIN" val="\documentclass{article}&#10;\usepackage{amsmath}&#10;\pagestyle{empty}&#10;\begin{document}&#10;&#10;\begin{equation}&#10;\Phi_{model} = \Phi_{sim} + \epsilon_d + \epsilon_{conv} &#10;+ \epsilon_{corr} + \epsilon_{stat}\nonumber&#10;\end{equation}&#10;&#10;\end{document}"/>
  <p:tag name="IGUANATEXSIZE" val="20"/>
  <p:tag name="IGUANATEXCURSOR" val="1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,6"/>
  <p:tag name="ORIGINALWIDTH" val="618,6"/>
  <p:tag name="LATEXADDIN" val="\documentclass{article}&#10;\usepackage{amsmath}&#10;\pagestyle{empty}&#10;\begin{document}&#10;&#10;$\approx 3 \sigma_{\overline{\Phi}}=3 \frac{\sigma_\Phi}&#10;{\sqrt{n_r}}$&#10;&#10;&#10;\end{document}"/>
  <p:tag name="IGUANATEXSIZE" val="20"/>
  <p:tag name="IGUANATEXCURSOR" val="1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6"/>
  <p:tag name="ORIGINALWIDTH" val="408"/>
  <p:tag name="LATEXADDIN" val="\documentclass{article}&#10;\usepackage{amsmath}&#10;\pagestyle{empty}&#10;\begin{document}&#10;&#10;$\sigma_\Phi\propto\frac{1}{\sqrt{n_t}}$&#10;&#10;&#10;\end{document}"/>
  <p:tag name="IGUANATEXSIZE" val="20"/>
  <p:tag name="IGUANATEXCURSOR" val="119"/>
</p:tagLst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12357</TotalTime>
  <Words>1579</Words>
  <Application>Microsoft Office PowerPoint</Application>
  <PresentationFormat>On-screen Show (4:3)</PresentationFormat>
  <Paragraphs>671</Paragraphs>
  <Slides>46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Corporate-KU Leuven-Liggend-Achtergrond Wit</vt:lpstr>
      <vt:lpstr>Corporate-KU Leuven-Liggend-Achtergrond Wit en Watermerk</vt:lpstr>
      <vt:lpstr>Convergence and accuracy of coupled FV/MC codes</vt:lpstr>
      <vt:lpstr>Introduction</vt:lpstr>
      <vt:lpstr>Introduction</vt:lpstr>
      <vt:lpstr>Introduction</vt:lpstr>
      <vt:lpstr>Content</vt:lpstr>
      <vt:lpstr>A framework for error assessment</vt:lpstr>
      <vt:lpstr>Errors at a glance</vt:lpstr>
      <vt:lpstr>Errors at a glance</vt:lpstr>
      <vt:lpstr>PowerPoint Presentation</vt:lpstr>
      <vt:lpstr>Errors when correlation sampling</vt:lpstr>
      <vt:lpstr>PowerPoint Presentation</vt:lpstr>
      <vt:lpstr>PowerPoint Presentation</vt:lpstr>
      <vt:lpstr>Errors when random noise MC</vt:lpstr>
      <vt:lpstr>PowerPoint Presentation</vt:lpstr>
      <vt:lpstr>PowerPoint Presentation</vt:lpstr>
      <vt:lpstr>Errors when Robins-Monro (RM)</vt:lpstr>
      <vt:lpstr>PowerPoint Presentation</vt:lpstr>
      <vt:lpstr>Conclusions</vt:lpstr>
      <vt:lpstr>First applications of error assessment and speed-up</vt:lpstr>
      <vt:lpstr>Optimal CPU-error performance</vt:lpstr>
      <vt:lpstr>Optimal CPU-error performance</vt:lpstr>
      <vt:lpstr>First applications of error assessment and speed-up</vt:lpstr>
      <vt:lpstr>Error assessment with B2-EIRENE</vt:lpstr>
      <vt:lpstr>Error assessment with B2-EIRENE</vt:lpstr>
      <vt:lpstr>Additional improvements</vt:lpstr>
      <vt:lpstr>Neutral velocity based short cycle model</vt:lpstr>
      <vt:lpstr>Residual-based time-stepping</vt:lpstr>
      <vt:lpstr>Towards more ITER-relevant cases</vt:lpstr>
      <vt:lpstr>Test cases and strategy</vt:lpstr>
      <vt:lpstr>ITER 2011 - OSM</vt:lpstr>
      <vt:lpstr>ITER 2011 - OSM</vt:lpstr>
      <vt:lpstr>ITER 2011 - OSM</vt:lpstr>
      <vt:lpstr>ITER 2011 - OSM</vt:lpstr>
      <vt:lpstr>Further perspective</vt:lpstr>
      <vt:lpstr>Further perspectives</vt:lpstr>
      <vt:lpstr>Questions?</vt:lpstr>
      <vt:lpstr>Additional slides</vt:lpstr>
      <vt:lpstr>Discretization error when 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speed-up Strict convergence criterion (CS only!)</vt:lpstr>
      <vt:lpstr>Code speed-up  Following Kukushkin’s metric</vt:lpstr>
      <vt:lpstr>Success rate for correlated sampling 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Tine Baelmans</cp:lastModifiedBy>
  <cp:revision>386</cp:revision>
  <cp:lastPrinted>2014-12-08T22:56:55Z</cp:lastPrinted>
  <dcterms:created xsi:type="dcterms:W3CDTF">2012-07-10T07:57:57Z</dcterms:created>
  <dcterms:modified xsi:type="dcterms:W3CDTF">2014-12-11T09:33:38Z</dcterms:modified>
</cp:coreProperties>
</file>