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6" r:id="rId3"/>
    <p:sldId id="261" r:id="rId4"/>
    <p:sldId id="260" r:id="rId5"/>
    <p:sldId id="262" r:id="rId6"/>
    <p:sldId id="264" r:id="rId7"/>
    <p:sldId id="263" r:id="rId8"/>
    <p:sldId id="265" r:id="rId9"/>
    <p:sldId id="267" r:id="rId10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1014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5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6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8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39552" y="596031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those</a:t>
            </a:r>
            <a:r>
              <a:rPr lang="fr-FR" sz="1100" i="1" dirty="0" smtClean="0">
                <a:latin typeface="+mn-lt"/>
              </a:rPr>
              <a:t> of the 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375370"/>
            <a:ext cx="4573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WPCD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SOLPS Optimization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 Meeting, 10-12 December 2014, Garching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2014,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2" y="637238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+mj-lt"/>
              </a:rPr>
              <a:t>IDM</a:t>
            </a:r>
            <a:r>
              <a:rPr lang="en-US" sz="800" baseline="0" dirty="0" smtClean="0">
                <a:latin typeface="+mj-lt"/>
              </a:rPr>
              <a:t> UID: QDE9PL</a:t>
            </a:r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OLPS-ITER@iter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Plans for development and release of SOLPS-ITER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X. Bonnin</a:t>
            </a:r>
            <a:endParaRPr lang="en-US" dirty="0"/>
          </a:p>
          <a:p>
            <a:r>
              <a:rPr lang="en-US" dirty="0" smtClean="0"/>
              <a:t>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0"/>
            <a:ext cx="8001000" cy="476672"/>
          </a:xfrm>
        </p:spPr>
        <p:txBody>
          <a:bodyPr/>
          <a:lstStyle/>
          <a:p>
            <a:pPr algn="l"/>
            <a:r>
              <a:rPr lang="en-US" dirty="0" smtClean="0"/>
              <a:t>What is SOLPS?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20688"/>
            <a:ext cx="8001000" cy="5400600"/>
          </a:xfrm>
        </p:spPr>
        <p:txBody>
          <a:bodyPr/>
          <a:lstStyle/>
          <a:p>
            <a:r>
              <a:rPr lang="en-US" sz="2000" dirty="0" smtClean="0"/>
              <a:t>SOLPS : Scrape-Off Layer Plasma Simulation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2</a:t>
            </a:r>
            <a:r>
              <a:rPr lang="en-US" sz="1600" dirty="0" smtClean="0"/>
              <a:t>D fluid plasma solver (originally B2)</a:t>
            </a:r>
          </a:p>
          <a:p>
            <a:pPr lvl="1"/>
            <a:r>
              <a:rPr lang="en-US" sz="1600" dirty="0" smtClean="0"/>
              <a:t>A kinetic neutral transport solver (Eirene)</a:t>
            </a:r>
          </a:p>
          <a:p>
            <a:r>
              <a:rPr lang="en-US" sz="2000" dirty="0" smtClean="0"/>
              <a:t>Main tool used during the ITER Divertor design</a:t>
            </a:r>
          </a:p>
          <a:p>
            <a:r>
              <a:rPr lang="en-US" sz="2000" dirty="0" smtClean="0"/>
              <a:t>In use by many groups for many devices around the world:</a:t>
            </a:r>
          </a:p>
          <a:p>
            <a:pPr lvl="1"/>
            <a:r>
              <a:rPr lang="en-US" sz="1600" dirty="0" smtClean="0"/>
              <a:t>IO, IPP, Jülich, St. Petersburg, CCFE, VTT, ORNL, IPR, ASIPP, SWIPP, Keio U., NFRI</a:t>
            </a:r>
          </a:p>
          <a:p>
            <a:pPr lvl="1"/>
            <a:r>
              <a:rPr lang="en-US" sz="1600" dirty="0" smtClean="0"/>
              <a:t>ITER, AUG, JET, </a:t>
            </a:r>
            <a:r>
              <a:rPr lang="en-US" sz="1600" dirty="0" err="1" smtClean="0"/>
              <a:t>Alcator</a:t>
            </a:r>
            <a:r>
              <a:rPr lang="en-US" sz="1600" dirty="0" smtClean="0"/>
              <a:t> C-mod, DIII-D, TCV, MAST, DEMO, SST, EAST, Globus-M, Magnum-PSI, PMTS, …</a:t>
            </a:r>
          </a:p>
          <a:p>
            <a:r>
              <a:rPr lang="en-US" sz="2000" dirty="0" smtClean="0"/>
              <a:t>Part of the EU-ITM strategy for integrated modelling</a:t>
            </a:r>
          </a:p>
          <a:p>
            <a:pPr lvl="1"/>
            <a:r>
              <a:rPr lang="en-US" sz="1600" dirty="0" smtClean="0"/>
              <a:t>Coupling to ASTRA and ETS core transport modules</a:t>
            </a:r>
          </a:p>
          <a:p>
            <a:pPr lvl="1"/>
            <a:r>
              <a:rPr lang="en-US" sz="1600" dirty="0" smtClean="0"/>
              <a:t>Coupling to NCLASS (neoclassical transport)</a:t>
            </a:r>
          </a:p>
          <a:p>
            <a:pPr lvl="1"/>
            <a:r>
              <a:rPr lang="en-US" sz="1600" dirty="0" smtClean="0"/>
              <a:t>Coupling to a PFC heating module</a:t>
            </a:r>
          </a:p>
          <a:p>
            <a:pPr lvl="1"/>
            <a:r>
              <a:rPr lang="en-US" sz="1600" dirty="0" smtClean="0"/>
              <a:t>Possible coupling to kinetic particle codes</a:t>
            </a:r>
          </a:p>
          <a:p>
            <a:r>
              <a:rPr lang="en-US" sz="2000" dirty="0" smtClean="0"/>
              <a:t>Generic geometry support: linear, limiter, SN, DN</a:t>
            </a:r>
          </a:p>
          <a:p>
            <a:r>
              <a:rPr lang="en-US" sz="2000" dirty="0" smtClean="0"/>
              <a:t>Will continue to provide edge/SOL/divertor plasma descriptions for the ITER scenarios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29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11560" y="0"/>
            <a:ext cx="8001000" cy="476672"/>
          </a:xfrm>
        </p:spPr>
        <p:txBody>
          <a:bodyPr/>
          <a:lstStyle/>
          <a:p>
            <a:pPr algn="l"/>
            <a:r>
              <a:rPr lang="en-US" dirty="0" smtClean="0"/>
              <a:t>The various versions of SOLPS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8817"/>
              </p:ext>
            </p:extLst>
          </p:nvPr>
        </p:nvGraphicFramePr>
        <p:xfrm>
          <a:off x="467544" y="692696"/>
          <a:ext cx="8352930" cy="400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/>
                <a:gridCol w="1296144"/>
                <a:gridCol w="1512168"/>
                <a:gridCol w="2376264"/>
                <a:gridCol w="1728193"/>
              </a:tblGrid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SOLPS versions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Eirene_96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Eirene_99</a:t>
                      </a:r>
                    </a:p>
                    <a:p>
                      <a:r>
                        <a:rPr lang="en-US" dirty="0" smtClean="0"/>
                        <a:t>(molecules)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Eirene_facelift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(MPI parallelization, radiation transfer, triangular grids)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Eirene_2010</a:t>
                      </a:r>
                    </a:p>
                    <a:p>
                      <a:r>
                        <a:rPr lang="en-US" dirty="0" smtClean="0"/>
                        <a:t>(ADAS)</a:t>
                      </a:r>
                      <a:endParaRPr lang="en-GB" dirty="0"/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</a:p>
                    <a:p>
                      <a:r>
                        <a:rPr lang="en-US" sz="1400" dirty="0" smtClean="0"/>
                        <a:t>(IO + FZ-Jülich)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SOLPS4.0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SOLPS4.2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SOLPS4.3</a:t>
                      </a:r>
                    </a:p>
                  </a:txBody>
                  <a:tcPr anchor="ctr"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B2.5</a:t>
                      </a:r>
                    </a:p>
                    <a:p>
                      <a:r>
                        <a:rPr lang="en-US" sz="1600" dirty="0" smtClean="0"/>
                        <a:t>(IPP)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SOLPS5.0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SOLPS5.1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B2.5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drifts</a:t>
                      </a:r>
                    </a:p>
                    <a:p>
                      <a:r>
                        <a:rPr lang="en-US" sz="1400" dirty="0" smtClean="0"/>
                        <a:t>(St. Petersburg)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SOLPS5.2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SOLPS-ITER</a:t>
                      </a:r>
                      <a:endParaRPr lang="en-GB" dirty="0"/>
                    </a:p>
                  </a:txBody>
                  <a:tcPr anchor="ctr">
                    <a:solidFill>
                      <a:srgbClr val="EFB94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0"/>
            <a:ext cx="8001000" cy="476672"/>
          </a:xfrm>
        </p:spPr>
        <p:txBody>
          <a:bodyPr/>
          <a:lstStyle/>
          <a:p>
            <a:pPr algn="l"/>
            <a:r>
              <a:rPr lang="en-US" dirty="0" smtClean="0"/>
              <a:t>What will be SOLPS-ITER?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92696"/>
            <a:ext cx="8001000" cy="5400600"/>
          </a:xfrm>
        </p:spPr>
        <p:txBody>
          <a:bodyPr/>
          <a:lstStyle/>
          <a:p>
            <a:r>
              <a:rPr lang="en-US" dirty="0" smtClean="0"/>
              <a:t>SOLPS-ITER will be the reunion of the various versions of B2/Eirene that currently co-exist</a:t>
            </a:r>
          </a:p>
          <a:p>
            <a:r>
              <a:rPr lang="en-US" dirty="0" smtClean="0"/>
              <a:t>Aims to become the new standard SOLPS version shared by all ITER Members</a:t>
            </a:r>
          </a:p>
          <a:p>
            <a:pPr lvl="1"/>
            <a:r>
              <a:rPr lang="en-US" dirty="0" smtClean="0"/>
              <a:t>Maintained and distributed from the IO</a:t>
            </a:r>
          </a:p>
          <a:p>
            <a:r>
              <a:rPr lang="en-US" dirty="0" smtClean="0"/>
              <a:t>SOLPS-ITER also refers to the run environment around B2/Eirene:</a:t>
            </a:r>
            <a:endParaRPr lang="en-US" dirty="0"/>
          </a:p>
          <a:p>
            <a:pPr lvl="1"/>
            <a:r>
              <a:rPr lang="en-US" dirty="0" smtClean="0"/>
              <a:t>Grid generation (CARRE/TRIA/TRIAGEOM)</a:t>
            </a:r>
          </a:p>
          <a:p>
            <a:pPr lvl="1"/>
            <a:r>
              <a:rPr lang="en-US" dirty="0" smtClean="0"/>
              <a:t>Case build-up (DG/</a:t>
            </a:r>
            <a:r>
              <a:rPr lang="en-US" dirty="0" err="1" smtClean="0"/>
              <a:t>Uinp</a:t>
            </a:r>
            <a:r>
              <a:rPr lang="en-US" dirty="0" smtClean="0"/>
              <a:t>/b2yt)</a:t>
            </a:r>
          </a:p>
          <a:p>
            <a:pPr lvl="1"/>
            <a:r>
              <a:rPr lang="en-US" dirty="0" smtClean="0"/>
              <a:t>Real-time and post-run analysis scripts</a:t>
            </a:r>
          </a:p>
          <a:p>
            <a:pPr lvl="1"/>
            <a:r>
              <a:rPr lang="en-US" dirty="0" smtClean="0"/>
              <a:t>Post-processing (b2plot)</a:t>
            </a:r>
          </a:p>
          <a:p>
            <a:pPr lvl="1"/>
            <a:r>
              <a:rPr lang="en-US" dirty="0" smtClean="0"/>
              <a:t>Run archival/retrieval (b2md/b2rd)</a:t>
            </a:r>
          </a:p>
          <a:p>
            <a:pPr lvl="1"/>
            <a:r>
              <a:rPr lang="en-US" dirty="0" smtClean="0"/>
              <a:t>Converters between various SOLPS versions (b2xd/b2sxdr)</a:t>
            </a:r>
          </a:p>
          <a:p>
            <a:pPr lvl="1"/>
            <a:r>
              <a:rPr lang="en-US" dirty="0" smtClean="0"/>
              <a:t>Documentation and manuals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0"/>
            <a:ext cx="8001000" cy="476672"/>
          </a:xfrm>
        </p:spPr>
        <p:txBody>
          <a:bodyPr/>
          <a:lstStyle/>
          <a:p>
            <a:pPr algn="l"/>
            <a:r>
              <a:rPr lang="en-US" dirty="0" smtClean="0"/>
              <a:t>The SOLPS-ITER data structure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20688"/>
            <a:ext cx="8001000" cy="4196680"/>
          </a:xfrm>
        </p:spPr>
        <p:txBody>
          <a:bodyPr/>
          <a:lstStyle/>
          <a:p>
            <a:r>
              <a:rPr lang="en-US" dirty="0" smtClean="0"/>
              <a:t>Two main components</a:t>
            </a:r>
          </a:p>
          <a:p>
            <a:pPr lvl="1"/>
            <a:r>
              <a:rPr lang="en-US" dirty="0" smtClean="0"/>
              <a:t>A geometry description</a:t>
            </a:r>
          </a:p>
          <a:p>
            <a:pPr lvl="1"/>
            <a:r>
              <a:rPr lang="en-US" dirty="0" smtClean="0"/>
              <a:t>A description of the plasma edge state</a:t>
            </a:r>
            <a:endParaRPr lang="en-US" dirty="0"/>
          </a:p>
          <a:p>
            <a:r>
              <a:rPr lang="en-US" dirty="0" smtClean="0"/>
              <a:t>Our model: the EU-ITM GGD and “</a:t>
            </a:r>
            <a:r>
              <a:rPr lang="en-US" b="1" dirty="0" smtClean="0"/>
              <a:t>edge</a:t>
            </a:r>
            <a:r>
              <a:rPr lang="en-US" dirty="0" smtClean="0"/>
              <a:t>” CPOs</a:t>
            </a:r>
          </a:p>
          <a:p>
            <a:pPr lvl="1"/>
            <a:r>
              <a:rPr lang="en-US" dirty="0" smtClean="0"/>
              <a:t>GGD: Generalized Grid Description</a:t>
            </a:r>
          </a:p>
          <a:p>
            <a:pPr lvl="1"/>
            <a:r>
              <a:rPr lang="en-US" dirty="0" smtClean="0"/>
              <a:t>CPO: Consistent Physical Object</a:t>
            </a:r>
          </a:p>
          <a:p>
            <a:pPr lvl="1"/>
            <a:r>
              <a:rPr lang="en-US" dirty="0" smtClean="0"/>
              <a:t>Being transposed into IDSs (Interface Data Structures) within ITER Data Model</a:t>
            </a:r>
          </a:p>
          <a:p>
            <a:r>
              <a:rPr lang="en-US" dirty="0" smtClean="0"/>
              <a:t>We will also use:</a:t>
            </a:r>
          </a:p>
          <a:p>
            <a:pPr lvl="1"/>
            <a:r>
              <a:rPr lang="en-US" dirty="0" smtClean="0"/>
              <a:t>A standardized A&amp;M database format (AMNS)</a:t>
            </a:r>
          </a:p>
          <a:p>
            <a:pPr lvl="1"/>
            <a:r>
              <a:rPr lang="en-US" dirty="0" smtClean="0"/>
              <a:t>A standardized device description (not just ITER, but also any other device of interest)</a:t>
            </a:r>
          </a:p>
          <a:p>
            <a:r>
              <a:rPr lang="en-US" dirty="0" smtClean="0"/>
              <a:t>Run input and output data files will then be centrally archived within IMAS (Integrated Modelling &amp; Analysis Suite)</a:t>
            </a:r>
          </a:p>
        </p:txBody>
      </p:sp>
    </p:spTree>
    <p:extLst>
      <p:ext uri="{BB962C8B-B14F-4D97-AF65-F5344CB8AC3E}">
        <p14:creationId xmlns:p14="http://schemas.microsoft.com/office/powerpoint/2010/main" val="31592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20613"/>
            <a:ext cx="8001000" cy="456059"/>
          </a:xfrm>
        </p:spPr>
        <p:txBody>
          <a:bodyPr/>
          <a:lstStyle/>
          <a:p>
            <a:pPr algn="l"/>
            <a:r>
              <a:rPr lang="en-US" dirty="0" smtClean="0"/>
              <a:t>The SOLPS-ITER tree structure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001000" cy="4196680"/>
          </a:xfrm>
        </p:spPr>
        <p:txBody>
          <a:bodyPr/>
          <a:lstStyle/>
          <a:p>
            <a:r>
              <a:rPr lang="en-US" dirty="0" smtClean="0"/>
              <a:t>Similar to the existing SOLPS5.1 structure</a:t>
            </a:r>
          </a:p>
          <a:p>
            <a:pPr lvl="1"/>
            <a:r>
              <a:rPr lang="en-US" dirty="0" smtClean="0"/>
              <a:t>Avoid deep directory branches</a:t>
            </a:r>
            <a:endParaRPr lang="en-US" dirty="0"/>
          </a:p>
          <a:p>
            <a:r>
              <a:rPr lang="en-US" dirty="0" smtClean="0"/>
              <a:t>Thin top layer containing:</a:t>
            </a:r>
          </a:p>
          <a:p>
            <a:pPr lvl="1"/>
            <a:r>
              <a:rPr lang="en-US" dirty="0" smtClean="0"/>
              <a:t>Environment variables setup</a:t>
            </a:r>
          </a:p>
          <a:p>
            <a:pPr lvl="1"/>
            <a:r>
              <a:rPr lang="en-US" dirty="0" smtClean="0"/>
              <a:t>Analysis scripts library</a:t>
            </a:r>
          </a:p>
          <a:p>
            <a:r>
              <a:rPr lang="en-US" dirty="0" smtClean="0"/>
              <a:t>Links to source repositories for DG, CARRE, Eirene &amp; B2</a:t>
            </a:r>
          </a:p>
          <a:p>
            <a:pPr lvl="1"/>
            <a:r>
              <a:rPr lang="en-US" dirty="0" smtClean="0"/>
              <a:t>Allows for parallel development at IO and in Member institutions </a:t>
            </a:r>
          </a:p>
          <a:p>
            <a:pPr lvl="1"/>
            <a:r>
              <a:rPr lang="en-US" dirty="0" smtClean="0"/>
              <a:t>Provided as GIT submodules</a:t>
            </a:r>
          </a:p>
          <a:p>
            <a:pPr lvl="1"/>
            <a:r>
              <a:rPr lang="en-US" dirty="0" smtClean="0"/>
              <a:t>Ensures bug fixes and improvements are accessible to all workflows using them</a:t>
            </a:r>
          </a:p>
          <a:p>
            <a:r>
              <a:rPr lang="en-US" dirty="0" smtClean="0"/>
              <a:t>Large run and data files will not be stored there</a:t>
            </a:r>
          </a:p>
          <a:p>
            <a:pPr lvl="1"/>
            <a:r>
              <a:rPr lang="en-US" dirty="0" smtClean="0"/>
              <a:t>Except those needed for benchmark and regression tests</a:t>
            </a:r>
          </a:p>
          <a:p>
            <a:pPr lvl="1"/>
            <a:r>
              <a:rPr lang="en-US" dirty="0" smtClean="0"/>
              <a:t>Others will go to IMAS archival</a:t>
            </a:r>
          </a:p>
        </p:txBody>
      </p:sp>
    </p:spTree>
    <p:extLst>
      <p:ext uri="{BB962C8B-B14F-4D97-AF65-F5344CB8AC3E}">
        <p14:creationId xmlns:p14="http://schemas.microsoft.com/office/powerpoint/2010/main" val="2444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0"/>
            <a:ext cx="8001000" cy="476672"/>
          </a:xfrm>
        </p:spPr>
        <p:txBody>
          <a:bodyPr/>
          <a:lstStyle/>
          <a:p>
            <a:pPr algn="l"/>
            <a:r>
              <a:rPr lang="en-US" dirty="0" smtClean="0"/>
              <a:t>SOLPS-ITER Release plans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620688"/>
            <a:ext cx="8001000" cy="419668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hlinkClick r:id="rId3"/>
              </a:rPr>
              <a:t>SOLPS-ITER@iter.org</a:t>
            </a:r>
            <a:r>
              <a:rPr lang="en-US" dirty="0" smtClean="0"/>
              <a:t> mailing list has been created</a:t>
            </a:r>
          </a:p>
          <a:p>
            <a:pPr lvl="1"/>
            <a:r>
              <a:rPr lang="en-US" dirty="0" smtClean="0"/>
              <a:t>60+ members in all ITER parties</a:t>
            </a:r>
          </a:p>
          <a:p>
            <a:pPr lvl="1"/>
            <a:r>
              <a:rPr lang="en-US" dirty="0" smtClean="0"/>
              <a:t>Membership open!</a:t>
            </a:r>
          </a:p>
          <a:p>
            <a:r>
              <a:rPr lang="en-US" dirty="0" smtClean="0"/>
              <a:t>A Release Workshop will take place on April 13-17</a:t>
            </a:r>
            <a:r>
              <a:rPr lang="en-US" baseline="30000" dirty="0" smtClean="0"/>
              <a:t>th</a:t>
            </a:r>
            <a:r>
              <a:rPr lang="en-US" dirty="0" smtClean="0"/>
              <a:t>, 2015 in Cadarache</a:t>
            </a:r>
          </a:p>
          <a:p>
            <a:pPr lvl="1"/>
            <a:r>
              <a:rPr lang="en-US" dirty="0" smtClean="0"/>
              <a:t>Limited space to ~40 people</a:t>
            </a:r>
          </a:p>
          <a:p>
            <a:pPr lvl="1"/>
            <a:r>
              <a:rPr lang="en-US" dirty="0" smtClean="0"/>
              <a:t>Aimed at experienced SOLPS users (any version)</a:t>
            </a:r>
          </a:p>
          <a:p>
            <a:pPr lvl="1"/>
            <a:r>
              <a:rPr lang="en-US" dirty="0" smtClean="0"/>
              <a:t>Will present:</a:t>
            </a:r>
          </a:p>
          <a:p>
            <a:pPr lvl="2"/>
            <a:r>
              <a:rPr lang="en-US" dirty="0" smtClean="0"/>
              <a:t>The SOLPS-ITER equations and solution benchmarks</a:t>
            </a:r>
          </a:p>
          <a:p>
            <a:pPr lvl="2"/>
            <a:r>
              <a:rPr lang="en-US" dirty="0" smtClean="0"/>
              <a:t>The SOLPS-ITER run environment</a:t>
            </a:r>
          </a:p>
          <a:p>
            <a:pPr lvl="2"/>
            <a:r>
              <a:rPr lang="en-US" dirty="0" smtClean="0"/>
              <a:t>The version control protocols in place (GIT)</a:t>
            </a:r>
          </a:p>
          <a:p>
            <a:pPr lvl="2"/>
            <a:r>
              <a:rPr lang="en-US" dirty="0" smtClean="0"/>
              <a:t>The run and data archival/retrieval procedures</a:t>
            </a:r>
          </a:p>
          <a:p>
            <a:pPr lvl="2"/>
            <a:r>
              <a:rPr lang="en-US" dirty="0" smtClean="0"/>
              <a:t>Sample case build-up</a:t>
            </a:r>
          </a:p>
          <a:p>
            <a:pPr lvl="2"/>
            <a:r>
              <a:rPr lang="en-US" dirty="0" smtClean="0"/>
              <a:t>Practice running benchmark cases</a:t>
            </a:r>
          </a:p>
          <a:p>
            <a:pPr lvl="1"/>
            <a:r>
              <a:rPr lang="en-US" dirty="0" smtClean="0"/>
              <a:t>Will discuss order of new feature implementations and old feature imports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552" y="19472"/>
            <a:ext cx="8001000" cy="457200"/>
          </a:xfrm>
        </p:spPr>
        <p:txBody>
          <a:bodyPr/>
          <a:lstStyle/>
          <a:p>
            <a:pPr algn="l"/>
            <a:r>
              <a:rPr lang="en-US" dirty="0" smtClean="0"/>
              <a:t>SOLPS-ITER features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620688"/>
            <a:ext cx="8001000" cy="4196680"/>
          </a:xfrm>
        </p:spPr>
        <p:txBody>
          <a:bodyPr/>
          <a:lstStyle/>
          <a:p>
            <a:r>
              <a:rPr lang="en-US" dirty="0" smtClean="0"/>
              <a:t>Aimed for at release time:</a:t>
            </a:r>
          </a:p>
          <a:p>
            <a:pPr lvl="1"/>
            <a:r>
              <a:rPr lang="en-US" dirty="0" smtClean="0"/>
              <a:t>Multi-fluid (+bundling), drifts, triangular grids for neutrals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parallelization of B2.5 kernel</a:t>
            </a:r>
          </a:p>
          <a:p>
            <a:pPr lvl="1"/>
            <a:r>
              <a:rPr lang="en-US" dirty="0" smtClean="0"/>
              <a:t>Use of IDS structures for run archival/retrieval to IMAS</a:t>
            </a:r>
          </a:p>
          <a:p>
            <a:pPr lvl="1"/>
            <a:r>
              <a:rPr lang="en-US" dirty="0" smtClean="0"/>
              <a:t>Converters from older SOLPS versions</a:t>
            </a:r>
          </a:p>
          <a:p>
            <a:pPr lvl="1"/>
            <a:r>
              <a:rPr lang="en-US" dirty="0" smtClean="0"/>
              <a:t>Improved feedback schemes</a:t>
            </a:r>
          </a:p>
          <a:p>
            <a:r>
              <a:rPr lang="en-US" dirty="0" smtClean="0"/>
              <a:t>Planned for later delivery:</a:t>
            </a:r>
          </a:p>
          <a:p>
            <a:pPr lvl="1"/>
            <a:r>
              <a:rPr lang="en-US" dirty="0" smtClean="0"/>
              <a:t>Extended grids support</a:t>
            </a:r>
          </a:p>
          <a:p>
            <a:pPr lvl="1"/>
            <a:r>
              <a:rPr lang="en-US" dirty="0" smtClean="0"/>
              <a:t>GUI for easy case build-up/follow-up/analysis</a:t>
            </a:r>
          </a:p>
          <a:p>
            <a:pPr lvl="1"/>
            <a:r>
              <a:rPr lang="en-US" dirty="0" smtClean="0"/>
              <a:t>Coupling to trace impurity following kinetic code (IMPGYRO)</a:t>
            </a:r>
          </a:p>
          <a:p>
            <a:pPr lvl="1"/>
            <a:r>
              <a:rPr lang="en-US" dirty="0" smtClean="0"/>
              <a:t>Coupling to improved PFC heat transfer module </a:t>
            </a:r>
          </a:p>
          <a:p>
            <a:r>
              <a:rPr lang="en-US" dirty="0" smtClean="0"/>
              <a:t>Further suggestions welcome…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-27384"/>
            <a:ext cx="8001000" cy="504056"/>
          </a:xfrm>
        </p:spPr>
        <p:txBody>
          <a:bodyPr/>
          <a:lstStyle/>
          <a:p>
            <a:pPr algn="l"/>
            <a:r>
              <a:rPr lang="en-US" dirty="0" smtClean="0"/>
              <a:t>SOLPS-ITER is a community effort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476672"/>
            <a:ext cx="8001000" cy="4196680"/>
          </a:xfrm>
        </p:spPr>
        <p:txBody>
          <a:bodyPr/>
          <a:lstStyle/>
          <a:p>
            <a:r>
              <a:rPr lang="en-US" dirty="0" smtClean="0"/>
              <a:t>Benchmarks of advanced features with other versions of SOLPS and/or other codes</a:t>
            </a:r>
          </a:p>
          <a:p>
            <a:pPr lvl="1"/>
            <a:r>
              <a:rPr lang="en-US" dirty="0" smtClean="0"/>
              <a:t>N-seeding runs with drifts</a:t>
            </a:r>
          </a:p>
          <a:p>
            <a:pPr lvl="1"/>
            <a:r>
              <a:rPr lang="en-US" dirty="0" smtClean="0"/>
              <a:t>Viscosity effects in magnetic pinches</a:t>
            </a:r>
          </a:p>
          <a:p>
            <a:pPr lvl="1"/>
            <a:r>
              <a:rPr lang="en-US" dirty="0" smtClean="0"/>
              <a:t>Grid sensitivity studies</a:t>
            </a:r>
          </a:p>
          <a:p>
            <a:pPr lvl="1"/>
            <a:r>
              <a:rPr lang="en-US" dirty="0" smtClean="0"/>
              <a:t>Atomic/Molecular/Surface physics sensitivity studies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Establishment of a library of standard cases for all devices interested to serve as a base for future studies</a:t>
            </a:r>
          </a:p>
          <a:p>
            <a:r>
              <a:rPr lang="en-US" dirty="0" smtClean="0"/>
              <a:t>Introduction of SOLPS-ITER as a workflow actor in integrated models</a:t>
            </a:r>
          </a:p>
          <a:p>
            <a:pPr lvl="1"/>
            <a:r>
              <a:rPr lang="en-US" dirty="0" smtClean="0"/>
              <a:t>Core/edge/PFC for overall machine performance</a:t>
            </a:r>
          </a:p>
          <a:p>
            <a:pPr lvl="1"/>
            <a:r>
              <a:rPr lang="en-US" dirty="0" smtClean="0"/>
              <a:t>Edge/sheath/PFC for lifetime and erosion studies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All contributions are welcome!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710564"/>
      </p:ext>
    </p:extLst>
  </p:cSld>
  <p:clrMapOvr>
    <a:masterClrMapping/>
  </p:clrMapOvr>
</p:sld>
</file>

<file path=ppt/theme/theme1.xml><?xml version="1.0" encoding="utf-8"?>
<a:theme xmlns:a="http://schemas.openxmlformats.org/drawingml/2006/main" name="ITER_Scientific_and_General_Presentation_2EPDGM_v1_6 (1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ITER_Scientific_and_General_Presentation_2EPDGM_v1_6 (1)</Template>
  <TotalTime>234</TotalTime>
  <Words>749</Words>
  <Application>Microsoft Office PowerPoint</Application>
  <PresentationFormat>On-screen Show (4:3)</PresentationFormat>
  <Paragraphs>126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ITER_Scientific_and_General_Presentation_2EPDGM_v1_6 (1)</vt:lpstr>
      <vt:lpstr>Plans for development and release of SOLPS-ITER</vt:lpstr>
      <vt:lpstr>What is SOLPS?</vt:lpstr>
      <vt:lpstr>The various versions of SOLPS</vt:lpstr>
      <vt:lpstr>What will be SOLPS-ITER?</vt:lpstr>
      <vt:lpstr>The SOLPS-ITER data structure</vt:lpstr>
      <vt:lpstr>The SOLPS-ITER tree structure</vt:lpstr>
      <vt:lpstr>SOLPS-ITER Release plans</vt:lpstr>
      <vt:lpstr>SOLPS-ITER features</vt:lpstr>
      <vt:lpstr>SOLPS-ITER is a community effort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Bonnin Xavier</dc:creator>
  <cp:lastModifiedBy>Bonnin Xavier</cp:lastModifiedBy>
  <cp:revision>25</cp:revision>
  <cp:lastPrinted>2011-01-24T11:19:46Z</cp:lastPrinted>
  <dcterms:created xsi:type="dcterms:W3CDTF">2014-12-02T12:53:35Z</dcterms:created>
  <dcterms:modified xsi:type="dcterms:W3CDTF">2014-12-11T07:23:03Z</dcterms:modified>
</cp:coreProperties>
</file>