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9" r:id="rId3"/>
    <p:sldId id="287" r:id="rId4"/>
    <p:sldId id="305" r:id="rId5"/>
    <p:sldId id="288" r:id="rId6"/>
    <p:sldId id="286" r:id="rId7"/>
    <p:sldId id="303" r:id="rId8"/>
    <p:sldId id="300" r:id="rId9"/>
    <p:sldId id="295" r:id="rId10"/>
    <p:sldId id="304" r:id="rId11"/>
    <p:sldId id="289" r:id="rId12"/>
    <p:sldId id="290" r:id="rId13"/>
    <p:sldId id="306" r:id="rId14"/>
    <p:sldId id="307" r:id="rId15"/>
    <p:sldId id="308" r:id="rId16"/>
    <p:sldId id="309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3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4FBA9-7F07-2D4B-997B-1AB299F3667F}" type="datetime1">
              <a:rPr lang="fr-FR" smtClean="0"/>
              <a:t>10/12/14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48B3-2F10-4043-A8DD-A9A9F4E36E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137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68C41-009D-AC41-AAB8-47F731F70028}" type="datetime1">
              <a:rPr lang="fr-FR" smtClean="0"/>
              <a:t>10/12/14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44E26-54FD-2345-B311-D90318661A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76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</a:t>
            </a:r>
            <a:r>
              <a:rPr lang="fr-FR" baseline="0" dirty="0" smtClean="0"/>
              <a:t> termes verts sont problématiques aussi </a:t>
            </a:r>
            <a:r>
              <a:rPr lang="fr-FR" baseline="0" dirty="0" err="1" smtClean="0"/>
              <a:t>Krashelninikov</a:t>
            </a:r>
            <a:r>
              <a:rPr lang="fr-FR" baseline="0" dirty="0" smtClean="0"/>
              <a:t>/</a:t>
            </a:r>
            <a:r>
              <a:rPr lang="fr-FR" baseline="0" dirty="0" err="1" smtClean="0"/>
              <a:t>Havlickova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40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SF+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83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Transition : uniquement</a:t>
            </a:r>
            <a:r>
              <a:rPr lang="fr-FR" baseline="0" dirty="0" smtClean="0"/>
              <a:t> sur la partie fluide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61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1" y="0"/>
            <a:ext cx="9144000" cy="6876000"/>
            <a:chOff x="1" y="0"/>
            <a:chExt cx="9144000" cy="6876000"/>
          </a:xfrm>
        </p:grpSpPr>
        <p:pic>
          <p:nvPicPr>
            <p:cNvPr id="11" name="Image 10" descr="fond_titre.gif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8" t="13089" r="20146" b="21875"/>
            <a:stretch/>
          </p:blipFill>
          <p:spPr>
            <a:xfrm>
              <a:off x="1" y="0"/>
              <a:ext cx="9144000" cy="687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1460500" y="2120900"/>
              <a:ext cx="5993848" cy="22225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itre 15"/>
          <p:cNvSpPr>
            <a:spLocks noGrp="1"/>
          </p:cNvSpPr>
          <p:nvPr userDrawn="1">
            <p:ph type="title" hasCustomPrompt="1"/>
          </p:nvPr>
        </p:nvSpPr>
        <p:spPr>
          <a:xfrm>
            <a:off x="1080000" y="1800000"/>
            <a:ext cx="6515101" cy="1723549"/>
          </a:xfrm>
        </p:spPr>
        <p:txBody>
          <a:bodyPr lIns="0" tIns="0" bIns="0" anchor="t">
            <a:spAutoFit/>
          </a:bodyPr>
          <a:lstStyle>
            <a:lvl1pPr algn="ctr">
              <a:defRPr sz="2800" b="1" cap="all" baseline="0"/>
            </a:lvl1pPr>
          </a:lstStyle>
          <a:p>
            <a:r>
              <a:rPr lang="fr-FR" dirty="0" err="1" smtClean="0"/>
              <a:t>Synthetic</a:t>
            </a:r>
            <a:r>
              <a:rPr lang="fr-FR" dirty="0" smtClean="0"/>
              <a:t> diagnostics </a:t>
            </a:r>
            <a:br>
              <a:rPr lang="fr-FR" dirty="0" smtClean="0"/>
            </a:br>
            <a:r>
              <a:rPr lang="fr-FR" dirty="0" smtClean="0"/>
              <a:t>and </a:t>
            </a:r>
            <a:br>
              <a:rPr lang="fr-FR" dirty="0" smtClean="0"/>
            </a:br>
            <a:r>
              <a:rPr lang="fr-FR" dirty="0" err="1" smtClean="0"/>
              <a:t>physics</a:t>
            </a:r>
            <a:r>
              <a:rPr lang="fr-FR" dirty="0" smtClean="0"/>
              <a:t> of </a:t>
            </a:r>
            <a:r>
              <a:rPr lang="fr-FR" dirty="0" err="1" smtClean="0"/>
              <a:t>neutrals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7" name="Image 16" descr="Logo-AMU_fond_fonc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59" y="5642125"/>
            <a:ext cx="2882155" cy="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A5A-E272-CA42-869A-5E371E10845E}" type="datetime1">
              <a:rPr lang="fr-FR" smtClean="0"/>
              <a:t>10/12/14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3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65493"/>
            <a:ext cx="2057400" cy="588691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65493"/>
            <a:ext cx="6019800" cy="588691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0774-8641-1F41-BEFD-51BA9BA65782}" type="datetime1">
              <a:rPr lang="fr-FR" smtClean="0"/>
              <a:t>10/12/14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69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 i="0">
                <a:latin typeface="Verdana"/>
                <a:cs typeface="Verdana"/>
              </a:defRPr>
            </a:lvl1pPr>
            <a:lvl2pPr marL="742950" indent="-285750">
              <a:buClr>
                <a:schemeClr val="bg2"/>
              </a:buClr>
              <a:buFont typeface="Wingdings" charset="2"/>
              <a:buChar char="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t>10/12/14</a:t>
            </a:fld>
            <a:endParaRPr lang="fr-FR" dirty="0"/>
          </a:p>
        </p:txBody>
      </p:sp>
      <p:sp>
        <p:nvSpPr>
          <p:cNvPr id="5" name="Espace réservé du pied de page 4" title="Titre de la pré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HDR Y. Marandet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32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ADAF-CF71-414A-A601-A1BB1AB84F45}" type="datetime1">
              <a:rPr lang="fr-FR" smtClean="0"/>
              <a:t>10/12/14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2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1B48-5BB9-4F4B-B9F5-FA150DB15153}" type="datetime1">
              <a:rPr lang="fr-FR" smtClean="0"/>
              <a:t>10/12/14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6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E7F-DABE-544A-8E73-7C1BB4B790B8}" type="datetime1">
              <a:rPr lang="fr-FR" smtClean="0"/>
              <a:t>10/12/14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48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9B11-4312-0040-8C1F-E7648001D311}" type="datetime1">
              <a:rPr lang="fr-FR" smtClean="0"/>
              <a:t>10/12/14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&gt; Titre de la partie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94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1A02-330E-A541-B4A6-A3883AEFFB7D}" type="datetime1">
              <a:rPr lang="fr-FR" smtClean="0"/>
              <a:t>10/12/14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6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5492"/>
            <a:ext cx="3008313" cy="86960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65492"/>
            <a:ext cx="5111750" cy="55606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FFF-E8D4-D945-84C4-CD7F5E352941}" type="datetime1">
              <a:rPr lang="fr-FR" smtClean="0"/>
              <a:t>10/12/14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4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1612-BCFD-704A-A2D0-CB1615667452}" type="datetime1">
              <a:rPr lang="fr-FR" smtClean="0"/>
              <a:t>10/12/14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36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_diapos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03077" y="1"/>
            <a:ext cx="1740923" cy="509866"/>
          </a:xfrm>
          <a:prstGeom prst="rect">
            <a:avLst/>
          </a:prstGeom>
        </p:spPr>
        <p:txBody>
          <a:bodyPr vert="horz" lIns="0" tIns="45720" rIns="91440" bIns="0" rtlCol="0" anchor="b"/>
          <a:lstStyle>
            <a:lvl1pPr algn="ctr">
              <a:defRPr sz="10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C5E9EA15-80E1-ED4C-9857-3F4A2B21326C}" type="datetime1">
              <a:rPr lang="fr-FR" smtClean="0"/>
              <a:t>10/12/14</a:t>
            </a:fld>
            <a:endParaRPr lang="fr-FR" dirty="0"/>
          </a:p>
        </p:txBody>
      </p:sp>
      <p:sp>
        <p:nvSpPr>
          <p:cNvPr id="5" name="Espace réservé du pied de page 4" title="Titre de la Présentation &gt; Titre de la partie"/>
          <p:cNvSpPr>
            <a:spLocks noGrp="1"/>
          </p:cNvSpPr>
          <p:nvPr>
            <p:ph type="ftr" sz="quarter" idx="3"/>
          </p:nvPr>
        </p:nvSpPr>
        <p:spPr>
          <a:xfrm>
            <a:off x="3292663" y="1"/>
            <a:ext cx="4110414" cy="565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fr-FR" dirty="0" smtClean="0"/>
              <a:t>Titre de la Présentation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52513" y="6721475"/>
            <a:ext cx="482572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93843418-5D8F-0D41-BCF8-8D9702B5811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1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2663B4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400" b="0" i="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"/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1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3000" y="2032143"/>
            <a:ext cx="7190838" cy="1292662"/>
          </a:xfrm>
        </p:spPr>
        <p:txBody>
          <a:bodyPr/>
          <a:lstStyle/>
          <a:p>
            <a:r>
              <a:rPr lang="fr-FR" dirty="0" smtClean="0"/>
              <a:t>SoledGE2D-EIRENE</a:t>
            </a:r>
            <a:br>
              <a:rPr lang="fr-FR" dirty="0" smtClean="0"/>
            </a:br>
            <a:r>
              <a:rPr lang="fr-FR" dirty="0" smtClean="0"/>
              <a:t>Contributions to SOLPS OPTIMIZATION</a:t>
            </a:r>
            <a:endParaRPr lang="fr-FR" dirty="0"/>
          </a:p>
        </p:txBody>
      </p:sp>
      <p:pic>
        <p:nvPicPr>
          <p:cNvPr id="5" name="Image 4" descr="logo_CN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98" y="761192"/>
            <a:ext cx="1088457" cy="10388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50562" y="3543278"/>
            <a:ext cx="50449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 smtClean="0">
                <a:latin typeface="Verdana"/>
                <a:cs typeface="Verdana"/>
              </a:rPr>
              <a:t>Y. Marandet</a:t>
            </a:r>
            <a:r>
              <a:rPr lang="fr-FR" sz="1500" b="1" baseline="30000" dirty="0" smtClean="0">
                <a:latin typeface="Verdana"/>
                <a:cs typeface="Verdana"/>
              </a:rPr>
              <a:t>1</a:t>
            </a:r>
            <a:r>
              <a:rPr lang="fr-FR" sz="1500" b="1" dirty="0" smtClean="0">
                <a:latin typeface="Verdana"/>
                <a:cs typeface="Verdana"/>
              </a:rPr>
              <a:t>, H. Bufferand</a:t>
            </a:r>
            <a:r>
              <a:rPr lang="fr-FR" sz="1500" b="1" baseline="30000" dirty="0" smtClean="0">
                <a:latin typeface="Verdana"/>
                <a:cs typeface="Verdana"/>
              </a:rPr>
              <a:t>2</a:t>
            </a:r>
            <a:r>
              <a:rPr lang="fr-FR" sz="1500" b="1" dirty="0" smtClean="0">
                <a:latin typeface="Verdana"/>
                <a:cs typeface="Verdana"/>
              </a:rPr>
              <a:t>, G. </a:t>
            </a:r>
            <a:r>
              <a:rPr lang="fr-FR" sz="1500" b="1" dirty="0" smtClean="0">
                <a:latin typeface="Verdana"/>
                <a:cs typeface="Verdana"/>
              </a:rPr>
              <a:t>Ciraolo</a:t>
            </a:r>
            <a:r>
              <a:rPr lang="fr-FR" sz="1500" b="1" baseline="30000" dirty="0" smtClean="0">
                <a:latin typeface="Verdana"/>
                <a:cs typeface="Verdana"/>
              </a:rPr>
              <a:t>2 </a:t>
            </a:r>
            <a:r>
              <a:rPr lang="fr-FR" sz="1500" b="1" dirty="0" smtClean="0">
                <a:latin typeface="Verdana"/>
                <a:cs typeface="Verdana"/>
              </a:rPr>
              <a:t>et al.</a:t>
            </a:r>
            <a:endParaRPr lang="fr-FR" sz="1500" b="1" dirty="0">
              <a:latin typeface="Verdana"/>
              <a:cs typeface="Verdan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4253" y="3995542"/>
            <a:ext cx="50512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baseline="30000" dirty="0" smtClean="0">
                <a:latin typeface="Verdana"/>
                <a:cs typeface="Verdana"/>
              </a:rPr>
              <a:t>1 </a:t>
            </a:r>
            <a:r>
              <a:rPr lang="fr-FR" sz="1400" b="1" dirty="0" smtClean="0">
                <a:latin typeface="Verdana"/>
                <a:cs typeface="Verdana"/>
              </a:rPr>
              <a:t>PIIM, CNRS, Aix-Marseille Université, Marseille</a:t>
            </a:r>
          </a:p>
          <a:p>
            <a:endParaRPr lang="fr-FR" sz="1400" b="1" dirty="0" smtClean="0">
              <a:latin typeface="Verdana"/>
              <a:cs typeface="Verdana"/>
            </a:endParaRPr>
          </a:p>
          <a:p>
            <a:r>
              <a:rPr lang="fr-FR" sz="1400" b="1" baseline="30000" dirty="0" smtClean="0">
                <a:latin typeface="Verdana"/>
                <a:cs typeface="Verdana"/>
              </a:rPr>
              <a:t>2 </a:t>
            </a:r>
            <a:r>
              <a:rPr lang="fr-FR" sz="1400" b="1" dirty="0" smtClean="0">
                <a:latin typeface="Verdana"/>
                <a:cs typeface="Verdana"/>
              </a:rPr>
              <a:t>IRFM/CEA</a:t>
            </a:r>
            <a:endParaRPr lang="fr-FR" sz="1400" b="1" baseline="30000" dirty="0">
              <a:latin typeface="Verdana"/>
              <a:cs typeface="Verdana"/>
            </a:endParaRPr>
          </a:p>
        </p:txBody>
      </p:sp>
      <p:pic>
        <p:nvPicPr>
          <p:cNvPr id="3" name="Image 2" descr="FR-FC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92" y="4734206"/>
            <a:ext cx="1195168" cy="755566"/>
          </a:xfrm>
          <a:prstGeom prst="rect">
            <a:avLst/>
          </a:prstGeom>
        </p:spPr>
      </p:pic>
      <p:pic>
        <p:nvPicPr>
          <p:cNvPr id="12" name="Image 11" descr="logo_PIIM_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55" y="676715"/>
            <a:ext cx="1940404" cy="1164928"/>
          </a:xfrm>
          <a:prstGeom prst="rect">
            <a:avLst/>
          </a:prstGeom>
        </p:spPr>
      </p:pic>
      <p:pic>
        <p:nvPicPr>
          <p:cNvPr id="9" name="Image 8" descr="Capture d’écran 2014-11-04 à 11.01.5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27" y="4842353"/>
            <a:ext cx="2222210" cy="704221"/>
          </a:xfrm>
          <a:prstGeom prst="rect">
            <a:avLst/>
          </a:prstGeom>
        </p:spPr>
      </p:pic>
      <p:pic>
        <p:nvPicPr>
          <p:cNvPr id="10" name="Picture 4" descr="http://l3mgp.l3m.univ-mrs.fr/site/SitePersoPoncet/images/LogoM2P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3859" y="950227"/>
            <a:ext cx="1800200" cy="738069"/>
          </a:xfrm>
          <a:prstGeom prst="rect">
            <a:avLst/>
          </a:prstGeom>
          <a:noFill/>
        </p:spPr>
      </p:pic>
      <p:pic>
        <p:nvPicPr>
          <p:cNvPr id="4" name="Image 3" descr="Capture d’écran 2014-12-11 à 09.23.4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14" y="1041034"/>
            <a:ext cx="784225" cy="567887"/>
          </a:xfrm>
          <a:prstGeom prst="rect">
            <a:avLst/>
          </a:prstGeom>
        </p:spPr>
      </p:pic>
      <p:pic>
        <p:nvPicPr>
          <p:cNvPr id="13" name="Image 12" descr="mesocentr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5" y="5489772"/>
            <a:ext cx="2047375" cy="10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Examples</a:t>
            </a:r>
            <a:r>
              <a:rPr lang="fr-FR" dirty="0" smtClean="0"/>
              <a:t> of </a:t>
            </a:r>
            <a:r>
              <a:rPr lang="fr-FR" dirty="0" err="1" smtClean="0"/>
              <a:t>fitting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t>10/12/14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HDR Y. Marandet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10</a:t>
            </a:fld>
            <a:endParaRPr lang="fr-FR"/>
          </a:p>
        </p:txBody>
      </p:sp>
      <p:pic>
        <p:nvPicPr>
          <p:cNvPr id="13" name="Espace réservé du contenu 12" descr="fit_comparison_te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81437" y="1417638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68838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1115"/>
            <a:ext cx="8229600" cy="846138"/>
          </a:xfrm>
        </p:spPr>
        <p:txBody>
          <a:bodyPr/>
          <a:lstStyle/>
          <a:p>
            <a:pPr algn="ctr"/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verification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t>10/12/14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WPCD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57200" y="1155522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b="1" dirty="0" smtClean="0">
                <a:latin typeface="Verdana"/>
                <a:cs typeface="Verdana"/>
              </a:rPr>
              <a:t>How to </a:t>
            </a:r>
            <a:r>
              <a:rPr lang="fr-FR" b="1" dirty="0" err="1" smtClean="0">
                <a:latin typeface="Verdana"/>
                <a:cs typeface="Verdana"/>
              </a:rPr>
              <a:t>make</a:t>
            </a:r>
            <a:r>
              <a:rPr lang="fr-FR" b="1" dirty="0" smtClean="0">
                <a:latin typeface="Verdana"/>
                <a:cs typeface="Verdana"/>
              </a:rPr>
              <a:t> sure </a:t>
            </a:r>
            <a:r>
              <a:rPr lang="fr-FR" b="1" dirty="0" err="1" smtClean="0">
                <a:latin typeface="Verdana"/>
                <a:cs typeface="Verdana"/>
              </a:rPr>
              <a:t>that</a:t>
            </a:r>
            <a:r>
              <a:rPr lang="fr-FR" b="1" dirty="0" smtClean="0">
                <a:latin typeface="Verdana"/>
                <a:cs typeface="Verdana"/>
              </a:rPr>
              <a:t> a </a:t>
            </a:r>
            <a:r>
              <a:rPr lang="fr-FR" b="1" i="1" dirty="0" err="1" smtClean="0">
                <a:latin typeface="Verdana"/>
                <a:cs typeface="Verdana"/>
              </a:rPr>
              <a:t>complex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numerical</a:t>
            </a:r>
            <a:r>
              <a:rPr lang="fr-FR" b="1" dirty="0" smtClean="0">
                <a:latin typeface="Verdana"/>
                <a:cs typeface="Verdana"/>
              </a:rPr>
              <a:t> code :</a:t>
            </a:r>
            <a:endParaRPr lang="fr-FR" b="1" dirty="0">
              <a:latin typeface="Verdana"/>
              <a:cs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24522" y="1644310"/>
            <a:ext cx="57621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LcParenR"/>
            </a:pPr>
            <a:r>
              <a:rPr lang="fr-FR" b="1" dirty="0" err="1" smtClean="0">
                <a:latin typeface="Verdana"/>
                <a:cs typeface="Verdana"/>
              </a:rPr>
              <a:t>solves</a:t>
            </a:r>
            <a:r>
              <a:rPr lang="fr-FR" b="1" dirty="0" smtClean="0">
                <a:latin typeface="Verdana"/>
                <a:cs typeface="Verdana"/>
              </a:rPr>
              <a:t> the </a:t>
            </a:r>
            <a:r>
              <a:rPr lang="fr-FR" b="1" dirty="0" err="1" smtClean="0">
                <a:latin typeface="Verdana"/>
                <a:cs typeface="Verdana"/>
              </a:rPr>
              <a:t>equations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we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think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it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solves</a:t>
            </a:r>
            <a:r>
              <a:rPr lang="fr-FR" b="1" dirty="0" smtClean="0">
                <a:latin typeface="Verdana"/>
                <a:cs typeface="Verdana"/>
              </a:rPr>
              <a:t> ?</a:t>
            </a:r>
          </a:p>
          <a:p>
            <a:pPr marL="400050" indent="-400050">
              <a:buAutoNum type="romanLcParenR"/>
            </a:pPr>
            <a:endParaRPr lang="fr-FR" sz="800" b="1" dirty="0" smtClean="0">
              <a:latin typeface="Verdana"/>
              <a:cs typeface="Verdana"/>
            </a:endParaRPr>
          </a:p>
          <a:p>
            <a:pPr marL="400050" indent="-400050">
              <a:buAutoNum type="romanLcParenR"/>
            </a:pPr>
            <a:r>
              <a:rPr lang="fr-FR" b="1" dirty="0" err="1">
                <a:latin typeface="Verdana"/>
                <a:cs typeface="Verdana"/>
              </a:rPr>
              <a:t>s</a:t>
            </a:r>
            <a:r>
              <a:rPr lang="fr-FR" b="1" dirty="0" err="1" smtClean="0">
                <a:latin typeface="Verdana"/>
                <a:cs typeface="Verdana"/>
              </a:rPr>
              <a:t>olves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them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correctly</a:t>
            </a:r>
            <a:r>
              <a:rPr lang="fr-FR" b="1" dirty="0" smtClean="0">
                <a:latin typeface="Verdana"/>
                <a:cs typeface="Verdana"/>
              </a:rPr>
              <a:t> ?</a:t>
            </a:r>
          </a:p>
          <a:p>
            <a:pPr marL="400050" indent="-400050">
              <a:buAutoNum type="romanLcParenR"/>
            </a:pP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29308" y="2538047"/>
            <a:ext cx="672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latin typeface="Verdana"/>
                <a:cs typeface="Verdana"/>
              </a:rPr>
              <a:t>Answer</a:t>
            </a:r>
            <a:r>
              <a:rPr lang="fr-FR" b="1" dirty="0" smtClean="0">
                <a:latin typeface="Verdana"/>
                <a:cs typeface="Verdana"/>
              </a:rPr>
              <a:t> : </a:t>
            </a:r>
            <a:r>
              <a:rPr lang="fr-FR" b="1" i="1" dirty="0" err="1" smtClean="0">
                <a:latin typeface="Verdana"/>
                <a:cs typeface="Verdana"/>
              </a:rPr>
              <a:t>Method</a:t>
            </a:r>
            <a:r>
              <a:rPr lang="fr-FR" b="1" i="1" dirty="0" smtClean="0">
                <a:latin typeface="Verdana"/>
                <a:cs typeface="Verdana"/>
              </a:rPr>
              <a:t> of </a:t>
            </a:r>
            <a:r>
              <a:rPr lang="fr-FR" b="1" i="1" dirty="0" err="1" smtClean="0">
                <a:latin typeface="Verdana"/>
                <a:cs typeface="Verdana"/>
              </a:rPr>
              <a:t>Manufactured</a:t>
            </a:r>
            <a:r>
              <a:rPr lang="fr-FR" b="1" i="1" dirty="0" smtClean="0">
                <a:latin typeface="Verdana"/>
                <a:cs typeface="Verdana"/>
              </a:rPr>
              <a:t> Solution (MMS)</a:t>
            </a:r>
            <a:endParaRPr lang="fr-FR" b="1" i="1" dirty="0">
              <a:latin typeface="Verdana"/>
              <a:cs typeface="Verdan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6170435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b="1" dirty="0" err="1" smtClean="0">
                <a:latin typeface="Verdana"/>
                <a:cs typeface="Verdana"/>
              </a:rPr>
              <a:t>Implementation</a:t>
            </a:r>
            <a:r>
              <a:rPr lang="fr-FR" b="1" dirty="0" smtClean="0">
                <a:latin typeface="Verdana"/>
                <a:cs typeface="Verdana"/>
              </a:rPr>
              <a:t> of </a:t>
            </a:r>
            <a:r>
              <a:rPr lang="fr-FR" b="1" dirty="0" err="1" smtClean="0">
                <a:latin typeface="Verdana"/>
                <a:cs typeface="Verdana"/>
              </a:rPr>
              <a:t>automated</a:t>
            </a:r>
            <a:r>
              <a:rPr lang="fr-FR" b="1" dirty="0" smtClean="0">
                <a:latin typeface="Verdana"/>
                <a:cs typeface="Verdana"/>
              </a:rPr>
              <a:t> non-</a:t>
            </a:r>
            <a:r>
              <a:rPr lang="fr-FR" b="1" dirty="0" err="1" smtClean="0">
                <a:latin typeface="Verdana"/>
                <a:cs typeface="Verdana"/>
              </a:rPr>
              <a:t>regression</a:t>
            </a:r>
            <a:r>
              <a:rPr lang="fr-FR" b="1" dirty="0" smtClean="0">
                <a:latin typeface="Verdana"/>
                <a:cs typeface="Verdana"/>
              </a:rPr>
              <a:t> tests</a:t>
            </a:r>
            <a:endParaRPr lang="fr-FR" b="1" dirty="0">
              <a:latin typeface="Verdana"/>
              <a:cs typeface="Verdana"/>
            </a:endParaRPr>
          </a:p>
        </p:txBody>
      </p:sp>
      <p:grpSp>
        <p:nvGrpSpPr>
          <p:cNvPr id="16" name="Grouper 15"/>
          <p:cNvGrpSpPr/>
          <p:nvPr/>
        </p:nvGrpSpPr>
        <p:grpSpPr>
          <a:xfrm>
            <a:off x="807055" y="2928028"/>
            <a:ext cx="8153011" cy="3273387"/>
            <a:chOff x="807055" y="2928028"/>
            <a:chExt cx="8153011" cy="3273387"/>
          </a:xfrm>
        </p:grpSpPr>
        <p:pic>
          <p:nvPicPr>
            <p:cNvPr id="10" name="Image 9" descr="Capture d’écran 2014-11-08 à 16.19.1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46" y="3074364"/>
              <a:ext cx="2411803" cy="2430261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807055" y="5504625"/>
              <a:ext cx="338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latin typeface="Verdana"/>
                  <a:cs typeface="Verdana"/>
                </a:rPr>
                <a:t>Grid</a:t>
              </a:r>
              <a:r>
                <a:rPr lang="fr-FR" b="1" dirty="0" smtClean="0">
                  <a:latin typeface="Verdana"/>
                  <a:cs typeface="Verdana"/>
                </a:rPr>
                <a:t> </a:t>
              </a:r>
              <a:r>
                <a:rPr lang="fr-FR" b="1" dirty="0" err="1" smtClean="0">
                  <a:latin typeface="Verdana"/>
                  <a:cs typeface="Verdana"/>
                </a:rPr>
                <a:t>increasingly</a:t>
              </a:r>
              <a:r>
                <a:rPr lang="fr-FR" b="1" dirty="0" smtClean="0">
                  <a:latin typeface="Verdana"/>
                  <a:cs typeface="Verdana"/>
                </a:rPr>
                <a:t> </a:t>
              </a:r>
              <a:r>
                <a:rPr lang="fr-FR" b="1" dirty="0" err="1" smtClean="0">
                  <a:latin typeface="Verdana"/>
                  <a:cs typeface="Verdana"/>
                </a:rPr>
                <a:t>refined</a:t>
              </a:r>
              <a:endParaRPr lang="fr-FR" b="1" dirty="0">
                <a:latin typeface="Verdana"/>
                <a:cs typeface="Verdana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3769345" y="4352566"/>
              <a:ext cx="898331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 14" descr="Capture d’écran 2014-11-08 à 16.19.5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424" y="2928028"/>
              <a:ext cx="3994642" cy="3273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279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8043"/>
            <a:ext cx="8229600" cy="846138"/>
          </a:xfrm>
        </p:spPr>
        <p:txBody>
          <a:bodyPr/>
          <a:lstStyle/>
          <a:p>
            <a:pPr algn="ctr"/>
            <a:r>
              <a:rPr lang="en-GB" smtClean="0"/>
              <a:t>Coupling to EIRENE : general principle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10/12/14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WPCD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en-GB" smtClean="0"/>
              <a:t>12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18732" y="2746454"/>
            <a:ext cx="1781914" cy="9881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smtClean="0">
                <a:latin typeface="Verdana"/>
                <a:cs typeface="Verdana"/>
              </a:rPr>
              <a:t>Soledge2D</a:t>
            </a:r>
            <a:endParaRPr lang="en-GB" sz="1500" b="1"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7681" y="2752804"/>
            <a:ext cx="1221664" cy="9881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smtClean="0">
                <a:latin typeface="Verdana"/>
                <a:cs typeface="Verdana"/>
              </a:rPr>
              <a:t>EIRENE</a:t>
            </a:r>
            <a:endParaRPr lang="en-GB" sz="1500" b="1">
              <a:latin typeface="Verdana"/>
              <a:cs typeface="Verdana"/>
            </a:endParaRPr>
          </a:p>
        </p:txBody>
      </p:sp>
      <p:cxnSp>
        <p:nvCxnSpPr>
          <p:cNvPr id="9" name="Connecteur en angle 8"/>
          <p:cNvCxnSpPr/>
          <p:nvPr/>
        </p:nvCxnSpPr>
        <p:spPr>
          <a:xfrm rot="16200000" flipH="1">
            <a:off x="4360811" y="1163866"/>
            <a:ext cx="6350" cy="3158824"/>
          </a:xfrm>
          <a:prstGeom prst="bentConnector3">
            <a:avLst>
              <a:gd name="adj1" fmla="val -5063575"/>
            </a:avLst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apture d’écran 2012-12-18 à 09.4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20" y="1973554"/>
            <a:ext cx="2309927" cy="2279491"/>
          </a:xfrm>
          <a:prstGeom prst="rect">
            <a:avLst/>
          </a:prstGeom>
        </p:spPr>
      </p:pic>
      <p:pic>
        <p:nvPicPr>
          <p:cNvPr id="11" name="Image 8" descr="Te_W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7790" r="24564" b="12231"/>
          <a:stretch>
            <a:fillRect/>
          </a:stretch>
        </p:blipFill>
        <p:spPr bwMode="auto">
          <a:xfrm>
            <a:off x="170373" y="2294545"/>
            <a:ext cx="1451549" cy="174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152513" y="1204113"/>
            <a:ext cx="4251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>
                <a:latin typeface="Verdana"/>
                <a:cs typeface="Verdana"/>
              </a:rPr>
              <a:t>Particle fluxes on the boundary</a:t>
            </a:r>
          </a:p>
          <a:p>
            <a:pPr algn="ctr"/>
            <a:endParaRPr lang="en-GB" sz="800" b="1" smtClean="0">
              <a:latin typeface="Verdana"/>
              <a:cs typeface="Verdana"/>
            </a:endParaRPr>
          </a:p>
          <a:p>
            <a:pPr algn="ctr"/>
            <a:r>
              <a:rPr lang="en-GB" b="1" smtClean="0">
                <a:latin typeface="Verdana"/>
                <a:cs typeface="Verdana"/>
              </a:rPr>
              <a:t> plasma parameters</a:t>
            </a:r>
            <a:endParaRPr lang="en-GB" b="1">
              <a:latin typeface="Verdana"/>
              <a:cs typeface="Verdana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72686" y="197355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Symbol" charset="2"/>
                <a:cs typeface="Symbol" charset="2"/>
              </a:rPr>
              <a:t>G</a:t>
            </a:r>
            <a:r>
              <a:rPr lang="en-GB" b="1" baseline="-25000" dirty="0" err="1" smtClean="0">
                <a:latin typeface="Symbol" charset="2"/>
                <a:cs typeface="Symbol" charset="2"/>
              </a:rPr>
              <a:t>a</a:t>
            </a:r>
            <a:r>
              <a:rPr lang="en-GB" b="1" dirty="0" smtClean="0">
                <a:latin typeface="Symbol" charset="2"/>
                <a:cs typeface="Symbol" charset="2"/>
              </a:rPr>
              <a:t> </a:t>
            </a:r>
            <a:r>
              <a:rPr lang="en-GB" b="1" dirty="0" smtClean="0">
                <a:latin typeface="Verdana"/>
                <a:cs typeface="Verdana"/>
              </a:rPr>
              <a:t>,</a:t>
            </a:r>
            <a:r>
              <a:rPr lang="en-GB" b="1" dirty="0" err="1" smtClean="0">
                <a:latin typeface="Verdana"/>
                <a:cs typeface="Verdana"/>
              </a:rPr>
              <a:t>n</a:t>
            </a:r>
            <a:r>
              <a:rPr lang="en-GB" b="1" baseline="-25000" dirty="0" err="1" smtClean="0">
                <a:latin typeface="Symbol" charset="2"/>
                <a:cs typeface="Symbol" charset="2"/>
              </a:rPr>
              <a:t>a</a:t>
            </a:r>
            <a:r>
              <a:rPr lang="en-GB" b="1" dirty="0" smtClean="0">
                <a:latin typeface="Verdana"/>
                <a:cs typeface="Verdana"/>
              </a:rPr>
              <a:t>, </a:t>
            </a:r>
            <a:r>
              <a:rPr lang="en-GB" b="1" dirty="0" err="1" smtClean="0">
                <a:latin typeface="Verdana"/>
                <a:cs typeface="Verdana"/>
              </a:rPr>
              <a:t>u</a:t>
            </a:r>
            <a:r>
              <a:rPr lang="en-GB" b="1" baseline="-25000" dirty="0" err="1" smtClean="0">
                <a:latin typeface="Symbol" charset="2"/>
                <a:cs typeface="Symbol" charset="2"/>
              </a:rPr>
              <a:t>a</a:t>
            </a:r>
            <a:r>
              <a:rPr lang="en-GB" b="1" dirty="0" smtClean="0">
                <a:latin typeface="Verdana"/>
                <a:cs typeface="Verdana"/>
              </a:rPr>
              <a:t>, T</a:t>
            </a:r>
            <a:r>
              <a:rPr lang="en-GB" b="1" baseline="-25000" dirty="0" smtClean="0">
                <a:latin typeface="Symbol" charset="2"/>
                <a:cs typeface="Symbol" charset="2"/>
              </a:rPr>
              <a:t>a</a:t>
            </a:r>
            <a:endParaRPr lang="en-GB" b="1" baseline="-25000" dirty="0">
              <a:latin typeface="Symbol" charset="2"/>
              <a:cs typeface="Symbol" charset="2"/>
            </a:endParaRPr>
          </a:p>
        </p:txBody>
      </p:sp>
      <p:cxnSp>
        <p:nvCxnSpPr>
          <p:cNvPr id="15" name="Connecteur en angle 14"/>
          <p:cNvCxnSpPr/>
          <p:nvPr/>
        </p:nvCxnSpPr>
        <p:spPr>
          <a:xfrm rot="5400000" flipH="1">
            <a:off x="4385926" y="2164688"/>
            <a:ext cx="6350" cy="3158824"/>
          </a:xfrm>
          <a:prstGeom prst="bentConnector3">
            <a:avLst>
              <a:gd name="adj1" fmla="val -19943307"/>
            </a:avLst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292663" y="510894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Verdana"/>
                <a:cs typeface="Verdana"/>
              </a:rPr>
              <a:t>S</a:t>
            </a:r>
            <a:r>
              <a:rPr lang="en-GB" b="1" baseline="-25000" smtClean="0">
                <a:latin typeface="Verdana"/>
                <a:cs typeface="Verdana"/>
              </a:rPr>
              <a:t>n</a:t>
            </a:r>
            <a:r>
              <a:rPr lang="en-GB" b="1" baseline="-25000" smtClean="0">
                <a:latin typeface="Symbol" charset="2"/>
                <a:cs typeface="Symbol" charset="2"/>
              </a:rPr>
              <a:t>a</a:t>
            </a:r>
            <a:r>
              <a:rPr lang="en-GB" b="1" smtClean="0">
                <a:latin typeface="Verdana"/>
                <a:cs typeface="Verdana"/>
              </a:rPr>
              <a:t>, S</a:t>
            </a:r>
            <a:r>
              <a:rPr lang="en-GB" b="1" baseline="-25000" smtClean="0">
                <a:latin typeface="Verdana"/>
                <a:cs typeface="Verdana"/>
              </a:rPr>
              <a:t>m</a:t>
            </a:r>
            <a:r>
              <a:rPr lang="en-GB" b="1" baseline="-25000" smtClean="0">
                <a:latin typeface="Symbol" charset="2"/>
                <a:cs typeface="Symbol" charset="2"/>
              </a:rPr>
              <a:t>a</a:t>
            </a:r>
            <a:r>
              <a:rPr lang="en-GB" b="1" smtClean="0">
                <a:latin typeface="Verdana"/>
                <a:cs typeface="Verdana"/>
              </a:rPr>
              <a:t>, S</a:t>
            </a:r>
            <a:r>
              <a:rPr lang="en-GB" b="1" baseline="-25000" smtClean="0">
                <a:latin typeface="Verdana"/>
                <a:cs typeface="Verdana"/>
              </a:rPr>
              <a:t>Ei</a:t>
            </a:r>
            <a:r>
              <a:rPr lang="en-GB" b="1" baseline="-25000" smtClean="0">
                <a:latin typeface="Symbol" charset="2"/>
                <a:cs typeface="Symbol" charset="2"/>
              </a:rPr>
              <a:t>a</a:t>
            </a:r>
            <a:r>
              <a:rPr lang="en-GB" b="1" smtClean="0">
                <a:latin typeface="Verdana"/>
                <a:cs typeface="Verdana"/>
              </a:rPr>
              <a:t>, S</a:t>
            </a:r>
            <a:r>
              <a:rPr lang="en-GB" b="1" baseline="-25000" smtClean="0">
                <a:latin typeface="Verdana"/>
                <a:cs typeface="Verdana"/>
              </a:rPr>
              <a:t>E</a:t>
            </a:r>
            <a:r>
              <a:rPr lang="en-GB" b="1" baseline="-25000" smtClean="0">
                <a:latin typeface="Symbol" charset="2"/>
                <a:cs typeface="Symbol" charset="2"/>
              </a:rPr>
              <a:t>e</a:t>
            </a:r>
            <a:endParaRPr lang="en-GB" b="1" baseline="-25000">
              <a:latin typeface="Symbol" charset="2"/>
              <a:cs typeface="Symbol" charset="2"/>
            </a:endParaRPr>
          </a:p>
        </p:txBody>
      </p:sp>
      <p:grpSp>
        <p:nvGrpSpPr>
          <p:cNvPr id="43" name="Grouper 42"/>
          <p:cNvGrpSpPr/>
          <p:nvPr/>
        </p:nvGrpSpPr>
        <p:grpSpPr>
          <a:xfrm>
            <a:off x="510079" y="3734575"/>
            <a:ext cx="7279847" cy="1077647"/>
            <a:chOff x="510079" y="3734575"/>
            <a:chExt cx="7279847" cy="1077647"/>
          </a:xfrm>
        </p:grpSpPr>
        <p:sp>
          <p:nvSpPr>
            <p:cNvPr id="21" name="Rectangle 20"/>
            <p:cNvSpPr/>
            <p:nvPr/>
          </p:nvSpPr>
          <p:spPr>
            <a:xfrm>
              <a:off x="4002052" y="4061743"/>
              <a:ext cx="964826" cy="75047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SC</a:t>
              </a:r>
              <a:endParaRPr lang="en-GB" b="1" dirty="0"/>
            </a:p>
          </p:txBody>
        </p:sp>
        <p:cxnSp>
          <p:nvCxnSpPr>
            <p:cNvPr id="25" name="Connecteur en angle 24"/>
            <p:cNvCxnSpPr>
              <a:endCxn id="21" idx="3"/>
            </p:cNvCxnSpPr>
            <p:nvPr/>
          </p:nvCxnSpPr>
          <p:spPr>
            <a:xfrm rot="5400000">
              <a:off x="4955134" y="3752669"/>
              <a:ext cx="696058" cy="672570"/>
            </a:xfrm>
            <a:prstGeom prst="bentConnector2">
              <a:avLst/>
            </a:prstGeom>
            <a:ln w="28575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en angle 26"/>
            <p:cNvCxnSpPr/>
            <p:nvPr/>
          </p:nvCxnSpPr>
          <p:spPr>
            <a:xfrm rot="10800000">
              <a:off x="3127572" y="3734575"/>
              <a:ext cx="842406" cy="702408"/>
            </a:xfrm>
            <a:prstGeom prst="bentConnector3">
              <a:avLst>
                <a:gd name="adj1" fmla="val 97804"/>
              </a:avLst>
            </a:prstGeom>
            <a:ln w="28575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6166540" y="4436983"/>
              <a:ext cx="1623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solidFill>
                    <a:srgbClr val="FF0000"/>
                  </a:solidFill>
                  <a:latin typeface="Verdana"/>
                  <a:cs typeface="Verdana"/>
                </a:rPr>
                <a:t>n</a:t>
              </a:r>
              <a:r>
                <a:rPr lang="en-GB" b="1" baseline="-25000" smtClean="0">
                  <a:solidFill>
                    <a:srgbClr val="FF0000"/>
                  </a:solidFill>
                  <a:latin typeface="Verdana"/>
                  <a:cs typeface="Verdana"/>
                </a:rPr>
                <a:t>0</a:t>
              </a:r>
              <a:r>
                <a:rPr lang="en-GB" b="1" baseline="-2500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b</a:t>
              </a:r>
              <a:r>
                <a:rPr lang="en-GB" b="1" smtClean="0">
                  <a:solidFill>
                    <a:srgbClr val="FF0000"/>
                  </a:solidFill>
                  <a:latin typeface="Verdana"/>
                  <a:cs typeface="Verdana"/>
                </a:rPr>
                <a:t>, u</a:t>
              </a:r>
              <a:r>
                <a:rPr lang="en-GB" b="1" baseline="-25000" smtClean="0">
                  <a:solidFill>
                    <a:srgbClr val="FF0000"/>
                  </a:solidFill>
                  <a:latin typeface="Verdana"/>
                  <a:cs typeface="Verdana"/>
                </a:rPr>
                <a:t>0</a:t>
              </a:r>
              <a:r>
                <a:rPr lang="en-GB" b="1" baseline="-2500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b</a:t>
              </a:r>
              <a:r>
                <a:rPr lang="en-GB" b="1" smtClean="0">
                  <a:solidFill>
                    <a:srgbClr val="FF0000"/>
                  </a:solidFill>
                  <a:latin typeface="Verdana"/>
                  <a:cs typeface="Verdana"/>
                </a:rPr>
                <a:t>, T</a:t>
              </a:r>
              <a:r>
                <a:rPr lang="en-GB" b="1" baseline="-25000" smtClean="0">
                  <a:solidFill>
                    <a:srgbClr val="FF0000"/>
                  </a:solidFill>
                  <a:latin typeface="Verdana"/>
                  <a:cs typeface="Verdana"/>
                </a:rPr>
                <a:t>0</a:t>
              </a:r>
              <a:r>
                <a:rPr lang="en-GB" b="1" baseline="-2500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b</a:t>
              </a:r>
              <a:r>
                <a:rPr lang="en-GB" b="1" smtClean="0">
                  <a:solidFill>
                    <a:srgbClr val="FF0000"/>
                  </a:solidFill>
                  <a:latin typeface="Verdana"/>
                  <a:cs typeface="Verdana"/>
                </a:rPr>
                <a:t> </a:t>
              </a:r>
              <a:endParaRPr lang="en-GB" b="1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10079" y="4436983"/>
              <a:ext cx="2256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S</a:t>
              </a:r>
              <a:r>
                <a:rPr lang="en-GB" b="1" baseline="-25000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n</a:t>
              </a:r>
              <a:r>
                <a:rPr lang="en-GB" b="1" baseline="-25000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GB" b="1" dirty="0" smtClean="0">
                  <a:solidFill>
                    <a:srgbClr val="FF0000"/>
                  </a:solidFill>
                  <a:latin typeface="Verdana"/>
                  <a:cs typeface="Verdana"/>
                </a:rPr>
                <a:t>, </a:t>
              </a:r>
              <a:r>
                <a:rPr lang="en-GB" b="1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S</a:t>
              </a:r>
              <a:r>
                <a:rPr lang="en-GB" b="1" baseline="-25000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m</a:t>
              </a:r>
              <a:r>
                <a:rPr lang="en-GB" b="1" baseline="-25000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GB" b="1" dirty="0" smtClean="0">
                  <a:solidFill>
                    <a:srgbClr val="FF0000"/>
                  </a:solidFill>
                  <a:latin typeface="Verdana"/>
                  <a:cs typeface="Verdana"/>
                </a:rPr>
                <a:t>, </a:t>
              </a:r>
              <a:r>
                <a:rPr lang="en-GB" b="1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S</a:t>
              </a:r>
              <a:r>
                <a:rPr lang="en-GB" b="1" baseline="-25000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Ei</a:t>
              </a:r>
              <a:r>
                <a:rPr lang="en-GB" b="1" baseline="-25000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GB" b="1" dirty="0" smtClean="0">
                  <a:solidFill>
                    <a:srgbClr val="FF0000"/>
                  </a:solidFill>
                  <a:latin typeface="Verdana"/>
                  <a:cs typeface="Verdana"/>
                </a:rPr>
                <a:t>, </a:t>
              </a:r>
              <a:r>
                <a:rPr lang="en-GB" b="1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S</a:t>
              </a:r>
              <a:r>
                <a:rPr lang="en-GB" b="1" baseline="-25000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Ee</a:t>
              </a:r>
              <a:endParaRPr lang="en-GB" b="1" baseline="-250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231920" y="5562360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dirty="0" smtClean="0">
                <a:latin typeface="Verdana"/>
                <a:cs typeface="Verdana"/>
              </a:rPr>
              <a:t>direct coupling </a:t>
            </a:r>
            <a:r>
              <a:rPr lang="en-GB" b="1" dirty="0" err="1" smtClean="0">
                <a:latin typeface="Verdana"/>
                <a:cs typeface="Verdana"/>
              </a:rPr>
              <a:t>vs</a:t>
            </a:r>
            <a:r>
              <a:rPr lang="en-GB" b="1" dirty="0" smtClean="0">
                <a:latin typeface="Verdana"/>
                <a:cs typeface="Verdana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Verdana"/>
                <a:cs typeface="Verdana"/>
              </a:rPr>
              <a:t>pre-averaged </a:t>
            </a:r>
            <a:r>
              <a:rPr lang="en-GB" b="1" dirty="0" smtClean="0">
                <a:latin typeface="Verdana"/>
                <a:cs typeface="Verdana"/>
              </a:rPr>
              <a:t>coupling: a powerful check</a:t>
            </a:r>
            <a:endParaRPr lang="en-GB" b="1" dirty="0">
              <a:latin typeface="Verdana"/>
              <a:cs typeface="Verdana"/>
            </a:endParaRPr>
          </a:p>
        </p:txBody>
      </p:sp>
      <p:grpSp>
        <p:nvGrpSpPr>
          <p:cNvPr id="47" name="Grouper 46"/>
          <p:cNvGrpSpPr/>
          <p:nvPr/>
        </p:nvGrpSpPr>
        <p:grpSpPr>
          <a:xfrm>
            <a:off x="216455" y="2473299"/>
            <a:ext cx="6878806" cy="4000126"/>
            <a:chOff x="216455" y="2473299"/>
            <a:chExt cx="6878806" cy="400012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4460676" y="2473299"/>
              <a:ext cx="0" cy="1588444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216455" y="6104093"/>
              <a:ext cx="6878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ü"/>
              </a:pPr>
              <a:r>
                <a:rPr lang="en-GB" b="1" smtClean="0">
                  <a:solidFill>
                    <a:srgbClr val="008000"/>
                  </a:solidFill>
                  <a:latin typeface="Verdana"/>
                  <a:cs typeface="Verdana"/>
                </a:rPr>
                <a:t>Short cycling</a:t>
              </a:r>
              <a:r>
                <a:rPr lang="en-GB" b="1" smtClean="0">
                  <a:latin typeface="Verdana"/>
                  <a:cs typeface="Verdana"/>
                </a:rPr>
                <a:t> scheme essential for code speed-up</a:t>
              </a:r>
              <a:endParaRPr lang="en-GB" b="1"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47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Pre-averaged coupling scheme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1800" smtClean="0"/>
              <a:t>Sources are recalculated from neutral particle density, …</a:t>
            </a:r>
            <a:endParaRPr lang="en-GB" sz="18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10/12/14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HDR Y. Marandet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en-GB" smtClean="0"/>
              <a:t>13</a:t>
            </a:fld>
            <a:endParaRPr lang="en-GB"/>
          </a:p>
        </p:txBody>
      </p:sp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8035"/>
            <a:ext cx="8382000" cy="3810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29" y="2222806"/>
            <a:ext cx="4229100" cy="317500"/>
          </a:xfrm>
          <a:prstGeom prst="rect">
            <a:avLst/>
          </a:prstGeom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89" y="3398072"/>
            <a:ext cx="5689600" cy="317500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12" y="3991910"/>
            <a:ext cx="7747000" cy="3175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57200" y="4783692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i="1" smtClean="0">
                <a:latin typeface="Verdana"/>
                <a:cs typeface="Verdana"/>
              </a:rPr>
              <a:t>Exact</a:t>
            </a:r>
            <a:r>
              <a:rPr lang="en-GB" b="1" smtClean="0">
                <a:latin typeface="Verdana"/>
                <a:cs typeface="Verdana"/>
              </a:rPr>
              <a:t> if velocity dependance of rate coefficients is neglected </a:t>
            </a:r>
            <a:endParaRPr lang="en-GB"/>
          </a:p>
        </p:txBody>
      </p:sp>
      <p:sp>
        <p:nvSpPr>
          <p:cNvPr id="14" name="ZoneTexte 13"/>
          <p:cNvSpPr txBox="1"/>
          <p:nvPr/>
        </p:nvSpPr>
        <p:spPr>
          <a:xfrm>
            <a:off x="1464139" y="5341323"/>
            <a:ext cx="668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Verdana"/>
                <a:cs typeface="Verdana"/>
              </a:rPr>
              <a:t>Enforced in this mode to avoid consistency issues</a:t>
            </a:r>
            <a:endParaRPr lang="en-GB" b="1">
              <a:latin typeface="Verdana"/>
              <a:cs typeface="Verdana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7200" y="5941497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smtClean="0">
                <a:latin typeface="Verdana"/>
                <a:cs typeface="Verdana"/>
              </a:rPr>
              <a:t>Used in between calls to EIRENE</a:t>
            </a:r>
            <a:endParaRPr lang="en-GB" b="1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3851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Available short cycling modes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1800" smtClean="0"/>
              <a:t>Rescale n</a:t>
            </a:r>
            <a:r>
              <a:rPr lang="en-GB" sz="1800" baseline="-25000" smtClean="0"/>
              <a:t>0</a:t>
            </a:r>
            <a:r>
              <a:rPr lang="en-GB" sz="1800" smtClean="0"/>
              <a:t> according to particle flux evolution (stratum</a:t>
            </a:r>
          </a:p>
          <a:p>
            <a:r>
              <a:rPr lang="en-GB" sz="1800" smtClean="0"/>
              <a:t>   wise, so usually for recycling stratum only)</a:t>
            </a:r>
          </a:p>
          <a:p>
            <a:pPr marL="285750" indent="-285750">
              <a:buFont typeface="Wingdings" charset="2"/>
              <a:buChar char="ü"/>
            </a:pPr>
            <a:endParaRPr lang="en-GB" sz="1800" smtClean="0"/>
          </a:p>
          <a:p>
            <a:pPr marL="285750" indent="-285750">
              <a:buFont typeface="Wingdings" charset="2"/>
              <a:buChar char="ü"/>
            </a:pPr>
            <a:r>
              <a:rPr lang="en-GB" sz="1800" smtClean="0"/>
              <a:t>Recalculate the sources periodically, no linearization.</a:t>
            </a:r>
          </a:p>
          <a:p>
            <a:pPr marL="285750" indent="-285750">
              <a:buFont typeface="Wingdings" charset="2"/>
              <a:buChar char="ü"/>
            </a:pPr>
            <a:endParaRPr lang="en-GB" sz="1800" smtClean="0"/>
          </a:p>
          <a:p>
            <a:pPr marL="285750" indent="-285750">
              <a:buFont typeface="Wingdings" charset="2"/>
              <a:buChar char="ü"/>
            </a:pPr>
            <a:r>
              <a:rPr lang="en-GB" sz="1800" smtClean="0"/>
              <a:t>Experience from the simulations made </a:t>
            </a:r>
            <a:r>
              <a:rPr lang="en-GB" sz="1800" i="1" smtClean="0"/>
              <a:t>so far</a:t>
            </a:r>
            <a:r>
              <a:rPr lang="en-GB" sz="1800" smtClean="0"/>
              <a:t>:</a:t>
            </a:r>
          </a:p>
          <a:p>
            <a:endParaRPr lang="en-GB" sz="800" smtClean="0"/>
          </a:p>
          <a:p>
            <a:r>
              <a:rPr lang="en-GB" sz="1800" smtClean="0"/>
              <a:t>    good stablity when calling EIRENE every </a:t>
            </a:r>
            <a:r>
              <a:rPr lang="en-GB" sz="1800" smtClean="0">
                <a:solidFill>
                  <a:srgbClr val="FF0000"/>
                </a:solidFill>
              </a:rPr>
              <a:t>1-5x10</a:t>
            </a:r>
            <a:r>
              <a:rPr lang="en-GB" sz="1800" baseline="30000" smtClean="0">
                <a:solidFill>
                  <a:srgbClr val="FF0000"/>
                </a:solidFill>
              </a:rPr>
              <a:t>3</a:t>
            </a:r>
            <a:r>
              <a:rPr lang="en-GB" sz="1800" smtClean="0">
                <a:solidFill>
                  <a:srgbClr val="FF0000"/>
                </a:solidFill>
              </a:rPr>
              <a:t> </a:t>
            </a:r>
            <a:r>
              <a:rPr lang="en-GB" sz="180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GB" sz="1800" smtClean="0">
                <a:solidFill>
                  <a:srgbClr val="FF0000"/>
                </a:solidFill>
              </a:rPr>
              <a:t>t </a:t>
            </a:r>
            <a:r>
              <a:rPr lang="en-GB" sz="1800" smtClean="0"/>
              <a:t>and </a:t>
            </a:r>
          </a:p>
          <a:p>
            <a:r>
              <a:rPr lang="en-GB" sz="800" smtClean="0"/>
              <a:t> </a:t>
            </a:r>
          </a:p>
          <a:p>
            <a:r>
              <a:rPr lang="en-GB" sz="1800" smtClean="0"/>
              <a:t>    refreshing sources every </a:t>
            </a:r>
            <a:r>
              <a:rPr lang="en-GB" sz="1800" smtClean="0">
                <a:solidFill>
                  <a:srgbClr val="FF0000"/>
                </a:solidFill>
              </a:rPr>
              <a:t>20-50 </a:t>
            </a:r>
            <a:r>
              <a:rPr lang="en-GB" sz="180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GB" sz="1800" smtClean="0">
                <a:solidFill>
                  <a:srgbClr val="FF0000"/>
                </a:solidFill>
              </a:rPr>
              <a:t>t</a:t>
            </a:r>
            <a:r>
              <a:rPr lang="en-GB" sz="1800" smtClean="0"/>
              <a:t>. </a:t>
            </a:r>
          </a:p>
          <a:p>
            <a:endParaRPr lang="en-GB" sz="800" smtClean="0"/>
          </a:p>
          <a:p>
            <a:r>
              <a:rPr lang="en-GB" sz="1800" smtClean="0"/>
              <a:t>    Call to EIRENE every </a:t>
            </a:r>
            <a:r>
              <a:rPr lang="en-GB" sz="180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GB" sz="1800" smtClean="0">
                <a:solidFill>
                  <a:srgbClr val="FF0000"/>
                </a:solidFill>
              </a:rPr>
              <a:t>t</a:t>
            </a:r>
            <a:r>
              <a:rPr lang="en-GB" sz="1800" baseline="-25000" smtClean="0">
                <a:solidFill>
                  <a:srgbClr val="FF0000"/>
                </a:solidFill>
              </a:rPr>
              <a:t>E</a:t>
            </a:r>
            <a:r>
              <a:rPr lang="en-GB" sz="1800" smtClean="0">
                <a:solidFill>
                  <a:srgbClr val="FF0000"/>
                </a:solidFill>
              </a:rPr>
              <a:t>=</a:t>
            </a:r>
            <a:r>
              <a:rPr lang="en-GB" sz="1800" smtClean="0"/>
              <a:t>10</a:t>
            </a:r>
            <a:r>
              <a:rPr lang="en-GB" sz="1800" baseline="30000" smtClean="0"/>
              <a:t>-4</a:t>
            </a:r>
            <a:r>
              <a:rPr lang="en-GB" sz="1800" smtClean="0"/>
              <a:t>-10</a:t>
            </a:r>
            <a:r>
              <a:rPr lang="en-GB" sz="1800" baseline="30000" smtClean="0"/>
              <a:t>-3 </a:t>
            </a:r>
            <a:r>
              <a:rPr lang="en-GB" sz="1800" smtClean="0"/>
              <a:t>s, i.e. wct = 10s-1min</a:t>
            </a:r>
          </a:p>
          <a:p>
            <a:endParaRPr lang="en-GB" sz="1800" smtClean="0"/>
          </a:p>
          <a:p>
            <a:endParaRPr lang="en-GB" sz="18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10/12/14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HDR Y. Marandet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en-GB" smtClean="0"/>
              <a:t>14</a:t>
            </a:fld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457200" y="5341323"/>
            <a:ext cx="7943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smtClean="0">
                <a:latin typeface="Verdana"/>
                <a:cs typeface="Verdana"/>
              </a:rPr>
              <a:t>Recombination is exact in this scheme, </a:t>
            </a:r>
            <a:r>
              <a:rPr lang="en-GB" b="1" i="1" smtClean="0">
                <a:latin typeface="Verdana"/>
                <a:cs typeface="Verdana"/>
              </a:rPr>
              <a:t>so problems there </a:t>
            </a:r>
          </a:p>
          <a:p>
            <a:endParaRPr lang="en-GB" sz="800" b="1" i="1" smtClean="0">
              <a:latin typeface="Verdana"/>
              <a:cs typeface="Verdana"/>
            </a:endParaRPr>
          </a:p>
          <a:p>
            <a:r>
              <a:rPr lang="en-GB" b="1" i="1" smtClean="0">
                <a:latin typeface="Verdana"/>
                <a:cs typeface="Verdana"/>
              </a:rPr>
              <a:t>    should show up too …</a:t>
            </a:r>
            <a:endParaRPr lang="en-GB" b="1" i="1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94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Plans for 2015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" y="1600200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1800" dirty="0" smtClean="0"/>
              <a:t>Rely on the </a:t>
            </a:r>
            <a:r>
              <a:rPr lang="en-GB" sz="1800" dirty="0" err="1" smtClean="0"/>
              <a:t>Guillemaut</a:t>
            </a:r>
            <a:r>
              <a:rPr lang="en-GB" sz="1800" dirty="0" smtClean="0"/>
              <a:t> density ramp in JET (pure D)</a:t>
            </a:r>
            <a:endParaRPr lang="en-GB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10/12/14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HDR Y. Marandet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en-GB" smtClean="0"/>
              <a:t>15</a:t>
            </a:fld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361950" y="2295881"/>
            <a:ext cx="7904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dirty="0" smtClean="0">
                <a:latin typeface="Verdana"/>
                <a:cs typeface="Verdana"/>
              </a:rPr>
              <a:t>Evaluate robustness of S.C. for increasingly difficult cases</a:t>
            </a:r>
          </a:p>
          <a:p>
            <a:r>
              <a:rPr lang="en-GB" sz="800" b="1" dirty="0" smtClean="0">
                <a:latin typeface="Verdana"/>
                <a:cs typeface="Verdana"/>
              </a:rPr>
              <a:t> </a:t>
            </a:r>
          </a:p>
          <a:p>
            <a:r>
              <a:rPr lang="en-GB" b="1" dirty="0" smtClean="0">
                <a:latin typeface="Verdana"/>
                <a:cs typeface="Verdana"/>
              </a:rPr>
              <a:t>    using simple AM data model</a:t>
            </a:r>
            <a:endParaRPr lang="en-GB" b="1" dirty="0">
              <a:latin typeface="Verdana"/>
              <a:cs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1950" y="3169337"/>
            <a:ext cx="8738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dirty="0" smtClean="0">
                <a:latin typeface="Verdana"/>
                <a:cs typeface="Verdana"/>
              </a:rPr>
              <a:t>Extend S.C. to cases where rate coefficient velocity dependence</a:t>
            </a:r>
          </a:p>
          <a:p>
            <a:pPr marL="285750" indent="-285750">
              <a:buFont typeface="Wingdings" charset="2"/>
              <a:buChar char="ü"/>
            </a:pPr>
            <a:endParaRPr lang="en-GB" sz="800" b="1" dirty="0" smtClean="0">
              <a:latin typeface="Verdana"/>
              <a:cs typeface="Verdana"/>
            </a:endParaRPr>
          </a:p>
          <a:p>
            <a:r>
              <a:rPr lang="en-GB" b="1" dirty="0" smtClean="0">
                <a:latin typeface="Verdana"/>
                <a:cs typeface="Verdana"/>
              </a:rPr>
              <a:t>    is taken into account</a:t>
            </a:r>
            <a:endParaRPr lang="en-GB" b="1" dirty="0">
              <a:latin typeface="Verdana"/>
              <a:cs typeface="Verdana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39138" y="4351593"/>
            <a:ext cx="72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>
                <a:latin typeface="Verdana"/>
                <a:cs typeface="Verdana"/>
              </a:rPr>
              <a:t>Can these things be useful for internal iterations too ?</a:t>
            </a:r>
            <a:endParaRPr lang="en-GB" b="1" i="1">
              <a:latin typeface="Verdana"/>
              <a:cs typeface="Verdan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5463" y="5381625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b="1" dirty="0" smtClean="0">
                <a:latin typeface="Verdana"/>
                <a:cs typeface="Verdana"/>
              </a:rPr>
              <a:t>Drifts and </a:t>
            </a:r>
            <a:r>
              <a:rPr lang="fr-FR" b="1" dirty="0" err="1" smtClean="0">
                <a:latin typeface="Verdana"/>
                <a:cs typeface="Verdana"/>
              </a:rPr>
              <a:t>currents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should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be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functionnal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early</a:t>
            </a:r>
            <a:r>
              <a:rPr lang="fr-FR" b="1" dirty="0" smtClean="0">
                <a:latin typeface="Verdana"/>
                <a:cs typeface="Verdana"/>
              </a:rPr>
              <a:t> in 2015</a:t>
            </a:r>
            <a:endParaRPr lang="fr-FR" b="1" dirty="0">
              <a:latin typeface="Verdana"/>
              <a:cs typeface="Verdan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5463" y="5941497"/>
            <a:ext cx="889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b="1" dirty="0" smtClean="0">
                <a:latin typeface="Verdana"/>
                <a:cs typeface="Verdana"/>
              </a:rPr>
              <a:t>Progress </a:t>
            </a:r>
            <a:r>
              <a:rPr lang="fr-FR" b="1" dirty="0" err="1" smtClean="0">
                <a:latin typeface="Verdana"/>
                <a:cs typeface="Verdana"/>
              </a:rPr>
              <a:t>done</a:t>
            </a:r>
            <a:r>
              <a:rPr lang="fr-FR" b="1" dirty="0" smtClean="0">
                <a:latin typeface="Verdana"/>
                <a:cs typeface="Verdana"/>
              </a:rPr>
              <a:t> in 2014 on the </a:t>
            </a:r>
            <a:r>
              <a:rPr lang="fr-FR" b="1" dirty="0" err="1" smtClean="0">
                <a:latin typeface="Verdana"/>
                <a:cs typeface="Verdana"/>
              </a:rPr>
              <a:t>effect</a:t>
            </a:r>
            <a:r>
              <a:rPr lang="fr-FR" b="1" dirty="0" smtClean="0">
                <a:latin typeface="Verdana"/>
                <a:cs typeface="Verdana"/>
              </a:rPr>
              <a:t> of noise on the solution (ER)</a:t>
            </a:r>
            <a:endParaRPr lang="fr-FR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33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Job Market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1800" smtClean="0"/>
              <a:t>F. Guzman looking for a job (molecular and atomic physics)</a:t>
            </a:r>
          </a:p>
          <a:p>
            <a:pPr marL="285750" indent="-285750">
              <a:buFont typeface="Wingdings" charset="2"/>
              <a:buChar char="ü"/>
            </a:pPr>
            <a:endParaRPr lang="en-GB" sz="1800" smtClean="0"/>
          </a:p>
          <a:p>
            <a:pPr marL="285750" indent="-285750">
              <a:buFont typeface="Wingdings" charset="2"/>
              <a:buChar char="ü"/>
            </a:pPr>
            <a:r>
              <a:rPr lang="en-GB" sz="1800" smtClean="0"/>
              <a:t>2 year post-doc position @ PIIM : neutrals in TOKAM3X</a:t>
            </a:r>
          </a:p>
          <a:p>
            <a:r>
              <a:rPr lang="en-GB" sz="1800" smtClean="0"/>
              <a:t>    contact : </a:t>
            </a:r>
            <a:r>
              <a:rPr lang="en-GB" sz="1800" i="1" smtClean="0"/>
              <a:t>yannick.marandet@univ-amu.fr </a:t>
            </a:r>
          </a:p>
          <a:p>
            <a:endParaRPr lang="en-GB" sz="1800" smtClean="0"/>
          </a:p>
          <a:p>
            <a:pPr marL="285750" indent="-285750">
              <a:buFont typeface="Wingdings" charset="2"/>
              <a:buChar char="ü"/>
            </a:pPr>
            <a:r>
              <a:rPr lang="en-GB" sz="1800" smtClean="0"/>
              <a:t>3 others 2 years positions @ IRFM </a:t>
            </a:r>
          </a:p>
          <a:p>
            <a:r>
              <a:rPr lang="en-GB" sz="1800" smtClean="0"/>
              <a:t>             - He beam</a:t>
            </a:r>
          </a:p>
          <a:p>
            <a:r>
              <a:rPr lang="en-GB" sz="1800" smtClean="0"/>
              <a:t>                         </a:t>
            </a:r>
            <a:r>
              <a:rPr lang="en-GB" sz="1800" i="1" smtClean="0"/>
              <a:t>olivier.meyer@cea.fr </a:t>
            </a:r>
          </a:p>
          <a:p>
            <a:r>
              <a:rPr lang="en-GB" sz="1800" smtClean="0"/>
              <a:t>             - synthetic diagnostic for IR</a:t>
            </a:r>
          </a:p>
          <a:p>
            <a:r>
              <a:rPr lang="en-GB" sz="1800" smtClean="0"/>
              <a:t>                         </a:t>
            </a:r>
            <a:r>
              <a:rPr lang="en-GB" sz="1800" i="1" smtClean="0"/>
              <a:t>marie-helene.aumeunier@cea.fr </a:t>
            </a:r>
          </a:p>
          <a:p>
            <a:r>
              <a:rPr lang="en-GB" sz="1800" smtClean="0"/>
              <a:t>             - instrumented tile</a:t>
            </a:r>
          </a:p>
          <a:p>
            <a:r>
              <a:rPr lang="en-GB" sz="1800" smtClean="0"/>
              <a:t>                         </a:t>
            </a:r>
            <a:r>
              <a:rPr lang="en-GB" sz="1800" i="1" smtClean="0"/>
              <a:t>yann.corre@cea.fr</a:t>
            </a:r>
            <a:endParaRPr lang="en-GB" sz="1800" i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11/12/14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HDR Y. Marandet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en-GB" smtClean="0"/>
              <a:t>16</a:t>
            </a:fld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774700" y="6070084"/>
            <a:ext cx="760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Verdana"/>
                <a:cs typeface="Verdana"/>
              </a:rPr>
              <a:t>Eligibility : no previous link with Aix-Marseille University</a:t>
            </a:r>
            <a:endParaRPr lang="en-GB" b="1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423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a new transport code ?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10/12/14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WPCD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en-GB" smtClean="0"/>
              <a:t>2</a:t>
            </a:fld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278792" y="1795384"/>
            <a:ext cx="93561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dirty="0" smtClean="0">
                <a:latin typeface="Verdana"/>
                <a:cs typeface="Verdana"/>
              </a:rPr>
              <a:t>Need for a test bed in the context of the development of </a:t>
            </a:r>
          </a:p>
          <a:p>
            <a:endParaRPr lang="en-GB" sz="800" b="1" dirty="0" smtClean="0">
              <a:latin typeface="Verdana"/>
              <a:cs typeface="Verdana"/>
            </a:endParaRPr>
          </a:p>
          <a:p>
            <a:r>
              <a:rPr lang="en-GB" b="1" dirty="0" smtClean="0">
                <a:latin typeface="Verdana"/>
                <a:cs typeface="Verdana"/>
              </a:rPr>
              <a:t>    3D turbulence codes (TOKAM3X): IRFM/M2P2</a:t>
            </a:r>
          </a:p>
          <a:p>
            <a:endParaRPr lang="en-GB" sz="800" b="1" dirty="0" smtClean="0">
              <a:latin typeface="Verdana"/>
              <a:cs typeface="Verdana"/>
            </a:endParaRPr>
          </a:p>
          <a:p>
            <a:r>
              <a:rPr lang="en-GB" b="1" dirty="0" smtClean="0">
                <a:latin typeface="Verdana"/>
                <a:cs typeface="Verdana"/>
              </a:rPr>
              <a:t>		</a:t>
            </a:r>
            <a:r>
              <a:rPr lang="en-GB" b="1" i="1" dirty="0" smtClean="0">
                <a:latin typeface="Verdana"/>
                <a:cs typeface="Verdana"/>
              </a:rPr>
              <a:t>test new ideas first on a reduced model: Soledge2D </a:t>
            </a:r>
            <a:endParaRPr lang="en-GB" b="1" i="1" dirty="0">
              <a:latin typeface="Verdana"/>
              <a:cs typeface="Verdana"/>
            </a:endParaRPr>
          </a:p>
        </p:txBody>
      </p:sp>
      <p:grpSp>
        <p:nvGrpSpPr>
          <p:cNvPr id="16" name="Grouper 15"/>
          <p:cNvGrpSpPr/>
          <p:nvPr/>
        </p:nvGrpSpPr>
        <p:grpSpPr>
          <a:xfrm>
            <a:off x="278792" y="3258997"/>
            <a:ext cx="7124285" cy="2849176"/>
            <a:chOff x="278792" y="3711579"/>
            <a:chExt cx="7124285" cy="2849176"/>
          </a:xfrm>
        </p:grpSpPr>
        <p:sp>
          <p:nvSpPr>
            <p:cNvPr id="10" name="ZoneTexte 9"/>
            <p:cNvSpPr txBox="1"/>
            <p:nvPr/>
          </p:nvSpPr>
          <p:spPr>
            <a:xfrm>
              <a:off x="278792" y="3711579"/>
              <a:ext cx="6686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ü"/>
              </a:pPr>
              <a:r>
                <a:rPr lang="en-GB" b="1" dirty="0" smtClean="0">
                  <a:latin typeface="Verdana"/>
                  <a:cs typeface="Verdana"/>
                </a:rPr>
                <a:t>Build an </a:t>
              </a:r>
              <a:r>
                <a:rPr lang="en-GB" b="1" i="1" dirty="0" smtClean="0">
                  <a:latin typeface="Verdana"/>
                  <a:cs typeface="Verdana"/>
                </a:rPr>
                <a:t>in-house </a:t>
              </a:r>
              <a:r>
                <a:rPr lang="en-GB" b="1" dirty="0" smtClean="0">
                  <a:latin typeface="Verdana"/>
                  <a:cs typeface="Verdana"/>
                </a:rPr>
                <a:t>modelling </a:t>
              </a:r>
              <a:r>
                <a:rPr lang="en-GB" b="1" dirty="0" smtClean="0">
                  <a:latin typeface="Verdana"/>
                  <a:cs typeface="Verdana"/>
                </a:rPr>
                <a:t>capability for WEST</a:t>
              </a:r>
              <a:endParaRPr lang="en-GB" b="1" dirty="0">
                <a:latin typeface="Verdana"/>
                <a:cs typeface="Verdana"/>
              </a:endParaRPr>
            </a:p>
          </p:txBody>
        </p:sp>
        <p:pic>
          <p:nvPicPr>
            <p:cNvPr id="11" name="Espace réservé pour une image 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30" b="26430"/>
            <a:stretch>
              <a:fillRect/>
            </a:stretch>
          </p:blipFill>
          <p:spPr>
            <a:xfrm>
              <a:off x="1647127" y="4244962"/>
              <a:ext cx="4909247" cy="1787935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527685" y="6191423"/>
              <a:ext cx="3875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Verdana"/>
                  <a:cs typeface="Verdana"/>
                </a:rPr>
                <a:t>Coupling to EIRENE initiated</a:t>
              </a:r>
              <a:endParaRPr lang="en-GB" b="1" dirty="0"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84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7770" y="492764"/>
            <a:ext cx="8229600" cy="846138"/>
          </a:xfrm>
        </p:spPr>
        <p:txBody>
          <a:bodyPr/>
          <a:lstStyle/>
          <a:p>
            <a:pPr algn="ctr"/>
            <a:r>
              <a:rPr lang="en-GB" smtClean="0"/>
              <a:t>SolEdge2D Equations – pure deuterium case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10/12/14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WPCD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en-GB" smtClean="0"/>
              <a:t>3</a:t>
            </a:fld>
            <a:endParaRPr lang="en-GB"/>
          </a:p>
        </p:txBody>
      </p:sp>
      <p:grpSp>
        <p:nvGrpSpPr>
          <p:cNvPr id="27" name="Grouper 26"/>
          <p:cNvGrpSpPr/>
          <p:nvPr/>
        </p:nvGrpSpPr>
        <p:grpSpPr>
          <a:xfrm>
            <a:off x="1180046" y="1214982"/>
            <a:ext cx="5975623" cy="774477"/>
            <a:chOff x="1180046" y="1214982"/>
            <a:chExt cx="5975623" cy="774477"/>
          </a:xfrm>
        </p:grpSpPr>
        <p:sp>
          <p:nvSpPr>
            <p:cNvPr id="19" name="Rectangle 18"/>
            <p:cNvSpPr/>
            <p:nvPr/>
          </p:nvSpPr>
          <p:spPr>
            <a:xfrm>
              <a:off x="1180046" y="1214982"/>
              <a:ext cx="5975623" cy="7744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7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Imag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469" y="1470441"/>
              <a:ext cx="5295900" cy="342900"/>
            </a:xfrm>
            <a:prstGeom prst="rect">
              <a:avLst/>
            </a:prstGeom>
          </p:spPr>
        </p:pic>
      </p:grpSp>
      <p:grpSp>
        <p:nvGrpSpPr>
          <p:cNvPr id="29" name="Grouper 28"/>
          <p:cNvGrpSpPr/>
          <p:nvPr/>
        </p:nvGrpSpPr>
        <p:grpSpPr>
          <a:xfrm>
            <a:off x="169669" y="2993522"/>
            <a:ext cx="8778742" cy="1352583"/>
            <a:chOff x="126957" y="3092919"/>
            <a:chExt cx="8778742" cy="1352583"/>
          </a:xfrm>
        </p:grpSpPr>
        <p:sp>
          <p:nvSpPr>
            <p:cNvPr id="22" name="Rectangle 21"/>
            <p:cNvSpPr/>
            <p:nvPr/>
          </p:nvSpPr>
          <p:spPr>
            <a:xfrm>
              <a:off x="126957" y="3092919"/>
              <a:ext cx="8778742" cy="135258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7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Imag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15" y="3141479"/>
              <a:ext cx="8343900" cy="749300"/>
            </a:xfrm>
            <a:prstGeom prst="rect">
              <a:avLst/>
            </a:prstGeom>
          </p:spPr>
        </p:pic>
        <p:pic>
          <p:nvPicPr>
            <p:cNvPr id="12" name="Image 1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969" y="3969252"/>
              <a:ext cx="3962400" cy="317500"/>
            </a:xfrm>
            <a:prstGeom prst="rect">
              <a:avLst/>
            </a:prstGeom>
          </p:spPr>
        </p:pic>
      </p:grpSp>
      <p:grpSp>
        <p:nvGrpSpPr>
          <p:cNvPr id="32" name="Grouper 31"/>
          <p:cNvGrpSpPr/>
          <p:nvPr/>
        </p:nvGrpSpPr>
        <p:grpSpPr>
          <a:xfrm>
            <a:off x="285227" y="4546077"/>
            <a:ext cx="8778742" cy="2025793"/>
            <a:chOff x="211539" y="4602742"/>
            <a:chExt cx="8778742" cy="2025793"/>
          </a:xfrm>
        </p:grpSpPr>
        <p:sp>
          <p:nvSpPr>
            <p:cNvPr id="23" name="Rectangle 22"/>
            <p:cNvSpPr/>
            <p:nvPr/>
          </p:nvSpPr>
          <p:spPr>
            <a:xfrm>
              <a:off x="211539" y="4602742"/>
              <a:ext cx="8778742" cy="202579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7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er 29"/>
            <p:cNvGrpSpPr/>
            <p:nvPr/>
          </p:nvGrpSpPr>
          <p:grpSpPr>
            <a:xfrm>
              <a:off x="319955" y="4669144"/>
              <a:ext cx="8597900" cy="1868514"/>
              <a:chOff x="242515" y="4638164"/>
              <a:chExt cx="8597900" cy="1868514"/>
            </a:xfrm>
          </p:grpSpPr>
          <p:pic>
            <p:nvPicPr>
              <p:cNvPr id="13" name="Image 12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15" y="4638164"/>
                <a:ext cx="8597900" cy="749300"/>
              </a:xfrm>
              <a:prstGeom prst="rect">
                <a:avLst/>
              </a:prstGeom>
            </p:spPr>
          </p:pic>
          <p:pic>
            <p:nvPicPr>
              <p:cNvPr id="15" name="Image 14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3004" y="6163778"/>
                <a:ext cx="3771900" cy="342900"/>
              </a:xfrm>
              <a:prstGeom prst="rect">
                <a:avLst/>
              </a:prstGeom>
            </p:spPr>
          </p:pic>
          <p:pic>
            <p:nvPicPr>
              <p:cNvPr id="16" name="Image 15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0046" y="5371974"/>
                <a:ext cx="6375400" cy="749300"/>
              </a:xfrm>
              <a:prstGeom prst="rect">
                <a:avLst/>
              </a:prstGeom>
            </p:spPr>
          </p:pic>
        </p:grpSp>
      </p:grpSp>
      <p:pic>
        <p:nvPicPr>
          <p:cNvPr id="34" name="Image 3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19" y="2338923"/>
            <a:ext cx="2260600" cy="317500"/>
          </a:xfrm>
          <a:prstGeom prst="rect">
            <a:avLst/>
          </a:prstGeom>
        </p:spPr>
      </p:pic>
      <p:pic>
        <p:nvPicPr>
          <p:cNvPr id="35" name="Image 3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63" y="3237317"/>
            <a:ext cx="2476500" cy="317500"/>
          </a:xfrm>
          <a:prstGeom prst="rect">
            <a:avLst/>
          </a:prstGeom>
        </p:spPr>
      </p:pic>
      <p:grpSp>
        <p:nvGrpSpPr>
          <p:cNvPr id="43" name="Grouper 42"/>
          <p:cNvGrpSpPr/>
          <p:nvPr/>
        </p:nvGrpSpPr>
        <p:grpSpPr>
          <a:xfrm>
            <a:off x="0" y="2103679"/>
            <a:ext cx="9144020" cy="774477"/>
            <a:chOff x="0" y="2103679"/>
            <a:chExt cx="9144020" cy="774477"/>
          </a:xfrm>
        </p:grpSpPr>
        <p:sp>
          <p:nvSpPr>
            <p:cNvPr id="20" name="Rectangle 19"/>
            <p:cNvSpPr/>
            <p:nvPr/>
          </p:nvSpPr>
          <p:spPr>
            <a:xfrm>
              <a:off x="61253" y="2103679"/>
              <a:ext cx="9082767" cy="7744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7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Image 41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75371"/>
              <a:ext cx="9144000" cy="636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36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Numerical aspects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286" y="1600200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1800" dirty="0" smtClean="0"/>
              <a:t>Mixed explicit/implicit scheme</a:t>
            </a:r>
            <a:endParaRPr lang="en-GB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10/12/14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HDR Y. Marandet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52513" y="6441052"/>
            <a:ext cx="4825720" cy="136525"/>
          </a:xfrm>
        </p:spPr>
        <p:txBody>
          <a:bodyPr/>
          <a:lstStyle/>
          <a:p>
            <a:fld id="{93843418-5D8F-0D41-BCF8-8D9702B58111}" type="slidenum">
              <a:rPr lang="en-GB" smtClean="0"/>
              <a:t>4</a:t>
            </a:fld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1054306" y="2240171"/>
            <a:ext cx="732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Verdana"/>
                <a:cs typeface="Verdana"/>
              </a:rPr>
              <a:t>Parallel advection and perpendicular transport explicit</a:t>
            </a:r>
            <a:endParaRPr lang="en-GB" b="1">
              <a:latin typeface="Verdana"/>
              <a:cs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54306" y="2787739"/>
            <a:ext cx="740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Verdana"/>
                <a:cs typeface="Verdana"/>
              </a:rPr>
              <a:t>CFL condition: </a:t>
            </a:r>
            <a:r>
              <a:rPr lang="en-GB" b="1" smtClean="0">
                <a:latin typeface="Symbol" charset="2"/>
                <a:cs typeface="Symbol" charset="2"/>
              </a:rPr>
              <a:t>D</a:t>
            </a:r>
            <a:r>
              <a:rPr lang="en-GB" b="1" smtClean="0">
                <a:latin typeface="Verdana"/>
                <a:cs typeface="Verdana"/>
              </a:rPr>
              <a:t>t = 10</a:t>
            </a:r>
            <a:r>
              <a:rPr lang="en-GB" b="1" baseline="30000" smtClean="0">
                <a:latin typeface="Verdana"/>
                <a:cs typeface="Verdana"/>
              </a:rPr>
              <a:t>-8</a:t>
            </a:r>
            <a:r>
              <a:rPr lang="en-GB" b="1" smtClean="0">
                <a:latin typeface="Verdana"/>
                <a:cs typeface="Verdana"/>
              </a:rPr>
              <a:t> s, wall clock time/step = 10 ms</a:t>
            </a:r>
            <a:endParaRPr lang="en-GB" b="1">
              <a:latin typeface="Verdana"/>
              <a:cs typeface="Verdana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27720" y="3292253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Verdana"/>
                <a:cs typeface="Verdana"/>
              </a:rPr>
              <a:t>100 </a:t>
            </a:r>
            <a:r>
              <a:rPr lang="en-GB" b="1" smtClean="0">
                <a:latin typeface="Symbol" charset="2"/>
                <a:cs typeface="Symbol" charset="2"/>
              </a:rPr>
              <a:t>D</a:t>
            </a:r>
            <a:r>
              <a:rPr lang="en-GB" b="1" smtClean="0">
                <a:latin typeface="Verdana"/>
                <a:cs typeface="Verdana"/>
              </a:rPr>
              <a:t>t = 10</a:t>
            </a:r>
            <a:r>
              <a:rPr lang="en-GB" b="1" baseline="30000" smtClean="0">
                <a:latin typeface="Verdana"/>
                <a:cs typeface="Verdana"/>
              </a:rPr>
              <a:t>-6</a:t>
            </a:r>
            <a:r>
              <a:rPr lang="en-GB" b="1" smtClean="0">
                <a:latin typeface="Verdana"/>
                <a:cs typeface="Verdana"/>
              </a:rPr>
              <a:t> s in 1s wct</a:t>
            </a:r>
            <a:endParaRPr lang="en-GB" b="1">
              <a:latin typeface="Verdana"/>
              <a:cs typeface="Verdan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76742" y="3820522"/>
            <a:ext cx="626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Verdana"/>
                <a:cs typeface="Verdana"/>
              </a:rPr>
              <a:t>Discussions on optimization going on (G. </a:t>
            </a:r>
            <a:r>
              <a:rPr lang="en-GB" b="1" dirty="0" err="1" smtClean="0">
                <a:latin typeface="Verdana"/>
                <a:cs typeface="Verdana"/>
              </a:rPr>
              <a:t>Latu</a:t>
            </a:r>
            <a:r>
              <a:rPr lang="en-GB" b="1" dirty="0" smtClean="0">
                <a:latin typeface="Verdana"/>
                <a:cs typeface="Verdana"/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0731" y="5941497"/>
            <a:ext cx="907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dirty="0" err="1" smtClean="0">
                <a:latin typeface="Verdana"/>
                <a:cs typeface="Verdana"/>
              </a:rPr>
              <a:t>OpenMP</a:t>
            </a:r>
            <a:r>
              <a:rPr lang="en-GB" b="1" dirty="0" smtClean="0">
                <a:latin typeface="Verdana"/>
                <a:cs typeface="Verdana"/>
              </a:rPr>
              <a:t> parallelisation on domain decomposition, MPI for EIRENE</a:t>
            </a:r>
            <a:endParaRPr lang="en-GB" b="1" dirty="0">
              <a:latin typeface="Verdana"/>
              <a:cs typeface="Verdan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2456" y="4368037"/>
            <a:ext cx="9004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Verdana"/>
                <a:cs typeface="Verdana"/>
              </a:rPr>
              <a:t>Tricks used on Soledge2D might be helpful in situation where</a:t>
            </a:r>
          </a:p>
          <a:p>
            <a:endParaRPr lang="en-GB" sz="800" b="1" i="1" dirty="0" smtClean="0">
              <a:latin typeface="Verdana"/>
              <a:cs typeface="Verdana"/>
            </a:endParaRPr>
          </a:p>
          <a:p>
            <a:r>
              <a:rPr lang="en-GB" b="1" i="1" dirty="0" err="1" smtClean="0">
                <a:latin typeface="Symbol" charset="2"/>
                <a:cs typeface="Symbol" charset="2"/>
              </a:rPr>
              <a:t>D</a:t>
            </a:r>
            <a:r>
              <a:rPr lang="en-GB" b="1" i="1" dirty="0" err="1" smtClean="0">
                <a:latin typeface="Verdana"/>
                <a:cs typeface="Verdana"/>
              </a:rPr>
              <a:t>t</a:t>
            </a:r>
            <a:r>
              <a:rPr lang="en-GB" b="1" i="1" dirty="0" smtClean="0">
                <a:latin typeface="Verdana"/>
                <a:cs typeface="Verdana"/>
              </a:rPr>
              <a:t> ~ 10</a:t>
            </a:r>
            <a:r>
              <a:rPr lang="en-GB" b="1" i="1" baseline="30000" dirty="0" smtClean="0">
                <a:latin typeface="Verdana"/>
                <a:cs typeface="Verdana"/>
              </a:rPr>
              <a:t>-7 </a:t>
            </a:r>
            <a:r>
              <a:rPr lang="en-GB" b="1" i="1" dirty="0" smtClean="0">
                <a:latin typeface="Verdana"/>
                <a:cs typeface="Verdana"/>
              </a:rPr>
              <a:t>s  in SOLPS (drifts, internal iterations for particle balance)</a:t>
            </a:r>
            <a:endParaRPr lang="en-GB" b="1" i="1" dirty="0">
              <a:latin typeface="Verdana"/>
              <a:cs typeface="Verdana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011" y="5358237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b="1" dirty="0" smtClean="0">
                <a:latin typeface="Verdana"/>
                <a:cs typeface="Verdana"/>
              </a:rPr>
              <a:t>9 points stencil</a:t>
            </a:r>
            <a:endParaRPr lang="fr-FR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482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Penalization technique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10/12/14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WPCD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12165"/>
          <a:stretch>
            <a:fillRect/>
          </a:stretch>
        </p:blipFill>
        <p:spPr bwMode="auto">
          <a:xfrm>
            <a:off x="1349935" y="1900288"/>
            <a:ext cx="5331295" cy="76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964713" y="2049904"/>
            <a:ext cx="67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latin typeface="Symbol" charset="2"/>
                <a:cs typeface="Symbol" charset="2"/>
              </a:rPr>
              <a:t>h</a:t>
            </a:r>
            <a:r>
              <a:rPr lang="en-GB" smtClean="0"/>
              <a:t>&lt;&lt;1</a:t>
            </a:r>
            <a:endParaRPr lang="en-GB"/>
          </a:p>
        </p:txBody>
      </p:sp>
      <p:pic>
        <p:nvPicPr>
          <p:cNvPr id="10" name="Image 9" descr="TS_mesh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82" y="2474471"/>
            <a:ext cx="3105775" cy="2702844"/>
          </a:xfrm>
          <a:prstGeom prst="rect">
            <a:avLst/>
          </a:prstGeom>
        </p:spPr>
      </p:pic>
      <p:pic>
        <p:nvPicPr>
          <p:cNvPr id="11" name="Image 10" descr="TS_mesh_zoom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6323" y="2419236"/>
            <a:ext cx="3146732" cy="27384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92663" y="3080111"/>
            <a:ext cx="2648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latin typeface="Verdana"/>
                <a:cs typeface="Verdana"/>
              </a:rPr>
              <a:t>Tore Supra geometry</a:t>
            </a:r>
          </a:p>
          <a:p>
            <a:pPr algn="ctr"/>
            <a:endParaRPr lang="en-GB" sz="1600" smtClean="0">
              <a:solidFill>
                <a:srgbClr val="666666"/>
              </a:solidFill>
            </a:endParaRPr>
          </a:p>
          <a:p>
            <a:pPr algn="ctr"/>
            <a:r>
              <a:rPr lang="en-GB" b="1" smtClean="0">
                <a:solidFill>
                  <a:srgbClr val="0949FF"/>
                </a:solidFill>
                <a:latin typeface="Verdana"/>
                <a:cs typeface="Verdana"/>
              </a:rPr>
              <a:t>Plasma ( </a:t>
            </a:r>
            <a:r>
              <a:rPr lang="en-GB" b="1" smtClean="0">
                <a:solidFill>
                  <a:srgbClr val="0949FF"/>
                </a:solidFill>
                <a:latin typeface="Verdana"/>
                <a:cs typeface="Verdana"/>
                <a:sym typeface="Symbol"/>
              </a:rPr>
              <a:t> = 0 )</a:t>
            </a:r>
            <a:endParaRPr lang="en-GB" b="1" smtClean="0">
              <a:solidFill>
                <a:srgbClr val="0949FF"/>
              </a:solidFill>
              <a:latin typeface="Verdana"/>
              <a:cs typeface="Verdana"/>
            </a:endParaRPr>
          </a:p>
          <a:p>
            <a:pPr algn="ctr"/>
            <a:r>
              <a:rPr lang="en-GB" b="1" smtClean="0">
                <a:solidFill>
                  <a:srgbClr val="FF0000"/>
                </a:solidFill>
                <a:latin typeface="Verdana"/>
                <a:cs typeface="Verdana"/>
              </a:rPr>
              <a:t>Solid ( </a:t>
            </a:r>
            <a:r>
              <a:rPr lang="en-GB" b="1" smtClean="0">
                <a:solidFill>
                  <a:srgbClr val="FF0000"/>
                </a:solidFill>
                <a:latin typeface="Verdana"/>
                <a:cs typeface="Verdana"/>
                <a:sym typeface="Symbol"/>
              </a:rPr>
              <a:t> = 1 )</a:t>
            </a:r>
            <a:endParaRPr lang="en-GB" b="1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7007" y="1352426"/>
            <a:ext cx="868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dirty="0" smtClean="0">
                <a:latin typeface="Verdana"/>
                <a:cs typeface="Verdana"/>
              </a:rPr>
              <a:t>A strong sink in the wall simulates plasma recombination there</a:t>
            </a:r>
            <a:endParaRPr lang="en-GB" b="1" dirty="0">
              <a:latin typeface="Verdana"/>
              <a:cs typeface="Verdana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33682" y="5340488"/>
            <a:ext cx="8268606" cy="369332"/>
            <a:chOff x="433682" y="5340488"/>
            <a:chExt cx="8268606" cy="369332"/>
          </a:xfrm>
        </p:grpSpPr>
        <p:sp>
          <p:nvSpPr>
            <p:cNvPr id="16" name="ZoneTexte 15"/>
            <p:cNvSpPr txBox="1"/>
            <p:nvPr/>
          </p:nvSpPr>
          <p:spPr>
            <a:xfrm>
              <a:off x="433682" y="5340488"/>
              <a:ext cx="7391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ü"/>
              </a:pPr>
              <a:r>
                <a:rPr lang="en-GB" dirty="0" smtClean="0"/>
                <a:t> </a:t>
              </a:r>
              <a:r>
                <a:rPr lang="en-GB" b="1" dirty="0" err="1" smtClean="0">
                  <a:latin typeface="Verdana"/>
                  <a:cs typeface="Verdana"/>
                </a:rPr>
                <a:t>Bohm</a:t>
              </a:r>
              <a:r>
                <a:rPr lang="en-GB" b="1" dirty="0" smtClean="0">
                  <a:latin typeface="Verdana"/>
                  <a:cs typeface="Verdana"/>
                </a:rPr>
                <a:t> boundary condition </a:t>
              </a:r>
              <a:r>
                <a:rPr lang="en-GB" b="1" dirty="0" err="1" smtClean="0">
                  <a:latin typeface="Verdana"/>
                  <a:cs typeface="Verdana"/>
                </a:rPr>
                <a:t>spontaneoulsy</a:t>
              </a:r>
              <a:r>
                <a:rPr lang="en-GB" b="1" dirty="0" smtClean="0">
                  <a:latin typeface="Verdana"/>
                  <a:cs typeface="Verdana"/>
                </a:rPr>
                <a:t> recovered</a:t>
              </a:r>
              <a:endParaRPr lang="en-GB" b="1" dirty="0">
                <a:latin typeface="Verdana"/>
                <a:cs typeface="Verdana"/>
              </a:endParaRPr>
            </a:p>
          </p:txBody>
        </p:sp>
        <p:pic>
          <p:nvPicPr>
            <p:cNvPr id="17" name="Image 1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688" y="5366920"/>
              <a:ext cx="1117600" cy="342900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440513" y="6037351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b="1" dirty="0" err="1" smtClean="0">
                <a:latin typeface="Verdana"/>
                <a:cs typeface="Verdana"/>
              </a:rPr>
              <a:t>Now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b="1" dirty="0" err="1" smtClean="0">
                <a:latin typeface="Verdana"/>
                <a:cs typeface="Verdana"/>
              </a:rPr>
              <a:t>modified</a:t>
            </a:r>
            <a:r>
              <a:rPr lang="fr-FR" b="1" dirty="0" smtClean="0">
                <a:latin typeface="Verdana"/>
                <a:cs typeface="Verdana"/>
              </a:rPr>
              <a:t> to </a:t>
            </a:r>
            <a:r>
              <a:rPr lang="fr-FR" b="1" dirty="0" err="1" smtClean="0">
                <a:latin typeface="Verdana"/>
                <a:cs typeface="Verdana"/>
              </a:rPr>
              <a:t>be</a:t>
            </a:r>
            <a:r>
              <a:rPr lang="fr-FR" b="1" dirty="0" smtClean="0">
                <a:latin typeface="Verdana"/>
                <a:cs typeface="Verdana"/>
              </a:rPr>
              <a:t> more </a:t>
            </a:r>
            <a:r>
              <a:rPr lang="fr-FR" b="1" dirty="0" err="1" smtClean="0">
                <a:latin typeface="Verdana"/>
                <a:cs typeface="Verdana"/>
              </a:rPr>
              <a:t>robust</a:t>
            </a:r>
            <a:r>
              <a:rPr lang="fr-FR" b="1" dirty="0" smtClean="0">
                <a:latin typeface="Verdana"/>
                <a:cs typeface="Verdana"/>
              </a:rPr>
              <a:t> (</a:t>
            </a:r>
            <a:r>
              <a:rPr lang="fr-FR" b="1" dirty="0" err="1" smtClean="0">
                <a:latin typeface="Verdana"/>
                <a:cs typeface="Verdana"/>
              </a:rPr>
              <a:t>Bufferand</a:t>
            </a:r>
            <a:r>
              <a:rPr lang="fr-FR" b="1" dirty="0" smtClean="0">
                <a:latin typeface="Verdana"/>
                <a:cs typeface="Verdana"/>
              </a:rPr>
              <a:t> 2015)</a:t>
            </a:r>
            <a:endParaRPr lang="fr-FR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622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781" y="571500"/>
            <a:ext cx="8229600" cy="84613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Applications of Soledge2D-EIRENE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t>10/12/14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WPCD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 descr="Capture d’écran 2014-11-04 à 17.3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1545105"/>
            <a:ext cx="5218928" cy="38590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89101" y="5536370"/>
            <a:ext cx="413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Verdana"/>
                <a:cs typeface="Verdana"/>
              </a:rPr>
              <a:t>H. </a:t>
            </a:r>
            <a:r>
              <a:rPr lang="fr-FR" b="1" dirty="0" err="1" smtClean="0">
                <a:latin typeface="Verdana"/>
                <a:cs typeface="Verdana"/>
              </a:rPr>
              <a:t>Bufferand</a:t>
            </a:r>
            <a:r>
              <a:rPr lang="fr-FR" b="1" dirty="0" smtClean="0">
                <a:latin typeface="Verdana"/>
                <a:cs typeface="Verdana"/>
              </a:rPr>
              <a:t>, WEST </a:t>
            </a:r>
            <a:r>
              <a:rPr lang="fr-FR" b="1" dirty="0" err="1" smtClean="0">
                <a:latin typeface="Verdana"/>
                <a:cs typeface="Verdana"/>
              </a:rPr>
              <a:t>Geometry</a:t>
            </a:r>
            <a:endParaRPr lang="fr-FR" b="1" dirty="0">
              <a:latin typeface="Verdana"/>
              <a:cs typeface="Verdana"/>
            </a:endParaRPr>
          </a:p>
        </p:txBody>
      </p:sp>
      <p:pic>
        <p:nvPicPr>
          <p:cNvPr id="14" name="Image 13" descr="Mach_b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32" y="212877"/>
            <a:ext cx="4599305" cy="65085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14194" y="4485799"/>
            <a:ext cx="1022644" cy="75976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979194" y="5536370"/>
            <a:ext cx="2370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latin typeface="Verdana"/>
                <a:cs typeface="Verdana"/>
              </a:rPr>
              <a:t>Role</a:t>
            </a:r>
            <a:r>
              <a:rPr lang="fr-FR" b="1" dirty="0" smtClean="0">
                <a:latin typeface="Verdana"/>
                <a:cs typeface="Verdana"/>
              </a:rPr>
              <a:t> of </a:t>
            </a:r>
            <a:r>
              <a:rPr lang="fr-FR" b="1" dirty="0" err="1" smtClean="0">
                <a:latin typeface="Verdana"/>
                <a:cs typeface="Verdana"/>
              </a:rPr>
              <a:t>pumping</a:t>
            </a:r>
            <a:endParaRPr lang="fr-FR" b="1" dirty="0" smtClean="0">
              <a:latin typeface="Verdana"/>
              <a:cs typeface="Verdana"/>
            </a:endParaRPr>
          </a:p>
          <a:p>
            <a:pPr algn="ctr"/>
            <a:r>
              <a:rPr lang="fr-FR" b="1" dirty="0" smtClean="0">
                <a:latin typeface="Verdana"/>
                <a:cs typeface="Verdana"/>
              </a:rPr>
              <a:t>baffle</a:t>
            </a:r>
            <a:endParaRPr lang="fr-FR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484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Applications of Soledge2D-EIRENE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t>10/12/14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WPCD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4036" y="5840522"/>
            <a:ext cx="43440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latin typeface="Verdana"/>
                <a:cs typeface="Verdana"/>
              </a:rPr>
              <a:t>Analysis</a:t>
            </a:r>
            <a:r>
              <a:rPr lang="fr-FR" b="1" dirty="0" smtClean="0">
                <a:latin typeface="Verdana"/>
                <a:cs typeface="Verdana"/>
              </a:rPr>
              <a:t> of JET </a:t>
            </a:r>
            <a:r>
              <a:rPr lang="fr-FR" b="1" dirty="0" err="1" smtClean="0">
                <a:latin typeface="Verdana"/>
                <a:cs typeface="Verdana"/>
              </a:rPr>
              <a:t>hybrid</a:t>
            </a:r>
            <a:r>
              <a:rPr lang="fr-FR" b="1" dirty="0" smtClean="0">
                <a:latin typeface="Verdana"/>
                <a:cs typeface="Verdana"/>
              </a:rPr>
              <a:t> scenarios</a:t>
            </a:r>
          </a:p>
          <a:p>
            <a:pPr algn="ctr"/>
            <a:endParaRPr lang="fr-FR" sz="800" b="1" dirty="0" smtClean="0">
              <a:latin typeface="Verdana"/>
              <a:cs typeface="Verdan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6682" y="6188355"/>
            <a:ext cx="266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(E. </a:t>
            </a:r>
            <a:r>
              <a:rPr lang="fr-FR" i="1" dirty="0" err="1" smtClean="0"/>
              <a:t>Joffrin</a:t>
            </a:r>
            <a:r>
              <a:rPr lang="fr-FR" i="1" dirty="0" smtClean="0"/>
              <a:t> et al., EPS 2014)</a:t>
            </a:r>
            <a:endParaRPr lang="fr-FR" i="1" dirty="0"/>
          </a:p>
        </p:txBody>
      </p:sp>
      <p:grpSp>
        <p:nvGrpSpPr>
          <p:cNvPr id="9" name="Groupe 39"/>
          <p:cNvGrpSpPr>
            <a:grpSpLocks/>
          </p:cNvGrpSpPr>
          <p:nvPr/>
        </p:nvGrpSpPr>
        <p:grpSpPr bwMode="auto">
          <a:xfrm>
            <a:off x="4961722" y="1795918"/>
            <a:ext cx="3876078" cy="4044605"/>
            <a:chOff x="4791489" y="3739051"/>
            <a:chExt cx="3238086" cy="2763230"/>
          </a:xfrm>
        </p:grpSpPr>
        <p:pic>
          <p:nvPicPr>
            <p:cNvPr id="10" name="Image 14" descr="SFgrid_M.png"/>
            <p:cNvPicPr>
              <a:picLocks noChangeAspect="1"/>
            </p:cNvPicPr>
            <p:nvPr/>
          </p:nvPicPr>
          <p:blipFill>
            <a:blip r:embed="rId3" cstate="print"/>
            <a:srcRect l="35236" t="6712" r="33266" b="10648"/>
            <a:stretch>
              <a:fillRect/>
            </a:stretch>
          </p:blipFill>
          <p:spPr bwMode="auto">
            <a:xfrm>
              <a:off x="4968304" y="4005064"/>
              <a:ext cx="120699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5" descr="Te.png"/>
            <p:cNvPicPr>
              <a:picLocks noChangeAspect="1"/>
            </p:cNvPicPr>
            <p:nvPr/>
          </p:nvPicPr>
          <p:blipFill>
            <a:blip r:embed="rId4" cstate="print"/>
            <a:srcRect l="22333" t="6950" r="19078" b="10101"/>
            <a:stretch>
              <a:fillRect/>
            </a:stretch>
          </p:blipFill>
          <p:spPr bwMode="auto">
            <a:xfrm>
              <a:off x="6549746" y="4005064"/>
              <a:ext cx="108285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4791489" y="3739051"/>
              <a:ext cx="1224057" cy="252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/>
                  <a:cs typeface="Verdana"/>
                </a:rPr>
                <a:t>M</a:t>
              </a:r>
              <a:endPara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445839" y="3742784"/>
              <a:ext cx="1224057" cy="252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/>
                  <a:cs typeface="Verdana"/>
                </a:rPr>
                <a:t>T</a:t>
              </a:r>
              <a:r>
                <a:rPr lang="fr-FR" b="1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/>
                  <a:cs typeface="Verdana"/>
                </a:rPr>
                <a:t>e</a:t>
              </a:r>
              <a:r>
                <a:rPr lang="fr-F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/>
                  <a:cs typeface="Verdana"/>
                </a:rPr>
                <a:t> </a:t>
              </a:r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/>
                  <a:cs typeface="Verdana"/>
                </a:rPr>
                <a:t>(eV)</a:t>
              </a:r>
            </a:p>
          </p:txBody>
        </p:sp>
        <p:sp>
          <p:nvSpPr>
            <p:cNvPr id="14" name="ZoneTexte 33"/>
            <p:cNvSpPr txBox="1">
              <a:spLocks noChangeArrowheads="1"/>
            </p:cNvSpPr>
            <p:nvPr/>
          </p:nvSpPr>
          <p:spPr bwMode="auto">
            <a:xfrm>
              <a:off x="6067425" y="3868946"/>
              <a:ext cx="30791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/>
                <a:t>1</a:t>
              </a:r>
            </a:p>
          </p:txBody>
        </p:sp>
        <p:sp>
          <p:nvSpPr>
            <p:cNvPr id="15" name="ZoneTexte 34"/>
            <p:cNvSpPr txBox="1">
              <a:spLocks noChangeArrowheads="1"/>
            </p:cNvSpPr>
            <p:nvPr/>
          </p:nvSpPr>
          <p:spPr bwMode="auto">
            <a:xfrm>
              <a:off x="6029325" y="6240671"/>
              <a:ext cx="4381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/>
                <a:t>-1</a:t>
              </a:r>
            </a:p>
          </p:txBody>
        </p:sp>
        <p:sp>
          <p:nvSpPr>
            <p:cNvPr id="16" name="ZoneTexte 35"/>
            <p:cNvSpPr txBox="1">
              <a:spLocks noChangeArrowheads="1"/>
            </p:cNvSpPr>
            <p:nvPr/>
          </p:nvSpPr>
          <p:spPr bwMode="auto">
            <a:xfrm>
              <a:off x="6076950" y="5050046"/>
              <a:ext cx="30791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/>
                <a:t>0</a:t>
              </a:r>
            </a:p>
          </p:txBody>
        </p:sp>
        <p:sp>
          <p:nvSpPr>
            <p:cNvPr id="17" name="ZoneTexte 36"/>
            <p:cNvSpPr txBox="1">
              <a:spLocks noChangeArrowheads="1"/>
            </p:cNvSpPr>
            <p:nvPr/>
          </p:nvSpPr>
          <p:spPr bwMode="auto">
            <a:xfrm>
              <a:off x="7477125" y="3945146"/>
              <a:ext cx="5524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/>
                <a:t>200</a:t>
              </a:r>
            </a:p>
          </p:txBody>
        </p:sp>
        <p:sp>
          <p:nvSpPr>
            <p:cNvPr id="18" name="ZoneTexte 37"/>
            <p:cNvSpPr txBox="1">
              <a:spLocks noChangeArrowheads="1"/>
            </p:cNvSpPr>
            <p:nvPr/>
          </p:nvSpPr>
          <p:spPr bwMode="auto">
            <a:xfrm>
              <a:off x="7467600" y="5059571"/>
              <a:ext cx="5524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/>
                <a:t>100</a:t>
              </a:r>
            </a:p>
          </p:txBody>
        </p:sp>
        <p:sp>
          <p:nvSpPr>
            <p:cNvPr id="19" name="ZoneTexte 38"/>
            <p:cNvSpPr txBox="1">
              <a:spLocks noChangeArrowheads="1"/>
            </p:cNvSpPr>
            <p:nvPr/>
          </p:nvSpPr>
          <p:spPr bwMode="auto">
            <a:xfrm>
              <a:off x="7419975" y="6212096"/>
              <a:ext cx="5524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/>
                <a:t>0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824570" y="1432050"/>
            <a:ext cx="208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Verdana"/>
                <a:cs typeface="Verdana"/>
              </a:rPr>
              <a:t>TCV </a:t>
            </a:r>
            <a:r>
              <a:rPr lang="fr-FR" b="1" dirty="0" err="1" smtClean="0">
                <a:latin typeface="Verdana"/>
                <a:cs typeface="Verdana"/>
              </a:rPr>
              <a:t>snowflake</a:t>
            </a:r>
            <a:endParaRPr lang="fr-FR" b="1" dirty="0">
              <a:latin typeface="Verdana"/>
              <a:cs typeface="Verdana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798041" y="6003689"/>
            <a:ext cx="228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Proof of </a:t>
            </a:r>
            <a:r>
              <a:rPr lang="fr-FR" i="1" dirty="0" err="1" smtClean="0"/>
              <a:t>principle</a:t>
            </a:r>
            <a:r>
              <a:rPr lang="fr-FR" i="1" dirty="0" smtClean="0"/>
              <a:t> </a:t>
            </a:r>
            <a:r>
              <a:rPr lang="fr-FR" i="1" dirty="0" err="1" smtClean="0"/>
              <a:t>only</a:t>
            </a:r>
            <a:endParaRPr lang="fr-FR" i="1" dirty="0"/>
          </a:p>
        </p:txBody>
      </p:sp>
      <p:grpSp>
        <p:nvGrpSpPr>
          <p:cNvPr id="22" name="Grouper 21"/>
          <p:cNvGrpSpPr/>
          <p:nvPr/>
        </p:nvGrpSpPr>
        <p:grpSpPr>
          <a:xfrm>
            <a:off x="1206923" y="1675782"/>
            <a:ext cx="2672477" cy="4078140"/>
            <a:chOff x="5588126" y="1262505"/>
            <a:chExt cx="2846215" cy="4581536"/>
          </a:xfrm>
        </p:grpSpPr>
        <p:pic>
          <p:nvPicPr>
            <p:cNvPr id="23" name="Image 22" descr="Capture d’écran 2014-11-08 à 15.57.4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126" y="1262505"/>
              <a:ext cx="2672477" cy="2276011"/>
            </a:xfrm>
            <a:prstGeom prst="rect">
              <a:avLst/>
            </a:prstGeom>
          </p:spPr>
        </p:pic>
        <p:pic>
          <p:nvPicPr>
            <p:cNvPr id="24" name="Image 23" descr="Capture d’écran 2014-11-08 à 15.57.5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964" y="3538516"/>
              <a:ext cx="2629377" cy="2305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05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Recent developements: impurities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10/12/14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WPCD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en-GB" smtClean="0"/>
              <a:t>8</a:t>
            </a:fld>
            <a:endParaRPr lang="en-GB"/>
          </a:p>
        </p:txBody>
      </p:sp>
      <p:grpSp>
        <p:nvGrpSpPr>
          <p:cNvPr id="20" name="Grouper 19"/>
          <p:cNvGrpSpPr/>
          <p:nvPr/>
        </p:nvGrpSpPr>
        <p:grpSpPr>
          <a:xfrm>
            <a:off x="1103607" y="3018586"/>
            <a:ext cx="6897238" cy="2930209"/>
            <a:chOff x="893193" y="3146526"/>
            <a:chExt cx="6897238" cy="2930209"/>
          </a:xfrm>
        </p:grpSpPr>
        <p:pic>
          <p:nvPicPr>
            <p:cNvPr id="7" name="Image 6" descr="Capture d’écran 2014-11-07 à 22.36.4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93" y="3189932"/>
              <a:ext cx="2048063" cy="1268781"/>
            </a:xfrm>
            <a:prstGeom prst="rect">
              <a:avLst/>
            </a:prstGeom>
          </p:spPr>
        </p:pic>
        <p:pic>
          <p:nvPicPr>
            <p:cNvPr id="8" name="Image 7" descr="Capture d’écran 2014-11-07 à 22.37.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663" y="3189932"/>
              <a:ext cx="1971863" cy="1259373"/>
            </a:xfrm>
            <a:prstGeom prst="rect">
              <a:avLst/>
            </a:prstGeom>
          </p:spPr>
        </p:pic>
        <p:pic>
          <p:nvPicPr>
            <p:cNvPr id="9" name="Image 8" descr="Capture d’écran 2014-11-07 à 22.37.2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6006" y="3146526"/>
              <a:ext cx="2010460" cy="1302779"/>
            </a:xfrm>
            <a:prstGeom prst="rect">
              <a:avLst/>
            </a:prstGeom>
          </p:spPr>
        </p:pic>
        <p:pic>
          <p:nvPicPr>
            <p:cNvPr id="10" name="Image 9" descr="Capture d’écran 2014-11-07 à 22.37.4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93" y="4706073"/>
              <a:ext cx="1959163" cy="1252328"/>
            </a:xfrm>
            <a:prstGeom prst="rect">
              <a:avLst/>
            </a:prstGeom>
          </p:spPr>
        </p:pic>
        <p:pic>
          <p:nvPicPr>
            <p:cNvPr id="11" name="Image 10" descr="Capture d’écran 2014-11-07 à 22.38.0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863" y="4706073"/>
              <a:ext cx="2022663" cy="1274395"/>
            </a:xfrm>
            <a:prstGeom prst="rect">
              <a:avLst/>
            </a:prstGeom>
          </p:spPr>
        </p:pic>
        <p:pic>
          <p:nvPicPr>
            <p:cNvPr id="12" name="Image 11" descr="Capture d’écran 2014-11-07 à 22.38.1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6006" y="4645425"/>
              <a:ext cx="2094425" cy="1335043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744774" y="4195311"/>
              <a:ext cx="485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latin typeface="Verdana"/>
                  <a:cs typeface="Verdana"/>
                </a:rPr>
                <a:t>C</a:t>
              </a:r>
              <a:r>
                <a:rPr lang="en-GB" b="1" baseline="30000" smtClean="0">
                  <a:latin typeface="Verdana"/>
                  <a:cs typeface="Verdana"/>
                </a:rPr>
                <a:t>+</a:t>
              </a:r>
              <a:endParaRPr lang="en-GB" b="1" baseline="30000">
                <a:latin typeface="Verdana"/>
                <a:cs typeface="Verdana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143001" y="4137665"/>
              <a:ext cx="594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latin typeface="Verdana"/>
                  <a:cs typeface="Verdana"/>
                </a:rPr>
                <a:t>C</a:t>
              </a:r>
              <a:r>
                <a:rPr lang="en-GB" b="1" baseline="30000" smtClean="0">
                  <a:latin typeface="Verdana"/>
                  <a:cs typeface="Verdana"/>
                </a:rPr>
                <a:t>2+</a:t>
              </a:r>
              <a:endParaRPr lang="en-GB" b="1" baseline="30000">
                <a:latin typeface="Verdana"/>
                <a:cs typeface="Verdana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546466" y="4137665"/>
              <a:ext cx="594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latin typeface="Verdana"/>
                  <a:cs typeface="Verdana"/>
                </a:rPr>
                <a:t>C</a:t>
              </a:r>
              <a:r>
                <a:rPr lang="en-GB" b="1" baseline="30000" smtClean="0">
                  <a:latin typeface="Verdana"/>
                  <a:cs typeface="Verdana"/>
                </a:rPr>
                <a:t>3+</a:t>
              </a:r>
              <a:endParaRPr lang="en-GB" b="1" baseline="30000">
                <a:latin typeface="Verdana"/>
                <a:cs typeface="Verdana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815988" y="5707403"/>
              <a:ext cx="594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latin typeface="Verdana"/>
                  <a:cs typeface="Verdana"/>
                </a:rPr>
                <a:t>C</a:t>
              </a:r>
              <a:r>
                <a:rPr lang="en-GB" b="1" baseline="30000" smtClean="0">
                  <a:latin typeface="Verdana"/>
                  <a:cs typeface="Verdana"/>
                </a:rPr>
                <a:t>4+</a:t>
              </a:r>
              <a:endParaRPr lang="en-GB" b="1" baseline="30000">
                <a:latin typeface="Verdana"/>
                <a:cs typeface="Verdana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143001" y="5707403"/>
              <a:ext cx="594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latin typeface="Verdana"/>
                  <a:cs typeface="Verdana"/>
                </a:rPr>
                <a:t>C</a:t>
              </a:r>
              <a:r>
                <a:rPr lang="en-GB" b="1" baseline="30000" smtClean="0">
                  <a:latin typeface="Verdana"/>
                  <a:cs typeface="Verdana"/>
                </a:rPr>
                <a:t>5+</a:t>
              </a:r>
              <a:endParaRPr lang="en-GB" b="1" baseline="30000">
                <a:latin typeface="Verdana"/>
                <a:cs typeface="Verdana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546466" y="5707403"/>
              <a:ext cx="594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latin typeface="Verdana"/>
                  <a:cs typeface="Verdana"/>
                </a:rPr>
                <a:t>C</a:t>
              </a:r>
              <a:r>
                <a:rPr lang="en-GB" b="1" baseline="30000" smtClean="0">
                  <a:latin typeface="Verdana"/>
                  <a:cs typeface="Verdana"/>
                </a:rPr>
                <a:t>6+</a:t>
              </a:r>
              <a:endParaRPr lang="en-GB" b="1" baseline="30000">
                <a:latin typeface="Verdana"/>
                <a:cs typeface="Verdana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26148" y="2372320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dirty="0" smtClean="0">
                <a:latin typeface="Verdana"/>
                <a:cs typeface="Verdana"/>
              </a:rPr>
              <a:t>Tore Supra case, focus on the </a:t>
            </a:r>
            <a:r>
              <a:rPr lang="en-GB" b="1" dirty="0" err="1" smtClean="0">
                <a:latin typeface="Verdana"/>
                <a:cs typeface="Verdana"/>
              </a:rPr>
              <a:t>toroidal</a:t>
            </a:r>
            <a:r>
              <a:rPr lang="en-GB" b="1" dirty="0" smtClean="0">
                <a:latin typeface="Verdana"/>
                <a:cs typeface="Verdana"/>
              </a:rPr>
              <a:t> pumped limiter</a:t>
            </a:r>
            <a:endParaRPr lang="en-GB" b="1" dirty="0">
              <a:latin typeface="Verdana"/>
              <a:cs typeface="Verdana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41636" y="1371168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smtClean="0">
                <a:latin typeface="Verdana"/>
                <a:cs typeface="Verdana"/>
              </a:rPr>
              <a:t>Solving for n</a:t>
            </a:r>
            <a:r>
              <a:rPr lang="en-GB" b="1" baseline="-25000" smtClean="0">
                <a:latin typeface="Symbol" charset="2"/>
                <a:cs typeface="Symbol" charset="2"/>
              </a:rPr>
              <a:t>a</a:t>
            </a:r>
            <a:r>
              <a:rPr lang="en-GB" b="1" smtClean="0">
                <a:latin typeface="Verdana"/>
                <a:cs typeface="Verdana"/>
              </a:rPr>
              <a:t>, u</a:t>
            </a:r>
            <a:r>
              <a:rPr lang="en-GB" b="1" baseline="-25000" smtClean="0">
                <a:latin typeface="Symbol" charset="2"/>
                <a:cs typeface="Symbol" charset="2"/>
              </a:rPr>
              <a:t>a</a:t>
            </a:r>
            <a:r>
              <a:rPr lang="en-GB" b="1" smtClean="0">
                <a:latin typeface="Verdana"/>
                <a:cs typeface="Verdana"/>
              </a:rPr>
              <a:t> and T</a:t>
            </a:r>
            <a:r>
              <a:rPr lang="en-GB" b="1" baseline="-25000" smtClean="0">
                <a:latin typeface="Symbol" charset="2"/>
                <a:cs typeface="Symbol" charset="2"/>
              </a:rPr>
              <a:t>a</a:t>
            </a:r>
            <a:r>
              <a:rPr lang="en-GB" b="1" smtClean="0">
                <a:latin typeface="Verdana"/>
                <a:cs typeface="Verdana"/>
              </a:rPr>
              <a:t> for each ionization stage</a:t>
            </a:r>
            <a:endParaRPr lang="en-GB" b="1" baseline="-25000">
              <a:latin typeface="Symbol" charset="2"/>
              <a:cs typeface="Symbol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63907" y="1844464"/>
            <a:ext cx="643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Verdana"/>
                <a:cs typeface="Verdana"/>
              </a:rPr>
              <a:t>Proper fluid closure for multi-species plasmas ?</a:t>
            </a:r>
            <a:endParaRPr lang="en-GB" b="1" i="1" dirty="0">
              <a:latin typeface="Verdana"/>
              <a:cs typeface="Verdan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2242" y="6199089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dirty="0" smtClean="0">
                <a:latin typeface="Verdana"/>
                <a:cs typeface="Verdana"/>
              </a:rPr>
              <a:t>Parallelisation strategies under discussion (on species) …</a:t>
            </a:r>
            <a:endParaRPr lang="en-GB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561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Speeding up rate coefficients calculations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1800" dirty="0" smtClean="0"/>
              <a:t>Multivariate polynomial regression on ADAS data</a:t>
            </a:r>
            <a:endParaRPr lang="en-GB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en-GB" smtClean="0"/>
              <a:t>10/12/14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HDR Y. Marandet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en-GB" smtClean="0"/>
              <a:t>9</a:t>
            </a:fld>
            <a:endParaRPr lang="en-GB"/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0" y="2334096"/>
            <a:ext cx="7684531" cy="125994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4456999"/>
            <a:ext cx="800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Verdana"/>
                <a:cs typeface="Verdana"/>
              </a:rPr>
              <a:t>C</a:t>
            </a:r>
            <a:r>
              <a:rPr lang="en-GB" b="1" baseline="-25000" dirty="0" err="1" smtClean="0">
                <a:latin typeface="Verdana"/>
                <a:cs typeface="Verdana"/>
              </a:rPr>
              <a:t>ij</a:t>
            </a:r>
            <a:r>
              <a:rPr lang="en-GB" b="1" dirty="0" smtClean="0">
                <a:latin typeface="Verdana"/>
                <a:cs typeface="Verdana"/>
              </a:rPr>
              <a:t> given together with fitting range, </a:t>
            </a:r>
            <a:r>
              <a:rPr lang="en-GB" b="1" i="1" dirty="0" smtClean="0">
                <a:latin typeface="Verdana"/>
                <a:cs typeface="Verdana"/>
              </a:rPr>
              <a:t>restricted to this range</a:t>
            </a:r>
            <a:endParaRPr lang="en-GB" b="1" i="1" dirty="0">
              <a:latin typeface="Verdana"/>
              <a:cs typeface="Verdana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7873" y="3881629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Verdana"/>
                <a:cs typeface="Verdana"/>
              </a:rPr>
              <a:t>8x9/2 = 36 terms &lt; 81 from Janev</a:t>
            </a:r>
            <a:endParaRPr lang="en-GB" b="1">
              <a:latin typeface="Verdana"/>
              <a:cs typeface="Verdan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9040" y="4908394"/>
            <a:ext cx="705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Verdana"/>
                <a:cs typeface="Verdana"/>
              </a:rPr>
              <a:t>Not an issue as long as it is not widely distributed …</a:t>
            </a:r>
            <a:endParaRPr lang="en-GB" b="1">
              <a:latin typeface="Verdana"/>
              <a:cs typeface="Verdan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2999" y="5548069"/>
            <a:ext cx="8263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b="1" dirty="0" smtClean="0">
                <a:latin typeface="Verdana"/>
                <a:cs typeface="Verdana"/>
              </a:rPr>
              <a:t>Done at every time step for every ions, so computation time</a:t>
            </a:r>
          </a:p>
          <a:p>
            <a:pPr marL="285750" indent="-285750">
              <a:buFont typeface="Wingdings" charset="2"/>
              <a:buChar char="ü"/>
            </a:pPr>
            <a:endParaRPr lang="en-GB" sz="800" b="1" dirty="0" smtClean="0">
              <a:latin typeface="Verdana"/>
              <a:cs typeface="Verdana"/>
            </a:endParaRPr>
          </a:p>
          <a:p>
            <a:r>
              <a:rPr lang="en-GB" b="1" dirty="0" smtClean="0">
                <a:latin typeface="Verdana"/>
                <a:cs typeface="Verdana"/>
              </a:rPr>
              <a:t>    critical here. In SOLPS context, reduce EIRENE overheads ?</a:t>
            </a:r>
            <a:endParaRPr lang="en-GB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2928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_AMU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12546</TotalTime>
  <Words>889</Words>
  <Application>Microsoft Macintosh PowerPoint</Application>
  <PresentationFormat>Présentation à l'écran (4:3)</PresentationFormat>
  <Paragraphs>190</Paragraphs>
  <Slides>16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modele_powerpoint_AMU</vt:lpstr>
      <vt:lpstr>SoledGE2D-EIRENE Contributions to SOLPS OPTIMIZATION</vt:lpstr>
      <vt:lpstr>Why a new transport code ?</vt:lpstr>
      <vt:lpstr>SolEdge2D Equations – pure deuterium case</vt:lpstr>
      <vt:lpstr>Numerical aspects</vt:lpstr>
      <vt:lpstr>Penalization technique</vt:lpstr>
      <vt:lpstr>Applications of Soledge2D-EIRENE</vt:lpstr>
      <vt:lpstr>Applications of Soledge2D-EIRENE</vt:lpstr>
      <vt:lpstr>Recent developements: impurities</vt:lpstr>
      <vt:lpstr>Speeding up rate coefficients calculations</vt:lpstr>
      <vt:lpstr>Examples of fitting</vt:lpstr>
      <vt:lpstr>Numerical verification</vt:lpstr>
      <vt:lpstr>Coupling to EIRENE : general principle</vt:lpstr>
      <vt:lpstr>Pre-averaged coupling scheme</vt:lpstr>
      <vt:lpstr>Available short cycling modes</vt:lpstr>
      <vt:lpstr>Plans for 2015</vt:lpstr>
      <vt:lpstr>Job Market</vt:lpstr>
    </vt:vector>
  </TitlesOfParts>
  <Company>Université de la Méditerranée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Roulet</dc:creator>
  <cp:lastModifiedBy>Yannick Marandet</cp:lastModifiedBy>
  <cp:revision>281</cp:revision>
  <dcterms:created xsi:type="dcterms:W3CDTF">2012-01-24T09:06:31Z</dcterms:created>
  <dcterms:modified xsi:type="dcterms:W3CDTF">2014-12-11T08:32:23Z</dcterms:modified>
</cp:coreProperties>
</file>