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theme/theme2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2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theme/theme3.xml" ContentType="application/vnd.openxmlformats-officedocument.theme+xml"/>
  <Default Extension="xml" ContentType="application/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Default Extension="rels" ContentType="application/vnd.openxmlformats-package.relationships+xml"/>
  <Override PartName="/ppt/handoutMasters/handoutMaster1.xml" ContentType="application/vnd.openxmlformats-officedocument.presentationml.handoutMaster+xml"/>
  <Override PartName="/ppt/slides/slide10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tableStyles.xml" ContentType="application/vnd.openxmlformats-officedocument.presentationml.tableStyles+xml"/>
  <Default Extension="pdf" ContentType="application/pdf"/>
  <Override PartName="/ppt/slides/slide5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309" r:id="rId2"/>
    <p:sldId id="318" r:id="rId3"/>
    <p:sldId id="330" r:id="rId4"/>
    <p:sldId id="327" r:id="rId5"/>
    <p:sldId id="322" r:id="rId6"/>
    <p:sldId id="321" r:id="rId7"/>
    <p:sldId id="323" r:id="rId8"/>
    <p:sldId id="326" r:id="rId9"/>
    <p:sldId id="320" r:id="rId10"/>
    <p:sldId id="319" r:id="rId11"/>
    <p:sldId id="324" r:id="rId12"/>
    <p:sldId id="325" r:id="rId13"/>
    <p:sldId id="329" r:id="rId14"/>
    <p:sldId id="331" r:id="rId15"/>
    <p:sldId id="332" r:id="rId16"/>
    <p:sldId id="333" r:id="rId17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1pPr>
    <a:lvl2pPr marL="457200" algn="ctr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2pPr>
    <a:lvl3pPr marL="914400" algn="ctr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3pPr>
    <a:lvl4pPr marL="1371600" algn="ctr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4pPr>
    <a:lvl5pPr marL="1828800" algn="ctr" rtl="0" eaLnBrk="0" fontAlgn="base" hangingPunct="0">
      <a:spcBef>
        <a:spcPct val="20000"/>
      </a:spcBef>
      <a:spcAft>
        <a:spcPct val="0"/>
      </a:spcAft>
      <a:buChar char="•"/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3200" kern="1200">
        <a:solidFill>
          <a:schemeClr val="accent2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99009B"/>
    <a:srgbClr val="BF2422"/>
    <a:srgbClr val="8A1A18"/>
    <a:srgbClr val="D4A9A9"/>
    <a:srgbClr val="33CC33"/>
    <a:srgbClr val="FFFFCC"/>
    <a:srgbClr val="FF0000"/>
    <a:srgbClr val="000000"/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58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fld id="{88E35CF1-77A7-674E-8259-AAA62929B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fld id="{8C4612B3-9FED-9047-BF61-9FA00FA6C9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ITM-TF General Meeting 13-15 September 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7E3B6-4F51-4849-8498-5CAD85C41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507413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ITM-TF General Meeting 13-15 September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7E327-303B-FF40-A3CD-85B43387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475" y="0"/>
            <a:ext cx="57245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765175"/>
            <a:ext cx="4176713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6313" y="765175"/>
            <a:ext cx="4178300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ITM-TF General Meeting 13-15 September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A6C0-F471-B248-802A-C35112D0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D. Farina, Theory of Fusion Plasmas, Varenna, August 2006</a:t>
            </a:r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144F9-5B21-D746-B115-D38E65D5D1CA}" type="slidenum">
              <a:rPr lang="en-US"/>
              <a:pPr>
                <a:defRPr/>
              </a:pPr>
              <a:t>‹#›</a:t>
            </a:fld>
            <a:endParaRPr lang="en-US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pt06taskforce3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ppt06taskforc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19475" y="0"/>
            <a:ext cx="5724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65175"/>
            <a:ext cx="8507413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4638"/>
            <a:ext cx="386715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000" b="1">
                <a:solidFill>
                  <a:srgbClr val="003399"/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r>
              <a:rPr lang="en-US"/>
              <a:t>ITM-TF General Meeting 13-15 September 2010</a:t>
            </a:r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524625"/>
            <a:ext cx="75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1">
                <a:solidFill>
                  <a:srgbClr val="003399"/>
                </a:solidFill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fld id="{E74EE0B1-1382-454E-95AC-DF4DDBB80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pitchFamily="-105" charset="-128"/>
          <a:cs typeface="ＭＳ Ｐゴシック" pitchFamily="-105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0000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4.pdf"/><Relationship Id="rId7" Type="http://schemas.openxmlformats.org/officeDocument/2006/relationships/image" Target="../media/image5.png"/><Relationship Id="rId8" Type="http://schemas.openxmlformats.org/officeDocument/2006/relationships/image" Target="../media/image6.pdf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6" Type="http://schemas.openxmlformats.org/officeDocument/2006/relationships/image" Target="../media/image36.pdf"/><Relationship Id="rId7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Relationship Id="rId4" Type="http://schemas.openxmlformats.org/officeDocument/2006/relationships/image" Target="../media/image4.pdf"/><Relationship Id="rId5" Type="http://schemas.openxmlformats.org/officeDocument/2006/relationships/image" Target="../media/image5.png"/><Relationship Id="rId6" Type="http://schemas.openxmlformats.org/officeDocument/2006/relationships/image" Target="../media/image6.pdf"/><Relationship Id="rId7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595313" y="1071563"/>
            <a:ext cx="7939087" cy="509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b="1" dirty="0"/>
              <a:t>GRAY</a:t>
            </a:r>
          </a:p>
          <a:p>
            <a:pPr>
              <a:buFontTx/>
              <a:buNone/>
            </a:pPr>
            <a:r>
              <a:rPr lang="en-US" dirty="0"/>
              <a:t>EC quasi-optical ray-tracing code </a:t>
            </a:r>
          </a:p>
          <a:p>
            <a:pPr>
              <a:buFontTx/>
              <a:buNone/>
            </a:pPr>
            <a:r>
              <a:rPr lang="en-US" dirty="0"/>
              <a:t>for ECRH&amp;ECCD calculations in </a:t>
            </a:r>
            <a:r>
              <a:rPr lang="en-US" dirty="0" err="1"/>
              <a:t>tokamaks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sz="2800" b="1" i="1" dirty="0" err="1"/>
              <a:t>L.Figini</a:t>
            </a:r>
            <a:r>
              <a:rPr lang="en-US" sz="2800" i="1" dirty="0"/>
              <a:t>, D. Farina</a:t>
            </a:r>
            <a:endParaRPr lang="en-US" sz="2800" i="1" u="sng" dirty="0"/>
          </a:p>
          <a:p>
            <a:pPr>
              <a:buFontTx/>
              <a:buNone/>
            </a:pPr>
            <a:r>
              <a:rPr lang="en-US" sz="2400" i="1" dirty="0"/>
              <a:t>IFP-CNR, EURATOM-ENEA-CNR Assoc.</a:t>
            </a:r>
          </a:p>
          <a:p>
            <a:pPr>
              <a:buFontTx/>
              <a:buNone/>
            </a:pPr>
            <a:r>
              <a:rPr lang="en-US" sz="2400" i="1" dirty="0"/>
              <a:t> </a:t>
            </a:r>
            <a:r>
              <a:rPr lang="en-US" sz="2400" i="1" dirty="0" err="1"/>
              <a:t>Milano,Italy</a:t>
            </a:r>
            <a:endParaRPr lang="en-US" sz="2400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0BC0CE6-BE0B-B145-AF69-EC5FA8A505B0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Kepler workflow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51F9BEA-4CFF-8240-AA73-DCCD0398F0A5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508" name="Picture 4" descr="gray-wf-with-writeecan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350" y="914400"/>
            <a:ext cx="669925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Benchmarking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E9AC480-1BB3-E448-9E36-FB8C6AD246CF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04800" y="1371600"/>
            <a:ext cx="838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269875" algn="l"/>
            <a:r>
              <a:rPr lang="en-US" sz="2000" dirty="0" smtClean="0"/>
              <a:t>ITM version of GRAY has been benchmarked against the original F77 version</a:t>
            </a:r>
          </a:p>
          <a:p>
            <a:pPr marL="727075" lvl="1" indent="-269875" algn="l"/>
            <a:r>
              <a:rPr lang="en-US" sz="2000" dirty="0" smtClean="0"/>
              <a:t>Test case: ITER standard scenario 2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/>
              <a:t>Data read from file and passed to the F77 version</a:t>
            </a:r>
          </a:p>
          <a:p>
            <a:pPr marL="1371600" lvl="2" indent="-457200" algn="l">
              <a:buFont typeface="+mj-lt"/>
              <a:buAutoNum type="arabicPeriod"/>
            </a:pPr>
            <a:r>
              <a:rPr lang="en-US" sz="2000" dirty="0" smtClean="0"/>
              <a:t>Data read from file, used to fill the corresponding CPO structures and passed to the ITM version</a:t>
            </a:r>
          </a:p>
          <a:p>
            <a:pPr marL="727075" lvl="1" indent="-269875" algn="l"/>
            <a:r>
              <a:rPr lang="en-US" sz="2000" dirty="0" smtClean="0"/>
              <a:t>Results match</a:t>
            </a:r>
          </a:p>
          <a:p>
            <a:pPr marL="269875" indent="-269875" algn="l">
              <a:buFontTx/>
              <a:buNone/>
            </a:pPr>
            <a:endParaRPr lang="en-US" sz="2000" dirty="0" smtClean="0"/>
          </a:p>
          <a:p>
            <a:pPr marL="269875" indent="-269875" algn="l">
              <a:buFontTx/>
              <a:buNone/>
            </a:pPr>
            <a:endParaRPr lang="en-US" sz="2000" dirty="0" smtClean="0"/>
          </a:p>
          <a:p>
            <a:pPr marL="269875" indent="-269875" algn="l"/>
            <a:r>
              <a:rPr lang="en-US" sz="2000" dirty="0" smtClean="0"/>
              <a:t>Benchmark has started against TORBEAM </a:t>
            </a:r>
            <a:r>
              <a:rPr lang="en-US" sz="2000" dirty="0" err="1" smtClean="0"/>
              <a:t>beamtracing</a:t>
            </a:r>
            <a:r>
              <a:rPr lang="en-US" sz="2000" dirty="0" smtClean="0"/>
              <a:t> code</a:t>
            </a:r>
          </a:p>
          <a:p>
            <a:pPr marL="727075" lvl="1" indent="-269875" algn="l"/>
            <a:r>
              <a:rPr lang="en-US" sz="2000" dirty="0" smtClean="0"/>
              <a:t>Test case: </a:t>
            </a:r>
            <a:r>
              <a:rPr lang="en-US" sz="2000" dirty="0" smtClean="0">
                <a:latin typeface="Courier New"/>
                <a:cs typeface="Courier New"/>
              </a:rPr>
              <a:t>test</a:t>
            </a:r>
            <a:r>
              <a:rPr lang="en-US" sz="2000" dirty="0" smtClean="0"/>
              <a:t> machine, shot 5, run 67</a:t>
            </a:r>
          </a:p>
          <a:p>
            <a:pPr marL="727075" lvl="1" indent="-269875" algn="l"/>
            <a:r>
              <a:rPr lang="en-US" sz="2000" dirty="0" smtClean="0"/>
              <a:t>Work in progress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48200" y="1155927"/>
            <a:ext cx="3581400" cy="2654073"/>
          </a:xfrm>
          <a:prstGeom prst="rect">
            <a:avLst/>
          </a:prstGeom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GRAY vs TORBEAM: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2400" smtClean="0">
                <a:ea typeface="ＭＳ Ｐゴシック" charset="-128"/>
                <a:cs typeface="ＭＳ Ｐゴシック" charset="-128"/>
              </a:rPr>
              <a:t>preliminary results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E93AC8-C938-0745-A540-502187107DC0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54075"/>
            <a:ext cx="4022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97275"/>
            <a:ext cx="4022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581400"/>
            <a:ext cx="40227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609600" y="881062"/>
            <a:ext cx="2152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Shot 5, run 67, t=0.0s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5715000" y="3124200"/>
            <a:ext cx="32927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psi grid </a:t>
            </a:r>
            <a:r>
              <a:rPr lang="en-US" sz="2000" dirty="0">
                <a:solidFill>
                  <a:srgbClr val="FF0000"/>
                </a:solidFill>
              </a:rPr>
              <a:t>interpolation issue?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7010400" y="3048000"/>
            <a:ext cx="228600" cy="1333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324600" y="3524310"/>
            <a:ext cx="914400" cy="666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Future work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5F71532-966B-8047-9D87-352B85E6102C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58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533400" y="762000"/>
            <a:ext cx="8153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 algn="l"/>
            <a:r>
              <a:rPr lang="en-US" sz="2000" dirty="0" smtClean="0"/>
              <a:t>Fill </a:t>
            </a:r>
            <a:r>
              <a:rPr lang="en-US" sz="2000" b="1" dirty="0" smtClean="0">
                <a:latin typeface="Courier New"/>
                <a:cs typeface="Courier New"/>
              </a:rPr>
              <a:t>waves</a:t>
            </a:r>
            <a:r>
              <a:rPr lang="en-US" sz="2000" b="1" dirty="0" smtClean="0"/>
              <a:t> CPO </a:t>
            </a:r>
            <a:r>
              <a:rPr lang="en-US" sz="2000" dirty="0" smtClean="0"/>
              <a:t>with all the available data (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latin typeface="Courier New"/>
                <a:cs typeface="Courier New"/>
                <a:sym typeface="Wingdings"/>
              </a:rPr>
              <a:t>coresource</a:t>
            </a:r>
            <a:r>
              <a:rPr lang="en-US" sz="2000" dirty="0" smtClean="0"/>
              <a:t> CPO) </a:t>
            </a:r>
          </a:p>
          <a:p>
            <a:pPr marL="269875" indent="-269875" algn="l"/>
            <a:r>
              <a:rPr lang="en-US" sz="2000" dirty="0" smtClean="0"/>
              <a:t>Replace physical constants values with </a:t>
            </a:r>
            <a:r>
              <a:rPr lang="en-US" sz="2000" dirty="0" err="1" smtClean="0">
                <a:latin typeface="Courier New"/>
                <a:cs typeface="Courier New"/>
              </a:rPr>
              <a:t>ITM_constants</a:t>
            </a:r>
            <a:r>
              <a:rPr lang="en-US" sz="2000" dirty="0" smtClean="0"/>
              <a:t> module</a:t>
            </a:r>
          </a:p>
          <a:p>
            <a:pPr marL="269875" indent="-269875" algn="l"/>
            <a:r>
              <a:rPr lang="en-US" sz="2000" dirty="0" smtClean="0"/>
              <a:t>Use </a:t>
            </a:r>
            <a:r>
              <a:rPr lang="en-US" sz="2000" b="1" dirty="0" smtClean="0"/>
              <a:t>flux averaged quantities </a:t>
            </a:r>
            <a:r>
              <a:rPr lang="en-US" sz="2000" dirty="0" smtClean="0"/>
              <a:t>from </a:t>
            </a:r>
            <a:r>
              <a:rPr lang="en-US" sz="2000" dirty="0" smtClean="0">
                <a:latin typeface="Courier New"/>
                <a:cs typeface="Courier New"/>
              </a:rPr>
              <a:t>equilibrium</a:t>
            </a:r>
            <a:r>
              <a:rPr lang="en-US" sz="2000" dirty="0" smtClean="0"/>
              <a:t> CPO, when available (no more need of internal computation)</a:t>
            </a:r>
          </a:p>
          <a:p>
            <a:pPr marL="269875" indent="-269875" algn="l"/>
            <a:endParaRPr lang="en-US" sz="2000" dirty="0" smtClean="0"/>
          </a:p>
          <a:p>
            <a:pPr marL="269875" indent="-269875" algn="l"/>
            <a:r>
              <a:rPr lang="en-US" sz="2000" dirty="0" smtClean="0"/>
              <a:t>Test code robustness</a:t>
            </a:r>
          </a:p>
          <a:p>
            <a:pPr marL="727075" lvl="1" indent="-269875" algn="l"/>
            <a:r>
              <a:rPr lang="en-US" sz="2000" dirty="0" smtClean="0"/>
              <a:t>try other shots and machines</a:t>
            </a:r>
          </a:p>
          <a:p>
            <a:pPr marL="269875" indent="-269875" algn="l"/>
            <a:r>
              <a:rPr lang="en-US" sz="2000" dirty="0" smtClean="0"/>
              <a:t>Continue </a:t>
            </a:r>
            <a:r>
              <a:rPr lang="en-US" sz="2000" b="1" dirty="0" smtClean="0"/>
              <a:t>benchmarking </a:t>
            </a:r>
            <a:r>
              <a:rPr lang="en-US" sz="2000" dirty="0" smtClean="0"/>
              <a:t>with TORBEAM</a:t>
            </a:r>
          </a:p>
          <a:p>
            <a:pPr marL="727075" lvl="1" indent="-269875" algn="l"/>
            <a:r>
              <a:rPr lang="en-US" sz="2000" dirty="0" smtClean="0"/>
              <a:t>investigate profiles displacement</a:t>
            </a:r>
          </a:p>
          <a:p>
            <a:pPr marL="727075" lvl="1" indent="-269875" algn="l"/>
            <a:r>
              <a:rPr lang="en-US" sz="2000" dirty="0" smtClean="0"/>
              <a:t>compare approaches to vacuum-plasma transition</a:t>
            </a:r>
          </a:p>
          <a:p>
            <a:pPr marL="269875" indent="-269875" algn="l"/>
            <a:r>
              <a:rPr lang="en-US" sz="2000" dirty="0" smtClean="0"/>
              <a:t>Benchmark with TORAY-FOM and TRAVIS when ready</a:t>
            </a:r>
          </a:p>
          <a:p>
            <a:pPr marL="269875" indent="-269875" algn="l"/>
            <a:r>
              <a:rPr lang="en-US" sz="2000" dirty="0" smtClean="0"/>
              <a:t>Include momentum conservation method (from </a:t>
            </a:r>
            <a:r>
              <a:rPr lang="en-US" sz="2000" dirty="0" err="1" smtClean="0"/>
              <a:t>Maruschenko</a:t>
            </a:r>
            <a:r>
              <a:rPr lang="en-US" sz="2000" dirty="0" smtClean="0"/>
              <a:t>) for CD computation also in ITM version</a:t>
            </a:r>
          </a:p>
          <a:p>
            <a:pPr marL="269875" indent="-269875" algn="l"/>
            <a:endParaRPr lang="en-US" sz="2000" dirty="0" smtClean="0"/>
          </a:p>
          <a:p>
            <a:pPr marL="269875" indent="-269875" algn="l"/>
            <a:r>
              <a:rPr lang="en-US" sz="2000" dirty="0" smtClean="0"/>
              <a:t>Use SVN for revision control</a:t>
            </a:r>
          </a:p>
          <a:p>
            <a:pPr marL="269875" indent="-269875" algn="l"/>
            <a:r>
              <a:rPr lang="en-US" sz="2000" dirty="0" smtClean="0"/>
              <a:t>Write code </a:t>
            </a:r>
            <a:r>
              <a:rPr lang="en-US" sz="2000" b="1" dirty="0" smtClean="0"/>
              <a:t>documentation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4419600"/>
            <a:ext cx="878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defRPr/>
            </a:pPr>
            <a:r>
              <a:rPr lang="en-US" sz="2000" i="1" kern="0" dirty="0" err="1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asympotic</a:t>
            </a:r>
            <a:r>
              <a:rPr lang="en-US" sz="2000" i="1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000" i="1" kern="0" dirty="0">
                <a:latin typeface="+mn-lt"/>
                <a:ea typeface="ＭＳ Ｐゴシック" pitchFamily="-105" charset="-128"/>
                <a:cs typeface="ＭＳ Ｐゴシック" pitchFamily="-105" charset="-128"/>
              </a:rPr>
              <a:t>expansion wave equation -&gt; dispersion relation:</a:t>
            </a:r>
          </a:p>
          <a:p>
            <a:pPr marL="342900" indent="-342900" algn="l">
              <a:defRPr/>
            </a:pPr>
            <a:endParaRPr lang="en-US" sz="2000" i="1" kern="0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marL="342900" indent="-342900" algn="l">
              <a:defRPr/>
            </a:pPr>
            <a:endParaRPr lang="en-US" sz="2000" i="1" kern="0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  <a:p>
            <a:pPr marL="800100" lvl="1" indent="-342900" algn="l">
              <a:buFontTx/>
              <a:buNone/>
              <a:defRPr/>
            </a:pPr>
            <a:r>
              <a:rPr lang="en-US" sz="1800" i="1" kern="0" dirty="0">
                <a:latin typeface="+mn-lt"/>
                <a:ea typeface="ＭＳ Ｐゴシック" pitchFamily="-105" charset="-128"/>
                <a:cs typeface="ＭＳ Ｐゴシック" pitchFamily="-105" charset="-128"/>
              </a:rPr>
              <a:t>cold dispersion </a:t>
            </a:r>
            <a:r>
              <a:rPr lang="en-US" sz="1800" i="1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relation</a:t>
            </a:r>
            <a:endParaRPr lang="en-US" sz="2400" i="1" kern="0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Physics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814512"/>
            <a:ext cx="8788400" cy="395288"/>
          </a:xfrm>
        </p:spPr>
        <p:txBody>
          <a:bodyPr/>
          <a:lstStyle/>
          <a:p>
            <a:r>
              <a:rPr lang="en-US" sz="1800" dirty="0" smtClean="0">
                <a:ea typeface="Arial" pitchFamily="-105" charset="0"/>
                <a:cs typeface="Arial" pitchFamily="-105" charset="0"/>
              </a:rPr>
              <a:t>Gaussian beam: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28CC60-14B1-114F-9F6E-A07E16EB6F03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274" name="Picture 3" descr="image-141.tiff                                                 00297366&#10;HD Daniela                     B746CC0A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953000"/>
            <a:ext cx="6121400" cy="56038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pic>
        <p:nvPicPr>
          <p:cNvPr id="11275" name="Picture 5" descr="image-140.tiff                                                 00297366&#10;HD Daniela                     B746CC0A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025" y="5943600"/>
            <a:ext cx="4016375" cy="317500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1276" name="Rectangle 15"/>
          <p:cNvSpPr>
            <a:spLocks noChangeArrowheads="1"/>
          </p:cNvSpPr>
          <p:nvPr/>
        </p:nvSpPr>
        <p:spPr bwMode="auto">
          <a:xfrm>
            <a:off x="5308600" y="5889625"/>
            <a:ext cx="35702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600" i="1">
                <a:latin typeface="Times New Roman" charset="0"/>
              </a:rPr>
              <a:t>N</a:t>
            </a:r>
            <a:r>
              <a:rPr lang="en-US" sz="1600" i="1" baseline="-25000">
                <a:latin typeface="Times New Roman" charset="0"/>
              </a:rPr>
              <a:t>s</a:t>
            </a:r>
            <a:r>
              <a:rPr lang="en-US" sz="1600"/>
              <a:t> : local cold refractive index </a:t>
            </a:r>
            <a:r>
              <a:rPr lang="en-US" sz="1400"/>
              <a:t>OM/XM</a:t>
            </a:r>
            <a:endParaRPr lang="en-US" sz="1600"/>
          </a:p>
          <a:p>
            <a:pPr>
              <a:buFontTx/>
              <a:buNone/>
            </a:pPr>
            <a:r>
              <a:rPr lang="en-US" sz="1600"/>
              <a:t>solution of the </a:t>
            </a:r>
            <a:r>
              <a:rPr lang="en-US" sz="1400"/>
              <a:t>Appleton-Hartree </a:t>
            </a:r>
          </a:p>
          <a:p>
            <a:pPr>
              <a:buFontTx/>
              <a:buNone/>
            </a:pPr>
            <a:r>
              <a:rPr lang="en-US" sz="1400"/>
              <a:t>dispersion relation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820737"/>
            <a:ext cx="857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500"/>
              </a:spcBef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Propagation of EC Gaussian beams is dealt with in the framework of the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compex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eikonal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approximation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362200" y="1676400"/>
            <a:ext cx="6654800" cy="6985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762500" y="2616200"/>
            <a:ext cx="4076700" cy="2413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511800" y="2971800"/>
            <a:ext cx="3124200" cy="2667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3810001"/>
            <a:ext cx="8788400" cy="53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>
              <a:defRPr/>
            </a:pPr>
            <a:r>
              <a:rPr lang="en-US" sz="2000" dirty="0" err="1" smtClean="0">
                <a:latin typeface="Symbol" pitchFamily="-105" charset="2"/>
                <a:ea typeface="Arial" pitchFamily="-105" charset="0"/>
                <a:cs typeface="Arial" pitchFamily="-105" charset="0"/>
              </a:rPr>
              <a:t>l</a:t>
            </a:r>
            <a:r>
              <a:rPr lang="en-US" sz="2000" dirty="0" smtClean="0">
                <a:latin typeface="Arial" pitchFamily="-105" charset="0"/>
                <a:ea typeface="Arial" pitchFamily="-105" charset="0"/>
                <a:cs typeface="Arial" pitchFamily="-105" charset="0"/>
              </a:rPr>
              <a:t> </a:t>
            </a:r>
            <a:r>
              <a:rPr lang="en-US" sz="2000" dirty="0">
                <a:latin typeface="Arial" pitchFamily="-105" charset="0"/>
                <a:ea typeface="Arial" pitchFamily="-105" charset="0"/>
                <a:cs typeface="Arial" pitchFamily="-105" charset="0"/>
              </a:rPr>
              <a:t>wavelength, </a:t>
            </a:r>
            <a:r>
              <a:rPr lang="en-US" sz="2000" i="1" dirty="0" err="1">
                <a:latin typeface="Times New Roman" pitchFamily="-105" charset="0"/>
                <a:ea typeface="Arial" pitchFamily="-105" charset="0"/>
                <a:cs typeface="Arial" pitchFamily="-105" charset="0"/>
              </a:rPr>
              <a:t>w</a:t>
            </a:r>
            <a:r>
              <a:rPr lang="en-US" sz="2000" dirty="0">
                <a:latin typeface="Arial" pitchFamily="-105" charset="0"/>
                <a:ea typeface="Arial" pitchFamily="-105" charset="0"/>
                <a:cs typeface="Arial" pitchFamily="-105" charset="0"/>
              </a:rPr>
              <a:t> beam width, </a:t>
            </a:r>
            <a:r>
              <a:rPr lang="en-US" sz="2000" i="1" dirty="0">
                <a:latin typeface="Times New Roman" pitchFamily="-105" charset="0"/>
                <a:ea typeface="Arial" pitchFamily="-105" charset="0"/>
                <a:cs typeface="Arial" pitchFamily="-105" charset="0"/>
              </a:rPr>
              <a:t>L</a:t>
            </a:r>
            <a:r>
              <a:rPr lang="en-US" sz="2000" dirty="0">
                <a:latin typeface="Arial" pitchFamily="-105" charset="0"/>
                <a:ea typeface="Arial" pitchFamily="-105" charset="0"/>
                <a:cs typeface="Arial" pitchFamily="-105" charset="0"/>
              </a:rPr>
              <a:t> system </a:t>
            </a:r>
            <a:r>
              <a:rPr lang="en-US" sz="2000" dirty="0" smtClean="0">
                <a:latin typeface="Arial" pitchFamily="-105" charset="0"/>
                <a:ea typeface="Arial" pitchFamily="-105" charset="0"/>
                <a:cs typeface="Arial" pitchFamily="-105" charset="0"/>
              </a:rPr>
              <a:t>dimension: </a:t>
            </a:r>
            <a:r>
              <a:rPr lang="en-US" sz="2400" i="1" kern="0" dirty="0" err="1" smtClean="0">
                <a:latin typeface="Symbol" charset="2"/>
                <a:ea typeface="ＭＳ Ｐゴシック" pitchFamily="-105" charset="-128"/>
                <a:cs typeface="Symbol" charset="2"/>
              </a:rPr>
              <a:t>l</a:t>
            </a:r>
            <a:r>
              <a:rPr lang="en-US" sz="2400" i="1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 </a:t>
            </a:r>
            <a:r>
              <a:rPr lang="en-US" sz="2400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&lt;&lt;</a:t>
            </a:r>
            <a:r>
              <a:rPr lang="en-US" sz="2400" i="1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i="1" kern="0" dirty="0" err="1" smtClean="0">
                <a:latin typeface="Times"/>
                <a:ea typeface="ＭＳ Ｐゴシック" pitchFamily="-105" charset="-128"/>
                <a:cs typeface="Times"/>
              </a:rPr>
              <a:t>w</a:t>
            </a:r>
            <a:r>
              <a:rPr lang="en-US" sz="2400" i="1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&lt;&lt;</a:t>
            </a:r>
            <a:r>
              <a:rPr lang="en-US" sz="2400" i="1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i="1" kern="0" dirty="0" smtClean="0">
                <a:latin typeface="Times"/>
                <a:ea typeface="ＭＳ Ｐゴシック" pitchFamily="-105" charset="-128"/>
                <a:cs typeface="Times"/>
              </a:rPr>
              <a:t>L</a:t>
            </a:r>
            <a:endParaRPr lang="en-US" sz="2400" i="1" kern="0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2514600"/>
            <a:ext cx="8788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wave equation solution of the form: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	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S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(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complex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eikonal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function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S = S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R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 + 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 S</a:t>
            </a:r>
            <a:r>
              <a:rPr kumimoji="0" lang="en-US" sz="20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I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948711" y="3489325"/>
            <a:ext cx="2066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lvl="4">
              <a:buFontTx/>
              <a:buNone/>
            </a:pPr>
            <a:r>
              <a:rPr lang="en-US" sz="1600" dirty="0" smtClean="0">
                <a:solidFill>
                  <a:srgbClr val="800080"/>
                </a:solidFill>
              </a:rPr>
              <a:t>beam shape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5257824" y="3260725"/>
            <a:ext cx="533376" cy="228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4114800" y="3260725"/>
            <a:ext cx="380983" cy="228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035021" y="3489325"/>
            <a:ext cx="2066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lvl="4">
              <a:buFontTx/>
              <a:buNone/>
            </a:pPr>
            <a:r>
              <a:rPr lang="en-US" sz="1600" dirty="0" smtClean="0">
                <a:solidFill>
                  <a:srgbClr val="800080"/>
                </a:solidFill>
              </a:rPr>
              <a:t>beam propagation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F9D0B8-6904-7645-B98A-05553608FAB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15</a:t>
            </a:fld>
            <a:endParaRPr lang="en-US" sz="1800" smtClean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Quasi-optical ray equations</a:t>
            </a:r>
            <a:endParaRPr lang="en-US" sz="20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6619875" y="2990850"/>
            <a:ext cx="327025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2307" name="Rectangle 9"/>
          <p:cNvSpPr>
            <a:spLocks noChangeArrowheads="1"/>
          </p:cNvSpPr>
          <p:nvPr/>
        </p:nvSpPr>
        <p:spPr bwMode="auto">
          <a:xfrm>
            <a:off x="457200" y="990600"/>
            <a:ext cx="64289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2000" b="1" dirty="0" smtClean="0"/>
              <a:t>Real </a:t>
            </a:r>
            <a:r>
              <a:rPr lang="en-US" sz="2000" dirty="0"/>
              <a:t>and </a:t>
            </a:r>
            <a:r>
              <a:rPr lang="en-US" sz="2000" b="1" dirty="0"/>
              <a:t>imaginary </a:t>
            </a:r>
            <a:r>
              <a:rPr lang="en-US" sz="2000" dirty="0"/>
              <a:t>part of the QO dispersion relation:</a:t>
            </a:r>
            <a:endParaRPr lang="en-US" sz="3600" dirty="0"/>
          </a:p>
        </p:txBody>
      </p:sp>
      <p:grpSp>
        <p:nvGrpSpPr>
          <p:cNvPr id="2" name="Group 27"/>
          <p:cNvGrpSpPr/>
          <p:nvPr/>
        </p:nvGrpSpPr>
        <p:grpSpPr>
          <a:xfrm>
            <a:off x="4343228" y="2193925"/>
            <a:ext cx="4167565" cy="1158875"/>
            <a:chOff x="4343228" y="1890713"/>
            <a:chExt cx="4167565" cy="1158875"/>
          </a:xfrm>
        </p:grpSpPr>
        <p:sp>
          <p:nvSpPr>
            <p:cNvPr id="12308" name="Rectangle 10"/>
            <p:cNvSpPr>
              <a:spLocks noChangeArrowheads="1"/>
            </p:cNvSpPr>
            <p:nvPr/>
          </p:nvSpPr>
          <p:spPr bwMode="auto">
            <a:xfrm>
              <a:off x="4876800" y="2119313"/>
              <a:ext cx="3633993" cy="93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lvl="4">
                <a:buFontTx/>
                <a:buNone/>
              </a:pPr>
              <a:r>
                <a:rPr lang="en-US" sz="1600" dirty="0">
                  <a:solidFill>
                    <a:srgbClr val="800080"/>
                  </a:solidFill>
                </a:rPr>
                <a:t>additional terms with respect to </a:t>
              </a:r>
            </a:p>
            <a:p>
              <a:pPr>
                <a:buFontTx/>
                <a:buNone/>
              </a:pPr>
              <a:r>
                <a:rPr lang="en-US" sz="1600" dirty="0">
                  <a:solidFill>
                    <a:srgbClr val="800080"/>
                  </a:solidFill>
                </a:rPr>
                <a:t>geometric optics (GO) approximation:</a:t>
              </a:r>
            </a:p>
            <a:p>
              <a:pPr>
                <a:buFontTx/>
                <a:buNone/>
              </a:pPr>
              <a:r>
                <a:rPr lang="en-US" sz="1600" dirty="0" err="1">
                  <a:solidFill>
                    <a:srgbClr val="800080"/>
                  </a:solidFill>
                  <a:sym typeface="Symbol" charset="2"/>
                </a:rPr>
                <a:t></a:t>
              </a:r>
              <a:r>
                <a:rPr lang="en-US" sz="1600" dirty="0">
                  <a:solidFill>
                    <a:srgbClr val="800080"/>
                  </a:solidFill>
                  <a:sym typeface="Symbol" charset="2"/>
                </a:rPr>
                <a:t> </a:t>
              </a:r>
              <a:r>
                <a:rPr lang="en-US" sz="1600" i="1" dirty="0">
                  <a:solidFill>
                    <a:srgbClr val="800080"/>
                  </a:solidFill>
                </a:rPr>
                <a:t>diffraction effects</a:t>
              </a:r>
            </a:p>
          </p:txBody>
        </p:sp>
        <p:sp>
          <p:nvSpPr>
            <p:cNvPr id="12309" name="Line 11"/>
            <p:cNvSpPr>
              <a:spLocks noChangeShapeType="1"/>
            </p:cNvSpPr>
            <p:nvPr/>
          </p:nvSpPr>
          <p:spPr bwMode="auto">
            <a:xfrm flipH="1" flipV="1">
              <a:off x="5181600" y="1890713"/>
              <a:ext cx="533376" cy="2286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0" name="Line 12"/>
            <p:cNvSpPr>
              <a:spLocks noChangeShapeType="1"/>
            </p:cNvSpPr>
            <p:nvPr/>
          </p:nvSpPr>
          <p:spPr bwMode="auto">
            <a:xfrm flipV="1">
              <a:off x="5867370" y="1890713"/>
              <a:ext cx="380983" cy="22860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1" name="Line 13"/>
            <p:cNvSpPr>
              <a:spLocks noChangeShapeType="1"/>
            </p:cNvSpPr>
            <p:nvPr/>
          </p:nvSpPr>
          <p:spPr bwMode="auto">
            <a:xfrm flipH="1">
              <a:off x="4343228" y="2347913"/>
              <a:ext cx="685770" cy="0"/>
            </a:xfrm>
            <a:prstGeom prst="line">
              <a:avLst/>
            </a:prstGeom>
            <a:noFill/>
            <a:ln w="95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9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</p:txBody>
      </p:sp>
      <p:sp>
        <p:nvSpPr>
          <p:cNvPr id="12295" name="Slide Number Placeholder 3"/>
          <p:cNvSpPr txBox="1">
            <a:spLocks/>
          </p:cNvSpPr>
          <p:nvPr/>
        </p:nvSpPr>
        <p:spPr bwMode="auto">
          <a:xfrm>
            <a:off x="8388350" y="6524625"/>
            <a:ext cx="755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  <a:buFontTx/>
              <a:buNone/>
            </a:pPr>
            <a:fld id="{D87A23C8-3808-8C4E-9304-6A6A183B619E}" type="slidenum">
              <a:rPr lang="en-US" sz="1000" b="1">
                <a:solidFill>
                  <a:srgbClr val="00339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sz="1800" b="1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010523" y="5410198"/>
            <a:ext cx="3513259" cy="701675"/>
            <a:chOff x="2782" y="2139"/>
            <a:chExt cx="2397" cy="442"/>
          </a:xfrm>
        </p:grpSpPr>
        <p:sp>
          <p:nvSpPr>
            <p:cNvPr id="12303" name="Rectangle 4"/>
            <p:cNvSpPr>
              <a:spLocks noChangeArrowheads="1"/>
            </p:cNvSpPr>
            <p:nvPr/>
          </p:nvSpPr>
          <p:spPr bwMode="auto">
            <a:xfrm>
              <a:off x="3553" y="2139"/>
              <a:ext cx="162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sz="1800" i="1" dirty="0"/>
                <a:t>partial differential eq.</a:t>
              </a:r>
            </a:p>
            <a:p>
              <a:pPr>
                <a:buFontTx/>
                <a:buNone/>
              </a:pPr>
              <a:r>
                <a:rPr lang="en-US" sz="1800" i="1" dirty="0"/>
                <a:t>coupled to ray </a:t>
              </a:r>
              <a:r>
                <a:rPr lang="en-US" sz="1800" i="1" dirty="0" err="1"/>
                <a:t>eqs</a:t>
              </a:r>
              <a:r>
                <a:rPr lang="en-US" sz="1800" i="1" dirty="0" smtClean="0"/>
                <a:t>.</a:t>
              </a:r>
            </a:p>
          </p:txBody>
        </p:sp>
        <p:sp>
          <p:nvSpPr>
            <p:cNvPr id="12304" name="Line 5"/>
            <p:cNvSpPr>
              <a:spLocks noChangeShapeType="1"/>
            </p:cNvSpPr>
            <p:nvPr/>
          </p:nvSpPr>
          <p:spPr bwMode="auto">
            <a:xfrm flipH="1">
              <a:off x="2782" y="2496"/>
              <a:ext cx="67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981948" y="4084637"/>
            <a:ext cx="4676775" cy="1071563"/>
            <a:chOff x="2782" y="1248"/>
            <a:chExt cx="3191" cy="675"/>
          </a:xfrm>
        </p:grpSpPr>
        <p:sp>
          <p:nvSpPr>
            <p:cNvPr id="12301" name="Rectangle 3"/>
            <p:cNvSpPr>
              <a:spLocks noChangeArrowheads="1"/>
            </p:cNvSpPr>
            <p:nvPr/>
          </p:nvSpPr>
          <p:spPr bwMode="auto">
            <a:xfrm>
              <a:off x="3366" y="1248"/>
              <a:ext cx="2607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buFontTx/>
                <a:buNone/>
              </a:pPr>
              <a:r>
                <a:rPr lang="en-US" sz="1800" i="1"/>
                <a:t>formally equal to GO ray eqs.</a:t>
              </a:r>
            </a:p>
            <a:p>
              <a:pPr>
                <a:buFontTx/>
                <a:buNone/>
              </a:pPr>
              <a:r>
                <a:rPr lang="en-US" sz="1800" i="1"/>
                <a:t>with D</a:t>
              </a:r>
              <a:r>
                <a:rPr lang="en-US" sz="1800" i="1" baseline="-25000"/>
                <a:t>R </a:t>
              </a:r>
              <a:r>
                <a:rPr lang="en-US" sz="1800" i="1"/>
                <a:t>depending also on </a:t>
              </a:r>
              <a:r>
                <a:rPr lang="en-US" sz="2000" i="1">
                  <a:sym typeface="Symbol" charset="2"/>
                </a:rPr>
                <a:t></a:t>
              </a:r>
              <a:r>
                <a:rPr lang="en-US" sz="1800" i="1">
                  <a:latin typeface="Times New Roman" charset="0"/>
                </a:rPr>
                <a:t>S</a:t>
              </a:r>
              <a:r>
                <a:rPr lang="en-US" sz="1800" i="1" baseline="-25000">
                  <a:latin typeface="Times New Roman" charset="0"/>
                </a:rPr>
                <a:t>I</a:t>
              </a:r>
            </a:p>
            <a:p>
              <a:pPr>
                <a:buFontTx/>
                <a:buNone/>
              </a:pPr>
              <a:r>
                <a:rPr lang="en-US" sz="1800" b="1" i="1">
                  <a:sym typeface="Symbol" charset="2"/>
                </a:rPr>
                <a:t></a:t>
              </a:r>
              <a:r>
                <a:rPr lang="en-US" sz="1800" b="1" i="1"/>
                <a:t> ray eqs are coupled together</a:t>
              </a:r>
            </a:p>
          </p:txBody>
        </p:sp>
        <p:sp>
          <p:nvSpPr>
            <p:cNvPr id="12302" name="Line 6"/>
            <p:cNvSpPr>
              <a:spLocks noChangeShapeType="1"/>
            </p:cNvSpPr>
            <p:nvPr/>
          </p:nvSpPr>
          <p:spPr bwMode="auto">
            <a:xfrm flipH="1">
              <a:off x="2782" y="1412"/>
              <a:ext cx="67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457200" y="3556000"/>
            <a:ext cx="4455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000" b="1" dirty="0">
                <a:solidFill>
                  <a:srgbClr val="333399"/>
                </a:solidFill>
              </a:rPr>
              <a:t>QO ray equations </a:t>
            </a:r>
            <a:r>
              <a:rPr lang="en-US" sz="1600" dirty="0">
                <a:solidFill>
                  <a:srgbClr val="333399"/>
                </a:solidFill>
              </a:rPr>
              <a:t> </a:t>
            </a:r>
            <a:r>
              <a:rPr lang="en-US" sz="1600" i="1" dirty="0">
                <a:solidFill>
                  <a:srgbClr val="333399"/>
                </a:solidFill>
              </a:rPr>
              <a:t>at dominant order in </a:t>
            </a:r>
            <a:r>
              <a:rPr lang="en-US" sz="1600" i="1" dirty="0" err="1">
                <a:solidFill>
                  <a:srgbClr val="333399"/>
                </a:solidFill>
                <a:latin typeface="Symbol" charset="2"/>
              </a:rPr>
              <a:t>d</a:t>
            </a:r>
            <a:endParaRPr lang="en-US" sz="1600" dirty="0">
              <a:solidFill>
                <a:srgbClr val="333399"/>
              </a:solidFill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3000" y="4189412"/>
            <a:ext cx="2730500" cy="20320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" y="2384425"/>
            <a:ext cx="3098800" cy="5334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09600" y="1522412"/>
            <a:ext cx="7658100" cy="5715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4800600" y="533400"/>
            <a:ext cx="434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GB" sz="1400" dirty="0">
                <a:solidFill>
                  <a:schemeClr val="tx1"/>
                </a:solidFill>
              </a:rPr>
              <a:t>D. </a:t>
            </a:r>
            <a:r>
              <a:rPr lang="en-GB" sz="1400" dirty="0" smtClean="0">
                <a:solidFill>
                  <a:schemeClr val="tx1"/>
                </a:solidFill>
              </a:rPr>
              <a:t>Farina, </a:t>
            </a:r>
            <a:r>
              <a:rPr lang="en-GB" sz="1400" dirty="0">
                <a:solidFill>
                  <a:schemeClr val="tx1"/>
                </a:solidFill>
              </a:rPr>
              <a:t>Fusion Sci. </a:t>
            </a:r>
            <a:r>
              <a:rPr lang="en-GB" sz="1400" dirty="0" err="1">
                <a:solidFill>
                  <a:schemeClr val="tx1"/>
                </a:solidFill>
              </a:rPr>
              <a:t>Techn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  <a:r>
              <a:rPr lang="en-GB" sz="1400" b="1" dirty="0">
                <a:solidFill>
                  <a:schemeClr val="tx1"/>
                </a:solidFill>
              </a:rPr>
              <a:t>52 </a:t>
            </a:r>
            <a:r>
              <a:rPr lang="en-GB" sz="1400" dirty="0">
                <a:solidFill>
                  <a:schemeClr val="tx1"/>
                </a:solidFill>
              </a:rPr>
              <a:t>(2007) 154.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5247468-B5D6-2840-954F-54342A1EDFC6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16</a:t>
            </a:fld>
            <a:endParaRPr lang="en-US" sz="1800" smtClean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ECRH&amp;CD</a:t>
            </a:r>
          </a:p>
        </p:txBody>
      </p:sp>
      <p:sp>
        <p:nvSpPr>
          <p:cNvPr id="13317" name="Rectangle 12"/>
          <p:cNvSpPr>
            <a:spLocks noChangeArrowheads="1"/>
          </p:cNvSpPr>
          <p:nvPr/>
        </p:nvSpPr>
        <p:spPr bwMode="auto">
          <a:xfrm>
            <a:off x="679450" y="4267200"/>
            <a:ext cx="814705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None/>
            </a:pPr>
            <a:r>
              <a:rPr lang="en-US" sz="1800" dirty="0" smtClean="0"/>
              <a:t>Current </a:t>
            </a:r>
            <a:r>
              <a:rPr lang="en-US" sz="1800" dirty="0"/>
              <a:t>drive efficiency computed using the </a:t>
            </a:r>
            <a:r>
              <a:rPr lang="en-US" sz="1800" dirty="0" err="1"/>
              <a:t>adjoint</a:t>
            </a:r>
            <a:r>
              <a:rPr lang="en-US" sz="1800" dirty="0"/>
              <a:t> method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dirty="0" smtClean="0"/>
          </a:p>
          <a:p>
            <a:pPr algn="l">
              <a:buFontTx/>
              <a:buNone/>
            </a:pPr>
            <a:r>
              <a:rPr lang="en-US" sz="1600" i="1" dirty="0" smtClean="0"/>
              <a:t>X </a:t>
            </a:r>
            <a:r>
              <a:rPr lang="en-US" sz="1600" i="1" dirty="0" err="1" smtClean="0"/>
              <a:t>reponse</a:t>
            </a:r>
            <a:r>
              <a:rPr lang="en-US" sz="1600" i="1" dirty="0" smtClean="0"/>
              <a:t> </a:t>
            </a:r>
            <a:r>
              <a:rPr lang="en-US" sz="1600" i="1" dirty="0"/>
              <a:t>function: Cohen model &amp; momentum conservation model (from </a:t>
            </a:r>
            <a:r>
              <a:rPr lang="en-US" sz="1600" i="1" dirty="0" err="1" smtClean="0"/>
              <a:t>Marushenko</a:t>
            </a:r>
            <a:r>
              <a:rPr lang="en-US" sz="1600" i="1" dirty="0" smtClean="0"/>
              <a:t>, not yet in the ITM version)</a:t>
            </a:r>
            <a:endParaRPr lang="en-US" sz="1600" i="1" dirty="0"/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33400" y="838200"/>
            <a:ext cx="4416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/>
              <a:t> </a:t>
            </a:r>
            <a:r>
              <a:rPr lang="en-US" sz="2000" b="1" dirty="0"/>
              <a:t>EC power evolution along the ray</a:t>
            </a:r>
            <a:endParaRPr lang="en-US" b="1" dirty="0"/>
          </a:p>
        </p:txBody>
      </p:sp>
      <p:sp>
        <p:nvSpPr>
          <p:cNvPr id="13321" name="Rectangle 13"/>
          <p:cNvSpPr>
            <a:spLocks noChangeArrowheads="1"/>
          </p:cNvSpPr>
          <p:nvPr/>
        </p:nvSpPr>
        <p:spPr bwMode="auto">
          <a:xfrm>
            <a:off x="687386" y="2133600"/>
            <a:ext cx="7224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absorption coefficient </a:t>
            </a:r>
            <a:r>
              <a:rPr lang="en-US" sz="1800" dirty="0">
                <a:latin typeface="Symbol" charset="2"/>
              </a:rPr>
              <a:t>a</a:t>
            </a:r>
            <a:r>
              <a:rPr lang="en-US" sz="1800" dirty="0"/>
              <a:t> computed solving either the </a:t>
            </a:r>
            <a:r>
              <a:rPr lang="en-US" sz="1800" b="1" dirty="0"/>
              <a:t>fully</a:t>
            </a:r>
            <a:r>
              <a:rPr lang="en-US" sz="1800" dirty="0"/>
              <a:t> 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the </a:t>
            </a:r>
            <a:r>
              <a:rPr lang="en-US" sz="1800" b="1" dirty="0"/>
              <a:t>weakly</a:t>
            </a:r>
            <a:r>
              <a:rPr lang="en-US" sz="1800" dirty="0"/>
              <a:t> </a:t>
            </a:r>
            <a:r>
              <a:rPr lang="en-US" sz="1800" b="1" dirty="0"/>
              <a:t>relativistic</a:t>
            </a:r>
            <a:r>
              <a:rPr lang="en-US" sz="1800" dirty="0"/>
              <a:t> EC dispersion relation</a:t>
            </a:r>
          </a:p>
        </p:txBody>
      </p:sp>
      <p:sp>
        <p:nvSpPr>
          <p:cNvPr id="13323" name="TextBox 34"/>
          <p:cNvSpPr txBox="1">
            <a:spLocks noChangeArrowheads="1"/>
          </p:cNvSpPr>
          <p:nvPr/>
        </p:nvSpPr>
        <p:spPr bwMode="auto">
          <a:xfrm>
            <a:off x="533400" y="297180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 </a:t>
            </a:r>
            <a:r>
              <a:rPr lang="en-US" sz="2000" b="1" dirty="0"/>
              <a:t>EC driven current along the ray</a:t>
            </a:r>
            <a:endParaRPr lang="en-US" b="1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87400" y="1320800"/>
            <a:ext cx="4305300" cy="812800"/>
          </a:xfrm>
          <a:prstGeom prst="rect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87400" y="3581400"/>
            <a:ext cx="3327400" cy="5969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87400" y="4800600"/>
            <a:ext cx="4394200" cy="7366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800600" y="533400"/>
            <a:ext cx="4343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buFontTx/>
              <a:buNone/>
            </a:pPr>
            <a:r>
              <a:rPr lang="en-GB" sz="1400" dirty="0">
                <a:solidFill>
                  <a:schemeClr val="tx1"/>
                </a:solidFill>
              </a:rPr>
              <a:t>D. </a:t>
            </a:r>
            <a:r>
              <a:rPr lang="en-GB" sz="1400" dirty="0" smtClean="0">
                <a:solidFill>
                  <a:schemeClr val="tx1"/>
                </a:solidFill>
              </a:rPr>
              <a:t>Farina, </a:t>
            </a:r>
            <a:r>
              <a:rPr lang="en-GB" sz="1400" dirty="0">
                <a:solidFill>
                  <a:schemeClr val="tx1"/>
                </a:solidFill>
              </a:rPr>
              <a:t>Fusion Sci. </a:t>
            </a:r>
            <a:r>
              <a:rPr lang="en-GB" sz="1400" dirty="0" err="1">
                <a:solidFill>
                  <a:schemeClr val="tx1"/>
                </a:solidFill>
              </a:rPr>
              <a:t>Techn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  <a:r>
              <a:rPr lang="en-GB" sz="1400" b="1" dirty="0">
                <a:solidFill>
                  <a:schemeClr val="tx1"/>
                </a:solidFill>
              </a:rPr>
              <a:t>52 </a:t>
            </a:r>
            <a:r>
              <a:rPr lang="en-GB" sz="1400" dirty="0">
                <a:solidFill>
                  <a:schemeClr val="tx1"/>
                </a:solidFill>
              </a:rPr>
              <a:t>(2007) 154.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28600" y="3411537"/>
            <a:ext cx="878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000" lvl="5" indent="-342000">
              <a:spcBef>
                <a:spcPts val="600"/>
              </a:spcBef>
              <a:buFont typeface="Arial"/>
              <a:buChar char="•"/>
            </a:pPr>
            <a:r>
              <a:rPr lang="en-US" sz="1800" dirty="0" err="1" smtClean="0">
                <a:latin typeface="Symbol" pitchFamily="-105" charset="2"/>
                <a:ea typeface="Arial" pitchFamily="-105" charset="0"/>
                <a:cs typeface="Arial" pitchFamily="-105" charset="0"/>
              </a:rPr>
              <a:t>l</a:t>
            </a:r>
            <a:r>
              <a:rPr lang="en-US" sz="1800" dirty="0" smtClean="0">
                <a:latin typeface="Arial" pitchFamily="-105" charset="0"/>
                <a:ea typeface="Arial" pitchFamily="-105" charset="0"/>
                <a:cs typeface="Arial" pitchFamily="-105" charset="0"/>
              </a:rPr>
              <a:t> wavelength, </a:t>
            </a:r>
            <a:r>
              <a:rPr lang="en-US" sz="1800" i="1" dirty="0" err="1" smtClean="0">
                <a:latin typeface="Times New Roman" pitchFamily="-105" charset="0"/>
                <a:ea typeface="Arial" pitchFamily="-105" charset="0"/>
                <a:cs typeface="Arial" pitchFamily="-105" charset="0"/>
              </a:rPr>
              <a:t>w</a:t>
            </a:r>
            <a:r>
              <a:rPr lang="en-US" sz="1800" dirty="0" smtClean="0">
                <a:latin typeface="Arial" pitchFamily="-105" charset="0"/>
                <a:ea typeface="Arial" pitchFamily="-105" charset="0"/>
                <a:cs typeface="Arial" pitchFamily="-105" charset="0"/>
              </a:rPr>
              <a:t> beam width, </a:t>
            </a:r>
            <a:r>
              <a:rPr lang="en-US" sz="1800" i="1" dirty="0" smtClean="0">
                <a:latin typeface="Times New Roman" pitchFamily="-105" charset="0"/>
                <a:ea typeface="Arial" pitchFamily="-105" charset="0"/>
                <a:cs typeface="Arial" pitchFamily="-105" charset="0"/>
              </a:rPr>
              <a:t>L</a:t>
            </a:r>
            <a:r>
              <a:rPr lang="en-US" sz="1800" dirty="0" smtClean="0">
                <a:latin typeface="Arial" pitchFamily="-105" charset="0"/>
                <a:ea typeface="Arial" pitchFamily="-105" charset="0"/>
                <a:cs typeface="Arial" pitchFamily="-105" charset="0"/>
              </a:rPr>
              <a:t> system dimension: </a:t>
            </a:r>
            <a:r>
              <a:rPr lang="en-US" sz="2400" i="1" kern="0" dirty="0" err="1" smtClean="0">
                <a:latin typeface="Symbol" charset="2"/>
                <a:ea typeface="ＭＳ Ｐゴシック" pitchFamily="-105" charset="-128"/>
                <a:cs typeface="Symbol" charset="2"/>
              </a:rPr>
              <a:t>l</a:t>
            </a:r>
            <a:r>
              <a:rPr lang="en-US" sz="2400" i="1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 </a:t>
            </a:r>
            <a:r>
              <a:rPr lang="en-US" sz="2400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&lt;&lt;</a:t>
            </a:r>
            <a:r>
              <a:rPr lang="en-US" sz="2400" i="1" kern="0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i="1" kern="0" dirty="0" err="1" smtClean="0">
                <a:latin typeface="Times"/>
                <a:ea typeface="ＭＳ Ｐゴシック" pitchFamily="-105" charset="-128"/>
                <a:cs typeface="Times"/>
              </a:rPr>
              <a:t>w</a:t>
            </a:r>
            <a:r>
              <a:rPr lang="en-US" sz="2400" i="1" kern="0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kern="0" dirty="0" smtClean="0">
                <a:latin typeface="Symbol" charset="2"/>
                <a:ea typeface="ＭＳ Ｐゴシック" pitchFamily="-105" charset="-128"/>
                <a:cs typeface="Symbol" charset="2"/>
              </a:rPr>
              <a:t>&lt;&lt;</a:t>
            </a:r>
            <a:r>
              <a:rPr lang="en-US" sz="2400" i="1" kern="0" dirty="0" smtClean="0"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2400" i="1" kern="0" dirty="0" smtClean="0">
                <a:latin typeface="Times"/>
                <a:ea typeface="ＭＳ Ｐゴシック" pitchFamily="-105" charset="-128"/>
                <a:cs typeface="Times"/>
              </a:rPr>
              <a:t>L</a:t>
            </a:r>
            <a:endParaRPr lang="en-US" sz="2400" i="1" kern="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marL="342000" lvl="5" indent="-342000">
              <a:spcBef>
                <a:spcPts val="600"/>
              </a:spcBef>
              <a:buFont typeface="Arial"/>
              <a:buChar char="•"/>
            </a:pPr>
            <a:r>
              <a:rPr lang="en-US" sz="1800" kern="0" dirty="0" err="1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asympotic</a:t>
            </a:r>
            <a:r>
              <a:rPr lang="en-US" sz="1800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800" kern="0" dirty="0">
                <a:latin typeface="+mn-lt"/>
                <a:ea typeface="ＭＳ Ｐゴシック" pitchFamily="-105" charset="-128"/>
                <a:cs typeface="ＭＳ Ｐゴシック" pitchFamily="-105" charset="-128"/>
              </a:rPr>
              <a:t>expansion wave equation -&gt;</a:t>
            </a:r>
            <a:r>
              <a:rPr lang="en-US" sz="1800" kern="0" dirty="0" smtClean="0">
                <a:latin typeface="+mn-lt"/>
                <a:ea typeface="ＭＳ Ｐゴシック" pitchFamily="-105" charset="-128"/>
                <a:cs typeface="ＭＳ Ｐゴシック" pitchFamily="-105" charset="-128"/>
              </a:rPr>
              <a:t> QO cold dispersion relation has </a:t>
            </a:r>
            <a:r>
              <a:rPr lang="en-US" sz="1800" dirty="0" smtClean="0">
                <a:solidFill>
                  <a:schemeClr val="accent6"/>
                </a:solidFill>
              </a:rPr>
              <a:t>additional terms </a:t>
            </a:r>
            <a:r>
              <a:rPr lang="en-US" sz="1800" b="1" dirty="0" smtClean="0">
                <a:solidFill>
                  <a:schemeClr val="accent6"/>
                </a:solidFill>
              </a:rPr>
              <a:t>(grad S</a:t>
            </a:r>
            <a:r>
              <a:rPr lang="en-US" sz="1800" b="1" baseline="-25000" dirty="0" smtClean="0">
                <a:solidFill>
                  <a:schemeClr val="accent6"/>
                </a:solidFill>
              </a:rPr>
              <a:t>I</a:t>
            </a:r>
            <a:r>
              <a:rPr lang="en-US" sz="1800" b="1" dirty="0" smtClean="0">
                <a:solidFill>
                  <a:schemeClr val="accent6"/>
                </a:solidFill>
              </a:rPr>
              <a:t>) </a:t>
            </a:r>
            <a:r>
              <a:rPr lang="en-US" sz="1800" dirty="0" smtClean="0">
                <a:solidFill>
                  <a:schemeClr val="accent6"/>
                </a:solidFill>
              </a:rPr>
              <a:t>with respect to geometric optics (GO)</a:t>
            </a:r>
          </a:p>
          <a:p>
            <a:pPr marL="799200" lvl="6" indent="-342000">
              <a:spcBef>
                <a:spcPts val="600"/>
              </a:spcBef>
              <a:buFont typeface="Lucida Grande"/>
              <a:buChar char="⇒"/>
            </a:pPr>
            <a:r>
              <a:rPr lang="en-US" sz="1800" dirty="0" smtClean="0">
                <a:solidFill>
                  <a:schemeClr val="accent6"/>
                </a:solidFill>
              </a:rPr>
              <a:t>coupled ray equations describing</a:t>
            </a:r>
            <a:r>
              <a:rPr lang="en-US" sz="1800" dirty="0" smtClean="0">
                <a:solidFill>
                  <a:schemeClr val="accent6"/>
                </a:solidFill>
                <a:sym typeface="Symbol" charset="2"/>
              </a:rPr>
              <a:t> </a:t>
            </a:r>
            <a:r>
              <a:rPr lang="en-US" sz="1800" i="1" dirty="0" smtClean="0">
                <a:solidFill>
                  <a:schemeClr val="accent6"/>
                </a:solidFill>
              </a:rPr>
              <a:t>diffraction effects</a:t>
            </a:r>
          </a:p>
          <a:p>
            <a:pPr marL="342000" indent="-342000" algn="l">
              <a:spcBef>
                <a:spcPts val="600"/>
              </a:spcBef>
              <a:defRPr/>
            </a:pPr>
            <a:endParaRPr lang="en-US" sz="1800" i="1" kern="0" dirty="0">
              <a:latin typeface="+mn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Physics model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28600" y="1585912"/>
            <a:ext cx="8788400" cy="395288"/>
          </a:xfrm>
        </p:spPr>
        <p:txBody>
          <a:bodyPr/>
          <a:lstStyle/>
          <a:p>
            <a:r>
              <a:rPr lang="en-US" sz="1800" dirty="0" smtClean="0">
                <a:ea typeface="Arial" pitchFamily="-105" charset="0"/>
                <a:cs typeface="Arial" pitchFamily="-105" charset="0"/>
              </a:rPr>
              <a:t>Gaussian beam: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B28CC60-14B1-114F-9F6E-A07E16EB6F03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685800"/>
            <a:ext cx="8574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500"/>
              </a:spcBef>
              <a:buNone/>
            </a:pPr>
            <a:r>
              <a:rPr lang="en-US" sz="2000" dirty="0" smtClean="0">
                <a:ea typeface="ＭＳ Ｐゴシック" charset="-128"/>
                <a:cs typeface="ＭＳ Ｐゴシック" charset="-128"/>
              </a:rPr>
              <a:t>Propagation of EC Gaussian beams is dealt with in the framework of the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compex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b="1" dirty="0" err="1" smtClean="0">
                <a:ea typeface="ＭＳ Ｐゴシック" charset="-128"/>
                <a:cs typeface="ＭＳ Ｐゴシック" charset="-128"/>
              </a:rPr>
              <a:t>eikonal</a:t>
            </a:r>
            <a:r>
              <a:rPr lang="en-US" sz="2000" b="1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 smtClean="0">
                <a:ea typeface="ＭＳ Ｐゴシック" charset="-128"/>
                <a:cs typeface="ＭＳ Ｐゴシック" charset="-128"/>
              </a:rPr>
              <a:t>approximation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62200" y="1447800"/>
            <a:ext cx="6654800" cy="6985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343400" y="2344737"/>
            <a:ext cx="4076700" cy="2413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295900" y="2700337"/>
            <a:ext cx="3124200" cy="266700"/>
          </a:xfrm>
          <a:prstGeom prst="rect">
            <a:avLst/>
          </a:prstGeom>
          <a:ln w="19050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228600" y="2286000"/>
            <a:ext cx="87884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wave equation solution of the form: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	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S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x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complex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eikonal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function 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S = S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R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 + </a:t>
            </a:r>
            <a:r>
              <a:rPr kumimoji="0" lang="en-US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i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 S</a:t>
            </a:r>
            <a:r>
              <a:rPr kumimoji="0" lang="en-US" sz="1800" b="0" i="1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"/>
                <a:ea typeface="ＭＳ Ｐゴシック" pitchFamily="-105" charset="-128"/>
                <a:cs typeface="Times"/>
              </a:rPr>
              <a:t>I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ＭＳ Ｐゴシック" pitchFamily="-105" charset="-128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487110" y="3182937"/>
            <a:ext cx="2066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lvl="4">
              <a:buFontTx/>
              <a:buNone/>
            </a:pPr>
            <a:r>
              <a:rPr lang="en-US" sz="1600" dirty="0" smtClean="0">
                <a:solidFill>
                  <a:srgbClr val="800080"/>
                </a:solidFill>
              </a:rPr>
              <a:t>beam shape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 flipH="1" flipV="1">
            <a:off x="4796223" y="3032125"/>
            <a:ext cx="533376" cy="228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 flipV="1">
            <a:off x="3653199" y="3032125"/>
            <a:ext cx="380983" cy="228600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2573420" y="3182937"/>
            <a:ext cx="20660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noAutofit/>
          </a:bodyPr>
          <a:lstStyle/>
          <a:p>
            <a:pPr lvl="4">
              <a:buFontTx/>
              <a:buNone/>
            </a:pPr>
            <a:r>
              <a:rPr lang="en-US" sz="1600" dirty="0" smtClean="0">
                <a:solidFill>
                  <a:srgbClr val="800080"/>
                </a:solidFill>
              </a:rPr>
              <a:t>beam propagation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228600" y="4953000"/>
            <a:ext cx="89154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sz="2000" dirty="0"/>
              <a:t>A</a:t>
            </a:r>
            <a:r>
              <a:rPr lang="en-US" sz="2000" dirty="0" smtClean="0"/>
              <a:t>bsorption </a:t>
            </a:r>
            <a:r>
              <a:rPr lang="en-US" sz="2000" dirty="0"/>
              <a:t>coefficient</a:t>
            </a:r>
            <a:r>
              <a:rPr lang="en-US" sz="2000" dirty="0" smtClean="0"/>
              <a:t> computed </a:t>
            </a:r>
            <a:r>
              <a:rPr lang="en-US" sz="2000" dirty="0"/>
              <a:t>solving either the </a:t>
            </a:r>
            <a:r>
              <a:rPr lang="en-US" sz="2000" b="1" dirty="0"/>
              <a:t>fully</a:t>
            </a:r>
            <a:r>
              <a:rPr lang="en-US" sz="2000" dirty="0"/>
              <a:t> </a:t>
            </a:r>
            <a:r>
              <a:rPr lang="en-US" sz="2000" dirty="0" smtClean="0"/>
              <a:t>of the </a:t>
            </a:r>
            <a:r>
              <a:rPr lang="en-US" sz="2000" b="1" dirty="0"/>
              <a:t>weakly</a:t>
            </a:r>
            <a:r>
              <a:rPr lang="en-US" sz="2000" dirty="0"/>
              <a:t> </a:t>
            </a:r>
            <a:r>
              <a:rPr lang="en-US" sz="2000" b="1" dirty="0"/>
              <a:t>relativistic</a:t>
            </a:r>
            <a:r>
              <a:rPr lang="en-US" sz="2000" dirty="0"/>
              <a:t> EC dispersion </a:t>
            </a:r>
            <a:r>
              <a:rPr lang="en-US" sz="2000" dirty="0" smtClean="0"/>
              <a:t>relation</a:t>
            </a:r>
          </a:p>
          <a:p>
            <a:pPr algn="l" eaLnBrk="1" hangingPunct="1">
              <a:spcBef>
                <a:spcPts val="1800"/>
              </a:spcBef>
              <a:buNone/>
            </a:pPr>
            <a:r>
              <a:rPr lang="en-US" sz="2000" dirty="0" smtClean="0"/>
              <a:t>CD efficiency computed using the </a:t>
            </a:r>
            <a:r>
              <a:rPr lang="en-US" sz="2000" dirty="0" err="1" smtClean="0"/>
              <a:t>adjoint</a:t>
            </a:r>
            <a:r>
              <a:rPr lang="en-US" sz="2000" dirty="0" smtClean="0"/>
              <a:t> method (</a:t>
            </a:r>
            <a:r>
              <a:rPr lang="en-US" sz="2000" b="1" i="1" dirty="0" smtClean="0"/>
              <a:t>Cohen </a:t>
            </a:r>
            <a:r>
              <a:rPr lang="en-US" sz="2000" i="1" dirty="0" smtClean="0"/>
              <a:t>model or </a:t>
            </a:r>
            <a:r>
              <a:rPr lang="en-US" sz="2000" b="1" i="1" dirty="0" smtClean="0"/>
              <a:t>momentum conservation </a:t>
            </a:r>
            <a:r>
              <a:rPr lang="en-US" sz="2000" i="1" dirty="0" smtClean="0"/>
              <a:t>model from </a:t>
            </a:r>
            <a:r>
              <a:rPr lang="en-US" sz="2000" i="1" dirty="0" err="1" smtClean="0"/>
              <a:t>Marushenko</a:t>
            </a:r>
            <a:r>
              <a:rPr lang="en-US" sz="2000" i="1" dirty="0" smtClean="0"/>
              <a:t>, not yet in ITM version)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Standalone version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D828C87-065D-8E4C-B4CB-70B7196BEFD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8610600" cy="1397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b="1" dirty="0"/>
              <a:t>Fortran 77 code. </a:t>
            </a:r>
            <a:r>
              <a:rPr lang="en-US" sz="2000" dirty="0"/>
              <a:t>Input files:</a:t>
            </a:r>
          </a:p>
          <a:p>
            <a:pPr marL="270000" indent="-270000" algn="l">
              <a:buFont typeface="Arial"/>
              <a:buChar char="•"/>
              <a:defRPr/>
            </a:pPr>
            <a:r>
              <a:rPr lang="en-US" sz="1800" dirty="0"/>
              <a:t>Magnetic equilibrium description (G EQDSK format)</a:t>
            </a:r>
          </a:p>
          <a:p>
            <a:pPr marL="270000" indent="-270000" algn="l">
              <a:buFont typeface="Arial"/>
              <a:buChar char="•"/>
              <a:defRPr/>
            </a:pPr>
            <a:r>
              <a:rPr lang="en-US" sz="1800" dirty="0"/>
              <a:t>n</a:t>
            </a:r>
            <a:r>
              <a:rPr lang="en-US" sz="1800" baseline="-25000" dirty="0"/>
              <a:t>e</a:t>
            </a:r>
            <a:r>
              <a:rPr lang="en-US" sz="1800" dirty="0"/>
              <a:t>, T</a:t>
            </a:r>
            <a:r>
              <a:rPr lang="en-US" sz="1800" baseline="-25000" dirty="0"/>
              <a:t>e</a:t>
            </a:r>
            <a:r>
              <a:rPr lang="en-US" sz="1800" dirty="0"/>
              <a:t>, </a:t>
            </a:r>
            <a:r>
              <a:rPr lang="en-US" sz="1800" dirty="0" err="1"/>
              <a:t>Z</a:t>
            </a:r>
            <a:r>
              <a:rPr lang="en-US" sz="1800" baseline="-25000" dirty="0" err="1"/>
              <a:t>eff</a:t>
            </a:r>
            <a:r>
              <a:rPr lang="en-US" sz="1800" dirty="0"/>
              <a:t> profiles</a:t>
            </a:r>
          </a:p>
          <a:p>
            <a:pPr marL="270000" indent="-270000" algn="l">
              <a:buFont typeface="Arial"/>
              <a:buChar char="•"/>
              <a:defRPr/>
            </a:pPr>
            <a:r>
              <a:rPr lang="en-US" sz="1800" dirty="0"/>
              <a:t>Code parameters (including initial conditions for </a:t>
            </a:r>
            <a:r>
              <a:rPr lang="en-US" sz="1800" dirty="0" err="1"/>
              <a:t>beamtracing</a:t>
            </a:r>
            <a:r>
              <a:rPr lang="en-US" sz="1800" dirty="0"/>
              <a:t>) and options</a:t>
            </a:r>
          </a:p>
        </p:txBody>
      </p:sp>
      <p:pic>
        <p:nvPicPr>
          <p:cNvPr id="14342" name="Picture 4" descr="bp3EL_0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60638"/>
            <a:ext cx="22256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163" y="2560638"/>
            <a:ext cx="23733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Box 6"/>
          <p:cNvSpPr txBox="1">
            <a:spLocks noChangeArrowheads="1"/>
          </p:cNvSpPr>
          <p:nvPr/>
        </p:nvSpPr>
        <p:spPr bwMode="auto">
          <a:xfrm>
            <a:off x="409575" y="6107112"/>
            <a:ext cx="2033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800" dirty="0"/>
              <a:t>EC Eq. launcher</a:t>
            </a:r>
          </a:p>
        </p:txBody>
      </p:sp>
      <p:sp>
        <p:nvSpPr>
          <p:cNvPr id="14345" name="TextBox 7"/>
          <p:cNvSpPr txBox="1">
            <a:spLocks noChangeArrowheads="1"/>
          </p:cNvSpPr>
          <p:nvPr/>
        </p:nvSpPr>
        <p:spPr bwMode="auto">
          <a:xfrm>
            <a:off x="2632075" y="6107112"/>
            <a:ext cx="214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800" dirty="0"/>
              <a:t>EC Upper launcher</a:t>
            </a:r>
          </a:p>
        </p:txBody>
      </p:sp>
      <p:pic>
        <p:nvPicPr>
          <p:cNvPr id="14346" name="Picture 8" descr="figure1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946400"/>
            <a:ext cx="23114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TextBox 9"/>
          <p:cNvSpPr txBox="1">
            <a:spLocks noChangeArrowheads="1"/>
          </p:cNvSpPr>
          <p:nvPr/>
        </p:nvSpPr>
        <p:spPr bwMode="auto">
          <a:xfrm>
            <a:off x="6475412" y="2286000"/>
            <a:ext cx="1338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800"/>
              <a:t>JET</a:t>
            </a:r>
          </a:p>
          <a:p>
            <a:pPr>
              <a:buFontTx/>
              <a:buNone/>
            </a:pPr>
            <a:r>
              <a:rPr lang="en-US" sz="1800"/>
              <a:t>E4J project</a:t>
            </a:r>
          </a:p>
        </p:txBody>
      </p:sp>
      <p:sp>
        <p:nvSpPr>
          <p:cNvPr id="14348" name="TextBox 6"/>
          <p:cNvSpPr txBox="1">
            <a:spLocks noChangeArrowheads="1"/>
          </p:cNvSpPr>
          <p:nvPr/>
        </p:nvSpPr>
        <p:spPr bwMode="auto">
          <a:xfrm>
            <a:off x="1624013" y="2209800"/>
            <a:ext cx="2033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800" dirty="0"/>
              <a:t>ITER</a:t>
            </a:r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119688" y="6172200"/>
            <a:ext cx="3490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</a:pPr>
            <a:r>
              <a:rPr lang="en-GB" sz="1400" dirty="0">
                <a:solidFill>
                  <a:srgbClr val="000000"/>
                </a:solidFill>
              </a:rPr>
              <a:t>D. Farina, L. Figini, </a:t>
            </a:r>
            <a:r>
              <a:rPr lang="en-US" sz="1400" dirty="0">
                <a:solidFill>
                  <a:srgbClr val="000000"/>
                </a:solidFill>
              </a:rPr>
              <a:t>NF </a:t>
            </a:r>
            <a:r>
              <a:rPr lang="en-US" sz="1400" b="1" dirty="0">
                <a:solidFill>
                  <a:srgbClr val="000000"/>
                </a:solidFill>
              </a:rPr>
              <a:t>50</a:t>
            </a:r>
            <a:r>
              <a:rPr lang="en-US" sz="1400" dirty="0">
                <a:solidFill>
                  <a:srgbClr val="000000"/>
                </a:solidFill>
              </a:rPr>
              <a:t> (2010) </a:t>
            </a:r>
            <a:r>
              <a:rPr lang="en-US" sz="1400" dirty="0" smtClean="0">
                <a:solidFill>
                  <a:srgbClr val="000000"/>
                </a:solidFill>
              </a:rPr>
              <a:t>095007</a:t>
            </a:r>
            <a:br>
              <a:rPr lang="en-US" sz="1400" dirty="0" smtClean="0">
                <a:solidFill>
                  <a:srgbClr val="000000"/>
                </a:solidFill>
              </a:rPr>
            </a:br>
            <a:r>
              <a:rPr lang="en-GB" sz="1400" dirty="0" smtClean="0">
                <a:solidFill>
                  <a:srgbClr val="000000"/>
                </a:solidFill>
              </a:rPr>
              <a:t>G. </a:t>
            </a:r>
            <a:r>
              <a:rPr lang="en-GB" sz="1400" dirty="0" err="1" smtClean="0">
                <a:solidFill>
                  <a:srgbClr val="000000"/>
                </a:solidFill>
              </a:rPr>
              <a:t>Ramponi</a:t>
            </a:r>
            <a:r>
              <a:rPr lang="en-GB" sz="1400" dirty="0" smtClean="0">
                <a:solidFill>
                  <a:srgbClr val="000000"/>
                </a:solidFill>
              </a:rPr>
              <a:t>, et al., </a:t>
            </a:r>
            <a:r>
              <a:rPr lang="en-US" sz="1400" dirty="0" smtClean="0">
                <a:solidFill>
                  <a:srgbClr val="000000"/>
                </a:solidFill>
              </a:rPr>
              <a:t>NF </a:t>
            </a:r>
            <a:r>
              <a:rPr lang="en-US" sz="1400" b="1" dirty="0" smtClean="0">
                <a:solidFill>
                  <a:srgbClr val="000000"/>
                </a:solidFill>
              </a:rPr>
              <a:t>48</a:t>
            </a:r>
            <a:r>
              <a:rPr lang="en-US" sz="1400" dirty="0" smtClean="0">
                <a:solidFill>
                  <a:srgbClr val="000000"/>
                </a:solidFill>
              </a:rPr>
              <a:t> (2008) 054012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GRAY on the ITM Gateway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2517D39-56C8-3F44-A8EF-2300FA412B28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6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273049" y="1143000"/>
            <a:ext cx="382270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 algn="l">
              <a:buFontTx/>
              <a:buNone/>
            </a:pPr>
            <a:r>
              <a:rPr lang="en-US" sz="2000" b="1" dirty="0"/>
              <a:t>On the ITM Gateway:</a:t>
            </a:r>
          </a:p>
          <a:p>
            <a:pPr marL="269875" indent="-269875" algn="l">
              <a:buFont typeface="Arial" charset="0"/>
              <a:buChar char="•"/>
            </a:pPr>
            <a:r>
              <a:rPr lang="en-US" sz="2000" dirty="0"/>
              <a:t>subroutine communicating with the calling routine through </a:t>
            </a:r>
            <a:r>
              <a:rPr lang="en-US" sz="2000" dirty="0" err="1" smtClean="0"/>
              <a:t>CPOs</a:t>
            </a:r>
            <a:r>
              <a:rPr lang="en-US" sz="2000" dirty="0" smtClean="0"/>
              <a:t> (4.08a)</a:t>
            </a:r>
          </a:p>
          <a:p>
            <a:pPr marL="269875" indent="-269875" algn="l">
              <a:buFont typeface="Arial" charset="0"/>
              <a:buChar char="•"/>
            </a:pPr>
            <a:r>
              <a:rPr lang="en-US" sz="2000" dirty="0"/>
              <a:t>Input </a:t>
            </a:r>
            <a:r>
              <a:rPr lang="en-US" sz="2000" dirty="0" err="1"/>
              <a:t>CPOs</a:t>
            </a:r>
            <a:r>
              <a:rPr lang="en-US" sz="2000" dirty="0"/>
              <a:t>:</a:t>
            </a:r>
          </a:p>
          <a:p>
            <a:pPr marL="727075" lvl="1" indent="-269875" algn="l">
              <a:buFont typeface="Arial" charset="0"/>
              <a:buChar char="•"/>
            </a:pPr>
            <a:r>
              <a:rPr lang="en-US" sz="2000" b="1" dirty="0"/>
              <a:t>equilibrium</a:t>
            </a:r>
          </a:p>
          <a:p>
            <a:pPr marL="727075" lvl="1" indent="-269875" algn="l">
              <a:buFont typeface="Arial" charset="0"/>
              <a:buChar char="•"/>
            </a:pPr>
            <a:r>
              <a:rPr lang="en-US" sz="2000" b="1" dirty="0" err="1"/>
              <a:t>coreprof</a:t>
            </a:r>
            <a:endParaRPr lang="en-US" sz="2000" b="1" dirty="0"/>
          </a:p>
          <a:p>
            <a:pPr marL="727075" lvl="1" indent="-269875" algn="l">
              <a:buFont typeface="Arial" charset="0"/>
              <a:buChar char="•"/>
            </a:pPr>
            <a:r>
              <a:rPr lang="en-US" sz="2000" b="1" dirty="0"/>
              <a:t>antennas</a:t>
            </a:r>
          </a:p>
          <a:p>
            <a:pPr marL="269875" indent="-269875" algn="l">
              <a:buFont typeface="Arial" charset="0"/>
              <a:buChar char="•"/>
            </a:pPr>
            <a:r>
              <a:rPr lang="en-US" sz="2000" dirty="0"/>
              <a:t>Output CPO:</a:t>
            </a:r>
          </a:p>
          <a:p>
            <a:pPr marL="727075" lvl="1" indent="-269875" algn="l">
              <a:buFont typeface="Arial" charset="0"/>
              <a:buChar char="•"/>
            </a:pPr>
            <a:r>
              <a:rPr lang="en-US" sz="2000" b="1" dirty="0"/>
              <a:t>waves</a:t>
            </a:r>
          </a:p>
          <a:p>
            <a:pPr marL="269875" indent="-269875" algn="l">
              <a:buFont typeface="Arial" charset="0"/>
              <a:buChar char="•"/>
            </a:pPr>
            <a:r>
              <a:rPr lang="en-US" sz="2000" dirty="0"/>
              <a:t>code </a:t>
            </a:r>
            <a:r>
              <a:rPr lang="en-US" sz="2000" b="1" dirty="0"/>
              <a:t>parameters </a:t>
            </a:r>
            <a:r>
              <a:rPr lang="en-US" sz="2000" dirty="0"/>
              <a:t>stored in XML format, and passed to GRAY in a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codeparam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smtClean="0"/>
              <a:t>structure</a:t>
            </a:r>
          </a:p>
          <a:p>
            <a:pPr marL="269875" indent="-269875" algn="l">
              <a:buFont typeface="Arial" charset="0"/>
              <a:buChar char="•"/>
            </a:pPr>
            <a:r>
              <a:rPr lang="en-US" sz="2000" b="1" dirty="0" err="1" smtClean="0"/>
              <a:t>Kepler</a:t>
            </a:r>
            <a:r>
              <a:rPr lang="en-US" sz="2000" b="1" dirty="0" smtClean="0"/>
              <a:t> actor </a:t>
            </a:r>
            <a:r>
              <a:rPr lang="en-US" sz="2000" dirty="0" smtClean="0"/>
              <a:t>is now available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95751" y="1066800"/>
            <a:ext cx="4895849" cy="1785104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tx1"/>
                </a:solidFill>
                <a:latin typeface="Courier New"/>
                <a:cs typeface="Courier New"/>
              </a:rPr>
              <a:t>interface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b="1" dirty="0" smtClean="0">
                <a:solidFill>
                  <a:schemeClr val="tx1"/>
                </a:solidFill>
                <a:latin typeface="Courier New"/>
                <a:cs typeface="Courier New"/>
              </a:rPr>
              <a:t>subroutine </a:t>
            </a:r>
            <a:r>
              <a:rPr lang="en-US" sz="1000" dirty="0" err="1" smtClean="0">
                <a:solidFill>
                  <a:schemeClr val="tx1"/>
                </a:solidFill>
                <a:latin typeface="Courier New"/>
                <a:cs typeface="Courier New"/>
              </a:rPr>
              <a:t>gray(equilibrium,coreprof,antenna,wave,codeparam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b="1" dirty="0" smtClean="0">
                <a:solidFill>
                  <a:schemeClr val="tx1"/>
                </a:solidFill>
                <a:latin typeface="Courier New"/>
                <a:cs typeface="Courier New"/>
              </a:rPr>
              <a:t>use </a:t>
            </a:r>
            <a:r>
              <a:rPr lang="en-US" sz="1000" dirty="0" err="1" smtClean="0">
                <a:solidFill>
                  <a:schemeClr val="tx1"/>
                </a:solidFill>
                <a:latin typeface="Courier New"/>
                <a:cs typeface="Courier New"/>
              </a:rPr>
              <a:t>euitm_schemas</a:t>
            </a:r>
            <a:endParaRPr lang="en-US" sz="10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endParaRPr lang="en-US" sz="10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dirty="0" err="1" smtClean="0">
                <a:solidFill>
                  <a:srgbClr val="BF2422"/>
                </a:solidFill>
                <a:latin typeface="Courier New"/>
                <a:cs typeface="Courier New"/>
              </a:rPr>
              <a:t>type(type_equilibrium</a:t>
            </a:r>
            <a:r>
              <a:rPr lang="en-US" sz="1000" dirty="0" smtClean="0">
                <a:solidFill>
                  <a:srgbClr val="BF2422"/>
                </a:solidFill>
                <a:latin typeface="Courier New"/>
                <a:cs typeface="Courier New"/>
              </a:rPr>
              <a:t>), pointer :: 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equilibrium(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:)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dirty="0" err="1" smtClean="0">
                <a:solidFill>
                  <a:srgbClr val="BF2422"/>
                </a:solidFill>
                <a:latin typeface="Courier New"/>
                <a:cs typeface="Courier New"/>
              </a:rPr>
              <a:t>type(type_coreprof</a:t>
            </a:r>
            <a:r>
              <a:rPr lang="en-US" sz="1000" dirty="0" smtClean="0">
                <a:solidFill>
                  <a:srgbClr val="BF2422"/>
                </a:solidFill>
                <a:latin typeface="Courier New"/>
                <a:cs typeface="Courier New"/>
              </a:rPr>
              <a:t>), pointer :: </a:t>
            </a:r>
            <a:r>
              <a:rPr lang="en-US" sz="1000" dirty="0" err="1" smtClean="0">
                <a:solidFill>
                  <a:schemeClr val="tx1"/>
                </a:solidFill>
                <a:latin typeface="Courier New"/>
                <a:cs typeface="Courier New"/>
              </a:rPr>
              <a:t>coreprof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:)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dirty="0" err="1" smtClean="0">
                <a:solidFill>
                  <a:srgbClr val="BF2422"/>
                </a:solidFill>
                <a:latin typeface="Courier New"/>
                <a:cs typeface="Courier New"/>
              </a:rPr>
              <a:t>type(type_antennas</a:t>
            </a:r>
            <a:r>
              <a:rPr lang="en-US" sz="1000" dirty="0" smtClean="0">
                <a:solidFill>
                  <a:srgbClr val="BF2422"/>
                </a:solidFill>
                <a:latin typeface="Courier New"/>
                <a:cs typeface="Courier New"/>
              </a:rPr>
              <a:t>), pointer :: 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antenna(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:)</a:t>
            </a:r>
            <a:endParaRPr lang="en-US" sz="10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000" dirty="0" err="1" smtClean="0">
                <a:solidFill>
                  <a:srgbClr val="BF2422"/>
                </a:solidFill>
                <a:latin typeface="Courier New"/>
                <a:cs typeface="Courier New"/>
              </a:rPr>
              <a:t>type(type_waves</a:t>
            </a:r>
            <a:r>
              <a:rPr lang="en-US" sz="1000" dirty="0" smtClean="0">
                <a:solidFill>
                  <a:srgbClr val="BF2422"/>
                </a:solidFill>
                <a:latin typeface="Courier New"/>
                <a:cs typeface="Courier New"/>
              </a:rPr>
              <a:t>), pointer :: 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</a:rPr>
              <a:t>wave(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:)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  </a:t>
            </a:r>
            <a:r>
              <a:rPr lang="en-US" sz="1000" dirty="0" err="1" smtClean="0">
                <a:solidFill>
                  <a:srgbClr val="BF2422"/>
                </a:solidFill>
                <a:latin typeface="Courier New"/>
                <a:cs typeface="Courier New"/>
                <a:sym typeface="Wingdings"/>
              </a:rPr>
              <a:t>type(type_param</a:t>
            </a:r>
            <a:r>
              <a:rPr lang="en-US" sz="1000" dirty="0" smtClean="0">
                <a:solidFill>
                  <a:srgbClr val="BF2422"/>
                </a:solidFill>
                <a:latin typeface="Courier New"/>
                <a:cs typeface="Courier New"/>
                <a:sym typeface="Wingdings"/>
              </a:rPr>
              <a:t>) :: </a:t>
            </a:r>
            <a:r>
              <a:rPr lang="en-US" sz="1000" dirty="0" err="1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codeparam</a:t>
            </a:r>
            <a:endParaRPr lang="en-US" sz="1000" dirty="0" smtClean="0">
              <a:solidFill>
                <a:schemeClr val="tx1"/>
              </a:solidFill>
              <a:latin typeface="Courier New"/>
              <a:cs typeface="Courier New"/>
              <a:sym typeface="Wingdings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  </a:t>
            </a:r>
            <a:r>
              <a:rPr lang="en-US" sz="1000" b="1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end subroutine </a:t>
            </a:r>
            <a:r>
              <a:rPr lang="en-US" sz="1000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gray</a:t>
            </a:r>
          </a:p>
          <a:p>
            <a:pPr algn="l">
              <a:spcBef>
                <a:spcPts val="0"/>
              </a:spcBef>
              <a:buNone/>
            </a:pPr>
            <a:r>
              <a:rPr lang="en-US" sz="1000" b="1" dirty="0" smtClean="0">
                <a:solidFill>
                  <a:schemeClr val="tx1"/>
                </a:solidFill>
                <a:latin typeface="Courier New"/>
                <a:cs typeface="Courier New"/>
                <a:sym typeface="Wingdings"/>
              </a:rPr>
              <a:t>end interface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5800" y="3124200"/>
            <a:ext cx="5029200" cy="3416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&lt;?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xml version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1.0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encoding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UTF-8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"?&gt;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&lt;?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xml-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stylesheet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 type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text/</a:t>
            </a:r>
            <a:r>
              <a:rPr lang="en-US" sz="800" dirty="0" err="1" smtClean="0">
                <a:solidFill>
                  <a:srgbClr val="000090"/>
                </a:solidFill>
                <a:latin typeface="Courier New"/>
                <a:cs typeface="Courier New"/>
              </a:rPr>
              <a:t>xsl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href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./</a:t>
            </a:r>
            <a:r>
              <a:rPr lang="en-US" sz="800" dirty="0" err="1" smtClean="0">
                <a:solidFill>
                  <a:srgbClr val="000090"/>
                </a:solidFill>
                <a:latin typeface="Courier New"/>
                <a:cs typeface="Courier New"/>
              </a:rPr>
              <a:t>input_gray.xsl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charset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ISO-8859-1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"?&gt;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parameters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code_specific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i_warm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2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i_warm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0=no absorption, 1=weakly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rel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, 2=fully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rel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w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/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asympt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expansion, 3=fully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rel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w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/ num integration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i_larm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5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i_larm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order of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larmor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expansion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i_eccd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1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i_eccd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0=no, 1=yes ECCD calculation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i_grad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i_grad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0=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raytracing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, 1=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gaussian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beam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n_rad_ray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11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n_rad_ray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radial # of rays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n_ang_ray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16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n_ang_ray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angular # of rays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rho_max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1.0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rho_max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beam truncation radius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0.1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beamtracing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step (cm)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n_steps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8000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n_steps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max # of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beamtracing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steps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code_specific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output_control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i_rho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i_rho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profiles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w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/ constant 0=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dpsi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, 1=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drhop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n_proj_ec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501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n_proj_ec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points in EC profiles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i_step_proj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100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i_step_proj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beam shape data density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i_step_ray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5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i_step_ray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ray data density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output_control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data_adjust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i_x_pos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i_x_pos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-1=lower, 1=upper, 0=no X-point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psi_ne_bnd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1.05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psi_ne_bnd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density boundary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spline_psi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0.0001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spline_psi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psi smoothing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coeff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data_adjust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parameters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9" name="Oval 8"/>
          <p:cNvSpPr/>
          <p:nvPr/>
        </p:nvSpPr>
        <p:spPr>
          <a:xfrm>
            <a:off x="4724400" y="5849937"/>
            <a:ext cx="1295400" cy="169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57800" y="6172200"/>
            <a:ext cx="3200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solidFill>
                  <a:srgbClr val="FF0000"/>
                </a:solidFill>
              </a:rPr>
              <a:t>will be removed if</a:t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err="1" smtClean="0">
                <a:solidFill>
                  <a:srgbClr val="FF0000"/>
                </a:solidFill>
              </a:rPr>
              <a:t>equilibrium%eqgeometry%boundarytype</a:t>
            </a:r>
            <a:r>
              <a:rPr lang="en-US" sz="1100" dirty="0" smtClean="0">
                <a:solidFill>
                  <a:srgbClr val="FF0000"/>
                </a:solidFill>
              </a:rPr>
              <a:t> and</a:t>
            </a:r>
            <a:br>
              <a:rPr lang="en-US" sz="1100" dirty="0" smtClean="0">
                <a:solidFill>
                  <a:srgbClr val="FF0000"/>
                </a:solidFill>
              </a:rPr>
            </a:br>
            <a:r>
              <a:rPr lang="en-US" sz="1100" dirty="0" err="1" smtClean="0">
                <a:solidFill>
                  <a:srgbClr val="FF0000"/>
                </a:solidFill>
              </a:rPr>
              <a:t>equilibrium%eqgeometry%xpts</a:t>
            </a:r>
            <a:r>
              <a:rPr lang="en-US" sz="1100" dirty="0" smtClean="0">
                <a:solidFill>
                  <a:srgbClr val="FF0000"/>
                </a:solidFill>
              </a:rPr>
              <a:t> are available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867400" y="6037264"/>
            <a:ext cx="381000" cy="2873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p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3659371"/>
            <a:ext cx="3703725" cy="2589029"/>
          </a:xfrm>
          <a:prstGeom prst="rect">
            <a:avLst/>
          </a:prstGeom>
        </p:spPr>
      </p:pic>
      <p:pic>
        <p:nvPicPr>
          <p:cNvPr id="15" name="Picture 14" descr="B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899" y="976820"/>
            <a:ext cx="3703699" cy="2590800"/>
          </a:xfrm>
          <a:prstGeom prst="rect">
            <a:avLst/>
          </a:prstGeom>
        </p:spPr>
      </p:pic>
      <p:pic>
        <p:nvPicPr>
          <p:cNvPr id="16" name="Picture 15" descr="Bz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899" y="3657600"/>
            <a:ext cx="3703699" cy="2590800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Equilibrium CPO: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2400" smtClean="0">
                <a:ea typeface="ＭＳ Ｐゴシック" charset="-128"/>
                <a:cs typeface="ＭＳ Ｐゴシック" charset="-128"/>
              </a:rPr>
              <a:t>B components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B5CFB57-4314-3246-8447-080D3759766D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41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74630"/>
            <a:ext cx="544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dirty="0" smtClean="0"/>
              <a:t>B components are </a:t>
            </a:r>
            <a:r>
              <a:rPr lang="en-US" sz="2000" b="1" dirty="0" smtClean="0"/>
              <a:t>computed internally</a:t>
            </a:r>
            <a:br>
              <a:rPr lang="en-US" sz="2000" b="1" dirty="0" smtClean="0"/>
            </a:br>
            <a:r>
              <a:rPr lang="en-US" sz="2000" dirty="0" smtClean="0"/>
              <a:t>from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dia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derivatives: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6153090"/>
            <a:ext cx="8728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  <a:defRPr/>
            </a:pPr>
            <a:r>
              <a:rPr lang="en-US" sz="2000" dirty="0" smtClean="0"/>
              <a:t>Results coincide </a:t>
            </a:r>
            <a:r>
              <a:rPr lang="en-US" sz="2000" dirty="0"/>
              <a:t>with values</a:t>
            </a:r>
            <a:r>
              <a:rPr lang="en-US" sz="2000" dirty="0" smtClean="0"/>
              <a:t> in </a:t>
            </a:r>
            <a:r>
              <a:rPr lang="en-US" sz="1800" dirty="0">
                <a:latin typeface="Courier New"/>
                <a:cs typeface="Courier New"/>
              </a:rPr>
              <a:t>equilibrium%profiles_2d%bphi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Courier New"/>
                <a:cs typeface="Courier New"/>
              </a:rPr>
              <a:t>%</a:t>
            </a:r>
            <a:r>
              <a:rPr lang="en-US" sz="1800" dirty="0" err="1">
                <a:latin typeface="Courier New"/>
                <a:cs typeface="Courier New"/>
              </a:rPr>
              <a:t>br</a:t>
            </a:r>
            <a:r>
              <a:rPr lang="en-US" sz="1800" dirty="0"/>
              <a:t>, </a:t>
            </a:r>
            <a:r>
              <a:rPr lang="en-US" sz="1800" dirty="0">
                <a:latin typeface="Courier New"/>
                <a:cs typeface="Courier New"/>
              </a:rPr>
              <a:t>%</a:t>
            </a:r>
            <a:r>
              <a:rPr lang="en-US" sz="1800" dirty="0" err="1" smtClean="0">
                <a:latin typeface="Courier New"/>
                <a:cs typeface="Courier New"/>
              </a:rPr>
              <a:t>bz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492514"/>
            <a:ext cx="5441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b="1" dirty="0" err="1" smtClean="0"/>
              <a:t>Dierckx</a:t>
            </a:r>
            <a:r>
              <a:rPr lang="en-US" sz="2000" b="1" dirty="0" smtClean="0"/>
              <a:t> </a:t>
            </a:r>
            <a:r>
              <a:rPr lang="en-US" sz="2000" dirty="0" smtClean="0"/>
              <a:t>routines used for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dia</a:t>
            </a:r>
            <a:r>
              <a:rPr lang="en-US" sz="2000" dirty="0" smtClean="0"/>
              <a:t> and 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interp., and for 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derivatives calculation</a:t>
            </a:r>
            <a:endParaRPr lang="en-US" sz="16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52400" y="3303657"/>
            <a:ext cx="54419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  <a:defRPr/>
            </a:pPr>
            <a:r>
              <a:rPr lang="en-US" sz="2000" dirty="0" smtClean="0"/>
              <a:t>Test on shot 5/67 </a:t>
            </a:r>
            <a:r>
              <a:rPr lang="en-US" sz="1600" dirty="0" smtClean="0"/>
              <a:t>(Helena + </a:t>
            </a:r>
            <a:r>
              <a:rPr lang="en-US" sz="1600" dirty="0" err="1" smtClean="0"/>
              <a:t>equilibrium_augmenter</a:t>
            </a:r>
            <a:r>
              <a:rPr lang="en-US" sz="1600" dirty="0" smtClean="0"/>
              <a:t>)</a:t>
            </a:r>
          </a:p>
        </p:txBody>
      </p:sp>
      <p:pic>
        <p:nvPicPr>
          <p:cNvPr id="22" name="Picture 21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6700" y="1905000"/>
            <a:ext cx="4686300" cy="53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Equilibrium CPO:</a:t>
            </a:r>
            <a:br>
              <a:rPr lang="en-US" smtClean="0">
                <a:ea typeface="ＭＳ Ｐゴシック" charset="-128"/>
                <a:cs typeface="ＭＳ Ｐゴシック" charset="-128"/>
              </a:rPr>
            </a:br>
            <a:r>
              <a:rPr lang="en-US" sz="2400" smtClean="0">
                <a:ea typeface="ＭＳ Ｐゴシック" charset="-128"/>
                <a:cs typeface="ＭＳ Ｐゴシック" charset="-128"/>
              </a:rPr>
              <a:t>extrapolation</a:t>
            </a:r>
          </a:p>
        </p:txBody>
      </p:sp>
      <p:sp>
        <p:nvSpPr>
          <p:cNvPr id="18436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90819F-6E82-A749-8FDB-275DB3EE46CA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04800" y="1068387"/>
            <a:ext cx="85344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 algn="l"/>
            <a:r>
              <a:rPr lang="en-US" sz="2000" dirty="0" smtClean="0"/>
              <a:t>2 types of mesh for </a:t>
            </a:r>
            <a:r>
              <a:rPr lang="en-US" sz="2000" dirty="0" smtClean="0">
                <a:latin typeface="Courier New"/>
                <a:cs typeface="Courier New"/>
              </a:rPr>
              <a:t>equilibrium%profiles_2d</a:t>
            </a:r>
          </a:p>
          <a:p>
            <a:pPr marL="727075" lvl="1" indent="-269875" algn="l"/>
            <a:r>
              <a:rPr lang="en-US" sz="2000" b="1" dirty="0" smtClean="0"/>
              <a:t>Rectangular </a:t>
            </a:r>
            <a:r>
              <a:rPr lang="en-US" sz="2000" dirty="0" smtClean="0"/>
              <a:t>coordinates (R, </a:t>
            </a:r>
            <a:r>
              <a:rPr lang="en-US" sz="2000" dirty="0" err="1" smtClean="0"/>
              <a:t>z</a:t>
            </a:r>
            <a:r>
              <a:rPr lang="en-US" sz="2000" dirty="0" smtClean="0"/>
              <a:t>).</a:t>
            </a:r>
          </a:p>
          <a:p>
            <a:pPr marL="727075" lvl="1" indent="-269875" algn="l">
              <a:buNone/>
            </a:pPr>
            <a:r>
              <a:rPr lang="en-US" sz="2000" dirty="0" smtClean="0"/>
              <a:t>	Usually it extends outside LCFS, </a:t>
            </a:r>
            <a:r>
              <a:rPr lang="en-US" sz="2000" dirty="0" err="1" smtClean="0"/>
              <a:t>favourite</a:t>
            </a:r>
            <a:r>
              <a:rPr lang="en-US" sz="2000" dirty="0" smtClean="0"/>
              <a:t> choice for ray-tracing.</a:t>
            </a:r>
          </a:p>
          <a:p>
            <a:pPr marL="727075" lvl="1" indent="-269875" algn="l"/>
            <a:r>
              <a:rPr lang="en-US" sz="2000" b="1" dirty="0" smtClean="0"/>
              <a:t>Straight field lines </a:t>
            </a:r>
            <a:r>
              <a:rPr lang="en-US" sz="2000" dirty="0" smtClean="0"/>
              <a:t>coordinates (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dirty="0" smtClean="0"/>
              <a:t>).</a:t>
            </a:r>
          </a:p>
          <a:p>
            <a:pPr marL="727075" lvl="1" indent="-269875" algn="l">
              <a:buNone/>
            </a:pPr>
            <a:r>
              <a:rPr lang="en-US" sz="2000" dirty="0"/>
              <a:t>	</a:t>
            </a:r>
            <a:r>
              <a:rPr lang="en-US" sz="2000" dirty="0" smtClean="0"/>
              <a:t>More natural for fixed boundary equilibrium solvers, but it does not provide information outside LCFS.</a:t>
            </a:r>
          </a:p>
          <a:p>
            <a:pPr marL="269875" indent="-269875" algn="l"/>
            <a:endParaRPr lang="en-US" sz="2000" dirty="0" smtClean="0"/>
          </a:p>
          <a:p>
            <a:pPr marL="269875" indent="-269875" algn="l"/>
            <a:r>
              <a:rPr lang="en-US" sz="2000" dirty="0" smtClean="0"/>
              <a:t>GRAY needs a </a:t>
            </a:r>
            <a:r>
              <a:rPr lang="en-US" sz="2000" b="1" dirty="0" smtClean="0"/>
              <a:t>smooth transition </a:t>
            </a:r>
            <a:r>
              <a:rPr lang="en-US" sz="2000" dirty="0" smtClean="0"/>
              <a:t>from vacuum to plasma volume</a:t>
            </a:r>
          </a:p>
          <a:p>
            <a:pPr marL="727075" lvl="1" indent="-269875" algn="l"/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 values is needed also </a:t>
            </a:r>
            <a:r>
              <a:rPr lang="en-US" sz="2000" b="1" dirty="0" smtClean="0"/>
              <a:t>outside LCFS</a:t>
            </a:r>
          </a:p>
          <a:p>
            <a:pPr marL="727075" lvl="1" indent="-269875" algn="l"/>
            <a:r>
              <a:rPr lang="en-US" sz="2000" dirty="0" smtClean="0"/>
              <a:t>The type of mesh is guessed from psi values along </a:t>
            </a:r>
            <a:r>
              <a:rPr lang="en-US" sz="2000" dirty="0" smtClean="0">
                <a:latin typeface="Courier New"/>
                <a:cs typeface="Courier New"/>
              </a:rPr>
              <a:t>grid%dim1</a:t>
            </a:r>
            <a:r>
              <a:rPr lang="en-US" sz="2000" dirty="0" smtClean="0"/>
              <a:t> and emptiness of </a:t>
            </a:r>
            <a:r>
              <a:rPr lang="en-US" sz="2000" dirty="0" smtClean="0">
                <a:latin typeface="Courier New"/>
                <a:cs typeface="Courier New"/>
              </a:rPr>
              <a:t>profiles_2d%position%r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urier New"/>
                <a:cs typeface="Courier New"/>
              </a:rPr>
              <a:t>%z</a:t>
            </a:r>
          </a:p>
          <a:p>
            <a:pPr marL="727075" lvl="1" indent="-269875" algn="l"/>
            <a:r>
              <a:rPr lang="en-US" sz="2000" dirty="0" smtClean="0"/>
              <a:t>If straight field coordinates, grid points are considered as </a:t>
            </a:r>
            <a:r>
              <a:rPr lang="en-US" sz="2000" b="1" dirty="0" smtClean="0"/>
              <a:t>scattered</a:t>
            </a:r>
            <a:r>
              <a:rPr lang="en-US" sz="2000" dirty="0" smtClean="0"/>
              <a:t>, and an </a:t>
            </a:r>
            <a:r>
              <a:rPr lang="en-US" sz="2000" b="1" dirty="0" smtClean="0"/>
              <a:t>extrapolating </a:t>
            </a:r>
            <a:r>
              <a:rPr lang="en-US" sz="2000" b="1" dirty="0" err="1" smtClean="0"/>
              <a:t>spline</a:t>
            </a:r>
            <a:r>
              <a:rPr lang="en-US" sz="2000" b="1" dirty="0" smtClean="0"/>
              <a:t> </a:t>
            </a:r>
            <a:r>
              <a:rPr lang="en-US" sz="2000" dirty="0" smtClean="0"/>
              <a:t>is computed (</a:t>
            </a:r>
            <a:r>
              <a:rPr lang="en-US" sz="2000" dirty="0" err="1" smtClean="0"/>
              <a:t>Dierckx</a:t>
            </a:r>
            <a:r>
              <a:rPr lang="en-US" sz="2000" dirty="0" smtClean="0"/>
              <a:t>)</a:t>
            </a:r>
          </a:p>
          <a:p>
            <a:pPr marL="1184275" lvl="2" indent="-269875" algn="l"/>
            <a:r>
              <a:rPr lang="en-US" sz="2000" dirty="0" smtClean="0"/>
              <a:t>no constraints, same approach as </a:t>
            </a:r>
            <a:r>
              <a:rPr lang="en-US" sz="2000" dirty="0" err="1" smtClean="0"/>
              <a:t>equilibrium_augmenter</a:t>
            </a:r>
            <a:r>
              <a:rPr lang="en-US" sz="2000" dirty="0" smtClean="0"/>
              <a:t>?</a:t>
            </a:r>
          </a:p>
          <a:p>
            <a:pPr marL="727075" lvl="1" indent="-269875" algn="l"/>
            <a:r>
              <a:rPr lang="en-US" sz="2000" dirty="0" smtClean="0"/>
              <a:t>Tested successfully on cases 5/64 (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dirty="0" smtClean="0"/>
              <a:t>), 5/67 (R, </a:t>
            </a:r>
            <a:r>
              <a:rPr lang="en-US" sz="2000" dirty="0" err="1" smtClean="0"/>
              <a:t>z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Waves CPO: 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current status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3BC769-48EB-9F48-A653-6B12F73C33FA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460" name="Picture 4" descr="waves_plot_keplerresul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6096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>
            <a:off x="304800" y="7620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69875" indent="-269875" algn="l"/>
            <a:r>
              <a:rPr lang="en-US" sz="2000" dirty="0"/>
              <a:t>Power density (</a:t>
            </a:r>
            <a:r>
              <a:rPr lang="en-US" sz="2000" dirty="0" err="1"/>
              <a:t>dP/dV</a:t>
            </a:r>
            <a:r>
              <a:rPr lang="en-US" sz="2000" dirty="0"/>
              <a:t>) and EC driven current profiles (</a:t>
            </a:r>
            <a:r>
              <a:rPr lang="en-US" sz="2000" dirty="0" err="1"/>
              <a:t>J</a:t>
            </a:r>
            <a:r>
              <a:rPr lang="en-US" sz="2000" baseline="-25000" dirty="0" err="1"/>
              <a:t>tor</a:t>
            </a:r>
            <a:r>
              <a:rPr lang="en-US" sz="2000" dirty="0"/>
              <a:t>, J</a:t>
            </a:r>
            <a:r>
              <a:rPr lang="en-US" sz="2000" baseline="-25000" dirty="0"/>
              <a:t>||</a:t>
            </a:r>
            <a:r>
              <a:rPr lang="en-US" sz="2000" dirty="0"/>
              <a:t>) written in </a:t>
            </a:r>
            <a:r>
              <a:rPr lang="en-US" sz="2000" dirty="0">
                <a:latin typeface="Courier New"/>
                <a:cs typeface="Courier New"/>
              </a:rPr>
              <a:t>waves</a:t>
            </a:r>
            <a:r>
              <a:rPr lang="en-US" sz="2000" dirty="0"/>
              <a:t> CPO </a:t>
            </a:r>
            <a:r>
              <a:rPr lang="en-US" sz="1800" dirty="0"/>
              <a:t>(together with the corresponding integrated quantities P, </a:t>
            </a:r>
            <a:r>
              <a:rPr lang="en-US" sz="1800" dirty="0" err="1"/>
              <a:t>I</a:t>
            </a:r>
            <a:r>
              <a:rPr lang="en-US" sz="1800" baseline="-25000" dirty="0" err="1"/>
              <a:t>tor</a:t>
            </a:r>
            <a:r>
              <a:rPr lang="en-US" sz="1800" dirty="0" smtClean="0"/>
              <a:t>)</a:t>
            </a:r>
            <a:endParaRPr lang="en-US" sz="2000" i="1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304800" y="60198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69875" indent="-269875" algn="l"/>
            <a:r>
              <a:rPr lang="en-US" sz="2000" dirty="0" smtClean="0"/>
              <a:t>A </a:t>
            </a:r>
            <a:r>
              <a:rPr lang="en-US" sz="2000" dirty="0"/>
              <a:t>module should be developed to write </a:t>
            </a:r>
            <a:r>
              <a:rPr lang="en-US" sz="2000" dirty="0" err="1">
                <a:latin typeface="Courier New"/>
                <a:cs typeface="Courier New"/>
              </a:rPr>
              <a:t>coresource</a:t>
            </a:r>
            <a:r>
              <a:rPr lang="en-US" sz="2000" i="1" dirty="0"/>
              <a:t> </a:t>
            </a:r>
            <a:r>
              <a:rPr lang="en-US" sz="2000" dirty="0"/>
              <a:t>CPO from </a:t>
            </a:r>
            <a:r>
              <a:rPr lang="en-US" sz="2000" dirty="0">
                <a:latin typeface="Courier New"/>
                <a:cs typeface="Courier New"/>
              </a:rPr>
              <a:t>waves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Waves CPO: </a:t>
            </a:r>
            <a:r>
              <a:rPr lang="en-US" sz="2400" smtClean="0">
                <a:ea typeface="ＭＳ Ｐゴシック" charset="-128"/>
                <a:cs typeface="ＭＳ Ｐゴシック" charset="-128"/>
              </a:rPr>
              <a:t>still to be done</a:t>
            </a:r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9CE236-F0BA-A240-BABF-5F13C9B7D892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4800600" y="1109663"/>
            <a:ext cx="2152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Tx/>
              <a:buNone/>
            </a:pPr>
            <a:r>
              <a:rPr lang="en-US" sz="1600">
                <a:solidFill>
                  <a:schemeClr val="tx1"/>
                </a:solidFill>
              </a:rPr>
              <a:t>Shot 5, run 67, t=1.0s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905000"/>
            <a:ext cx="4114800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dirty="0"/>
              <a:t>Detailed </a:t>
            </a:r>
            <a:r>
              <a:rPr lang="en-US" sz="2000" dirty="0" err="1"/>
              <a:t>beamtracing</a:t>
            </a:r>
            <a:r>
              <a:rPr lang="en-US" sz="2000" dirty="0"/>
              <a:t> data still written on disk only</a:t>
            </a:r>
          </a:p>
          <a:p>
            <a:pPr algn="l">
              <a:buFontTx/>
              <a:buNone/>
              <a:defRPr/>
            </a:pPr>
            <a:endParaRPr lang="en-US" sz="2000" dirty="0"/>
          </a:p>
          <a:p>
            <a:pPr marL="270000" indent="-270000" algn="l">
              <a:defRPr/>
            </a:pPr>
            <a:r>
              <a:rPr lang="en-US" sz="2000" b="1" dirty="0"/>
              <a:t>Beam trajectory</a:t>
            </a:r>
          </a:p>
          <a:p>
            <a:pPr marL="270000" indent="-270000" algn="l">
              <a:buFontTx/>
              <a:buNone/>
              <a:defRPr/>
            </a:pPr>
            <a:endParaRPr lang="en-US" sz="2000" dirty="0"/>
          </a:p>
          <a:p>
            <a:pPr marL="270000" indent="-270000" algn="l">
              <a:defRPr/>
            </a:pPr>
            <a:r>
              <a:rPr lang="en-US" sz="2000" dirty="0"/>
              <a:t>Evolution along the beam of</a:t>
            </a:r>
          </a:p>
          <a:p>
            <a:pPr marL="727200" lvl="1" indent="-270000" algn="l">
              <a:defRPr/>
            </a:pPr>
            <a:r>
              <a:rPr lang="en-US" sz="2000" b="1" dirty="0"/>
              <a:t>Power</a:t>
            </a:r>
          </a:p>
          <a:p>
            <a:pPr marL="727200" lvl="1" indent="-270000" algn="l">
              <a:defRPr/>
            </a:pPr>
            <a:r>
              <a:rPr lang="en-US" sz="2000" b="1" dirty="0"/>
              <a:t>Wave vector</a:t>
            </a:r>
          </a:p>
          <a:p>
            <a:pPr marL="727200" lvl="1" indent="-270000" algn="l">
              <a:defRPr/>
            </a:pPr>
            <a:r>
              <a:rPr lang="en-US" sz="2000" b="1" dirty="0"/>
              <a:t>Polarization</a:t>
            </a:r>
          </a:p>
        </p:txBody>
      </p:sp>
      <p:pic>
        <p:nvPicPr>
          <p:cNvPr id="8" name="Picture 7" descr="beam-sezp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02534"/>
            <a:ext cx="4457700" cy="45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Antennas CPO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DF35C5D-7B1D-154D-B20C-7818598CBE4A}" type="slidenum">
              <a:rPr lang="en-US" smtClean="0">
                <a:latin typeface="Arial" charset="0"/>
                <a:ea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390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ITM-TF General Meeting 13-15 September 2010</a:t>
            </a:r>
          </a:p>
          <a:p>
            <a:endParaRPr lang="en-US" sz="140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401663"/>
            <a:ext cx="464723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Tx/>
              <a:buNone/>
              <a:defRPr/>
            </a:pPr>
            <a:r>
              <a:rPr lang="en-US" sz="2000" dirty="0"/>
              <a:t>An </a:t>
            </a:r>
            <a:r>
              <a:rPr lang="en-US" sz="2000" dirty="0">
                <a:latin typeface="Courier New"/>
                <a:cs typeface="Courier New"/>
              </a:rPr>
              <a:t>antennas </a:t>
            </a:r>
            <a:r>
              <a:rPr lang="en-US" sz="2000" dirty="0"/>
              <a:t>CPO is needed to provide the </a:t>
            </a:r>
            <a:r>
              <a:rPr lang="en-US" sz="2000" b="1" dirty="0"/>
              <a:t>initial conditions </a:t>
            </a:r>
            <a:r>
              <a:rPr lang="en-US" sz="2000" dirty="0"/>
              <a:t>for the </a:t>
            </a:r>
            <a:r>
              <a:rPr lang="en-US" sz="2000" dirty="0" err="1"/>
              <a:t>beamtracing</a:t>
            </a:r>
            <a:endParaRPr lang="en-US" sz="2000" dirty="0"/>
          </a:p>
          <a:p>
            <a:pPr algn="l">
              <a:buFontTx/>
              <a:buNone/>
              <a:defRPr/>
            </a:pPr>
            <a:r>
              <a:rPr lang="en-US" sz="2000" dirty="0"/>
              <a:t>A complete case with an </a:t>
            </a:r>
            <a:r>
              <a:rPr lang="en-US" sz="2000" dirty="0">
                <a:latin typeface="Courier New"/>
                <a:cs typeface="Courier New"/>
              </a:rPr>
              <a:t>antennas </a:t>
            </a:r>
            <a:r>
              <a:rPr lang="en-US" sz="2000" dirty="0"/>
              <a:t>CPO is not yet available</a:t>
            </a:r>
            <a:endParaRPr lang="en-US" sz="2000" dirty="0" smtClean="0"/>
          </a:p>
          <a:p>
            <a:pPr marL="270000" indent="-270000" algn="l">
              <a:buNone/>
              <a:defRPr/>
            </a:pPr>
            <a:endParaRPr lang="en-US" sz="2000" dirty="0" smtClean="0"/>
          </a:p>
          <a:p>
            <a:pPr marL="270000" indent="-270000" algn="l">
              <a:buNone/>
              <a:defRPr/>
            </a:pPr>
            <a:endParaRPr lang="en-US" sz="2000" dirty="0" smtClean="0"/>
          </a:p>
          <a:p>
            <a:pPr marL="270000" indent="-270000" algn="l">
              <a:buFont typeface="Arial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/>
              <a:t>module </a:t>
            </a:r>
            <a:r>
              <a:rPr lang="en-US" sz="2000" b="1" dirty="0" err="1"/>
              <a:t>write_ec_ant</a:t>
            </a:r>
            <a:r>
              <a:rPr lang="en-US" sz="2000" dirty="0"/>
              <a:t> has been built to fill the </a:t>
            </a:r>
            <a:r>
              <a:rPr lang="en-US" sz="2000" dirty="0" err="1">
                <a:latin typeface="Courier New"/>
                <a:cs typeface="Courier New"/>
              </a:rPr>
              <a:t>antenna_ec</a:t>
            </a:r>
            <a:r>
              <a:rPr lang="en-US" sz="2000" dirty="0">
                <a:latin typeface="Courier New"/>
                <a:cs typeface="Courier New"/>
              </a:rPr>
              <a:t> </a:t>
            </a:r>
            <a:r>
              <a:rPr lang="en-US" sz="2000" dirty="0"/>
              <a:t>part of an </a:t>
            </a:r>
            <a:r>
              <a:rPr lang="en-US" sz="2000" dirty="0" smtClean="0">
                <a:latin typeface="Courier New"/>
                <a:cs typeface="Courier New"/>
              </a:rPr>
              <a:t>antenna</a:t>
            </a:r>
            <a:r>
              <a:rPr lang="en-US" sz="2000" dirty="0" smtClean="0"/>
              <a:t> CPO</a:t>
            </a:r>
            <a:endParaRPr lang="en-US" sz="2000" dirty="0"/>
          </a:p>
          <a:p>
            <a:pPr marL="270000" indent="-270000" algn="l">
              <a:buFont typeface="Arial"/>
              <a:buChar char="•"/>
              <a:defRPr/>
            </a:pPr>
            <a:r>
              <a:rPr lang="en-US" sz="2000" dirty="0"/>
              <a:t>Values used to fill the CPO are read from XML file</a:t>
            </a:r>
          </a:p>
          <a:p>
            <a:pPr marL="270000" indent="-270000" algn="l">
              <a:buFont typeface="Arial"/>
              <a:buChar char="•"/>
              <a:defRPr/>
            </a:pPr>
            <a:r>
              <a:rPr lang="en-US" sz="2000" dirty="0"/>
              <a:t>A </a:t>
            </a:r>
            <a:r>
              <a:rPr lang="en-US" sz="2000" b="1" dirty="0" err="1"/>
              <a:t>Kepler</a:t>
            </a:r>
            <a:r>
              <a:rPr lang="en-US" sz="2000" b="1" dirty="0"/>
              <a:t> actor </a:t>
            </a:r>
            <a:r>
              <a:rPr lang="en-US" sz="2000" dirty="0"/>
              <a:t>has been generated</a:t>
            </a:r>
            <a:br>
              <a:rPr lang="en-US" sz="2000" dirty="0"/>
            </a:br>
            <a:r>
              <a:rPr lang="en-US" sz="2000" dirty="0"/>
              <a:t>(no </a:t>
            </a:r>
            <a:r>
              <a:rPr lang="en-US" sz="2000" dirty="0" err="1"/>
              <a:t>CPOs</a:t>
            </a:r>
            <a:r>
              <a:rPr lang="en-US" sz="2000" dirty="0"/>
              <a:t> in, </a:t>
            </a:r>
            <a:r>
              <a:rPr lang="en-US" sz="2000" dirty="0">
                <a:latin typeface="Courier New"/>
                <a:cs typeface="Courier New"/>
              </a:rPr>
              <a:t>antennas</a:t>
            </a:r>
            <a:r>
              <a:rPr lang="en-US" sz="2000" i="1" dirty="0"/>
              <a:t> </a:t>
            </a:r>
            <a:r>
              <a:rPr lang="en-US" sz="2000" dirty="0"/>
              <a:t>CPO out)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3733800"/>
            <a:ext cx="51181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&lt;?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xml version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1.0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encoding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UTF-8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"?&gt;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&lt;?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xml-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stylesheet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 type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text/</a:t>
            </a:r>
            <a:r>
              <a:rPr lang="en-US" sz="800" dirty="0" err="1" smtClean="0">
                <a:solidFill>
                  <a:srgbClr val="000090"/>
                </a:solidFill>
                <a:latin typeface="Courier New"/>
                <a:cs typeface="Courier New"/>
              </a:rPr>
              <a:t>xsl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href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./</a:t>
            </a:r>
            <a:r>
              <a:rPr lang="en-US" sz="800" dirty="0" err="1" smtClean="0">
                <a:solidFill>
                  <a:srgbClr val="000090"/>
                </a:solidFill>
                <a:latin typeface="Courier New"/>
                <a:cs typeface="Courier New"/>
              </a:rPr>
              <a:t>input_gray.xsl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charset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=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</a:t>
            </a:r>
            <a:r>
              <a:rPr lang="en-US" sz="800" dirty="0" smtClean="0">
                <a:solidFill>
                  <a:srgbClr val="000090"/>
                </a:solidFill>
                <a:latin typeface="Courier New"/>
                <a:cs typeface="Courier New"/>
              </a:rPr>
              <a:t>ISO-8859-1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"?&gt;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parameters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mirror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 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alpha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-5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alpha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poloidal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angle (deg)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beta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20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beta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err="1" smtClean="0">
                <a:solidFill>
                  <a:srgbClr val="000090"/>
                </a:solidFill>
                <a:latin typeface="Courier New"/>
                <a:cs typeface="Courier New"/>
              </a:rPr>
              <a:t>toroidal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 angle (deg)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x0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830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x0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y0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y0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z0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34.5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z0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mirror coordinates (deg)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mirror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beam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frequency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170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frequency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(GHz)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power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chemeClr val="tx1"/>
                </a:solidFill>
                <a:latin typeface="Courier New"/>
                <a:cs typeface="Courier New"/>
              </a:rPr>
              <a:t>2.5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power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(MW)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i_mode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i_mode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1=OM, 2=XM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w0_x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w0_x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w0_y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w0_y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waist dimensions (cm)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dist_w0_x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160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dist_w0_x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dist_w0_y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160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dist_w0_y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mirror-waist distance (cm), &gt;0 towards plasma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spot_rot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spot_rot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spot ellipse rotation (deg)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  &lt;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phase_rot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  <a:cs typeface="Courier New"/>
              </a:rPr>
              <a:t>0</a:t>
            </a:r>
            <a:r>
              <a:rPr lang="en-US" sz="800" b="1" dirty="0" smtClean="0">
                <a:solidFill>
                  <a:srgbClr val="3366FF"/>
                </a:solidFill>
                <a:latin typeface="Courier New"/>
                <a:cs typeface="Courier New"/>
              </a:rPr>
              <a:t>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phase_rot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  &lt;!-- </a:t>
            </a:r>
            <a:r>
              <a:rPr lang="en-US" sz="800" i="1" dirty="0" smtClean="0">
                <a:solidFill>
                  <a:srgbClr val="000090"/>
                </a:solidFill>
                <a:latin typeface="Courier New"/>
                <a:cs typeface="Courier New"/>
              </a:rPr>
              <a:t>phase ellipse rotation (deg) 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--&gt;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  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beam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&lt;/</a:t>
            </a:r>
            <a:r>
              <a:rPr lang="en-US" sz="800" dirty="0" smtClean="0">
                <a:solidFill>
                  <a:srgbClr val="008000"/>
                </a:solidFill>
                <a:latin typeface="Courier New"/>
                <a:cs typeface="Courier New"/>
              </a:rPr>
              <a:t>parameters</a:t>
            </a:r>
            <a:r>
              <a:rPr lang="en-US" sz="800" dirty="0" smtClean="0">
                <a:solidFill>
                  <a:srgbClr val="3366FF"/>
                </a:solidFill>
                <a:latin typeface="Courier New"/>
                <a:cs typeface="Courier New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0286" y="838200"/>
            <a:ext cx="4757114" cy="26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FF0000"/>
                </a:solidFill>
                <a:latin typeface="Courier New"/>
                <a:cs typeface="Courier New"/>
              </a:rPr>
              <a:t>! initial wave power (MW)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p0mw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antenna%antenna_ec%power%value(iant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1.e-6_dp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FF0000"/>
                </a:solidFill>
                <a:latin typeface="Courier New"/>
                <a:cs typeface="Courier New"/>
              </a:rPr>
              <a:t>! wave frequency (Hz)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fhz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antenna%antenna_ec%frequency(iant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FF0000"/>
                </a:solidFill>
                <a:latin typeface="Courier New"/>
                <a:cs typeface="Courier New"/>
              </a:rPr>
              <a:t>! wave mode: sox=-1/+1 -&gt; OM/XM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sox = -</a:t>
            </a:r>
            <a:r>
              <a:rPr lang="en-US" sz="800" b="1" dirty="0" err="1" smtClean="0">
                <a:solidFill>
                  <a:srgbClr val="99009B"/>
                </a:solidFill>
                <a:latin typeface="Courier New"/>
                <a:cs typeface="Courier New"/>
              </a:rPr>
              <a:t>dble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(antenna%antenna_ec%mode(iant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FF0000"/>
                </a:solidFill>
                <a:latin typeface="Courier New"/>
                <a:cs typeface="Courier New"/>
              </a:rPr>
              <a:t>! beam shape data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wxt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= antenna%antenna_ec%beam%spot%waist(iant,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wyt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= antenna%antenna_ec%beam%spot%waist(iant,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cs typeface="Courier New"/>
              </a:rPr>
              <a:t>2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phiw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antenna%antenna_ec%beam%spot%angle(iant)/cvdr</a:t>
            </a:r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rcixt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antenna%antenna_ec%beam%phaseellipse%invcurvrad(iant,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cs typeface="Courier New"/>
              </a:rPr>
              <a:t>1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1.e-2_dp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rciyt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antenna%antenna_ec%beam%phaseellipse%invcurvrad(iant,</a:t>
            </a:r>
            <a:r>
              <a:rPr lang="en-US" sz="800" dirty="0" smtClean="0">
                <a:solidFill>
                  <a:srgbClr val="0000FF"/>
                </a:solidFill>
                <a:latin typeface="Courier New"/>
                <a:cs typeface="Courier New"/>
              </a:rPr>
              <a:t>2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1.e-2_dp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phir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antenna%antenna_ec%beam%phaseellipse%angle(iant)/cvdr</a:t>
            </a:r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800" i="1" dirty="0" smtClean="0">
                <a:solidFill>
                  <a:srgbClr val="FF0000"/>
                </a:solidFill>
                <a:latin typeface="Courier New"/>
                <a:cs typeface="Courier New"/>
              </a:rPr>
              <a:t>! antenna position and launching angles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phi0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antenna%antenna_ec%position%phi(iant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r00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antenna%antenna_ec%position%r(iant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x00 = r00*</a:t>
            </a:r>
            <a:r>
              <a:rPr lang="en-US" sz="800" b="1" dirty="0" smtClean="0">
                <a:solidFill>
                  <a:srgbClr val="99009B"/>
                </a:solidFill>
                <a:latin typeface="Courier New"/>
                <a:cs typeface="Courier New"/>
              </a:rPr>
              <a:t>cos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(phi0)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y00 = r00*</a:t>
            </a:r>
            <a:r>
              <a:rPr lang="en-US" sz="800" b="1" dirty="0" smtClean="0">
                <a:solidFill>
                  <a:srgbClr val="99009B"/>
                </a:solidFill>
                <a:latin typeface="Courier New"/>
                <a:cs typeface="Courier New"/>
              </a:rPr>
              <a:t>sin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(phi0)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z00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antenna%antenna_ec%position%z(iant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)*</a:t>
            </a:r>
            <a:r>
              <a:rPr lang="en-US" sz="800" dirty="0" smtClean="0">
                <a:solidFill>
                  <a:srgbClr val="99009B"/>
                </a:solidFill>
                <a:latin typeface="Courier New"/>
                <a:cs typeface="Courier New"/>
              </a:rPr>
              <a:t>1.e2_dp</a:t>
            </a: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alfac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antenna%antenna_ec%launchangles%alpha(iant)/cvdr</a:t>
            </a:r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algn="l">
              <a:spcBef>
                <a:spcPts val="0"/>
              </a:spcBef>
              <a:buNone/>
            </a:pP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betac</a:t>
            </a:r>
            <a:r>
              <a:rPr lang="en-US" sz="800" dirty="0" smtClean="0">
                <a:solidFill>
                  <a:schemeClr val="tx1"/>
                </a:solidFill>
                <a:latin typeface="Courier New"/>
                <a:cs typeface="Courier New"/>
              </a:rPr>
              <a:t> = </a:t>
            </a:r>
            <a:r>
              <a:rPr lang="en-US" sz="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antenna%antenna_ec%launchangles%beta(iant)/cvdr</a:t>
            </a:r>
            <a:endParaRPr lang="en-US" sz="800" dirty="0" smtClean="0">
              <a:solidFill>
                <a:schemeClr val="tx1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M06">
  <a:themeElements>
    <a:clrScheme name="ITM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M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buNone/>
          <a:defRPr sz="2000" dirty="0" smtClean="0"/>
        </a:defPPr>
      </a:lstStyle>
    </a:txDef>
  </a:objectDefaults>
  <a:extraClrSchemeLst>
    <a:extraClrScheme>
      <a:clrScheme name="ITM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M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M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2461</Words>
  <Application>Microsoft Macintosh PowerPoint</Application>
  <PresentationFormat>On-screen Show (4:3)</PresentationFormat>
  <Paragraphs>262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ITM06</vt:lpstr>
      <vt:lpstr>Slide 1</vt:lpstr>
      <vt:lpstr>Physics model</vt:lpstr>
      <vt:lpstr>Standalone version</vt:lpstr>
      <vt:lpstr>GRAY on the ITM Gateway</vt:lpstr>
      <vt:lpstr>Equilibrium CPO: B components</vt:lpstr>
      <vt:lpstr>Equilibrium CPO: extrapolation</vt:lpstr>
      <vt:lpstr>Waves CPO: current status</vt:lpstr>
      <vt:lpstr>Waves CPO: still to be done</vt:lpstr>
      <vt:lpstr>Antennas CPO</vt:lpstr>
      <vt:lpstr>Kepler workflow</vt:lpstr>
      <vt:lpstr>Benchmarking</vt:lpstr>
      <vt:lpstr>GRAY vs TORBEAM: preliminary results</vt:lpstr>
      <vt:lpstr>Future work</vt:lpstr>
      <vt:lpstr>Physics model</vt:lpstr>
      <vt:lpstr>Quasi-optical ray equations</vt:lpstr>
      <vt:lpstr>ECRH&amp;CD</vt:lpstr>
    </vt:vector>
  </TitlesOfParts>
  <Company>UKAEA Culham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EFPW 2006 ITM Overview</dc:title>
  <dc:creator>P. Strand</dc:creator>
  <cp:lastModifiedBy>Lorenzo Figini</cp:lastModifiedBy>
  <cp:revision>216</cp:revision>
  <cp:lastPrinted>2010-09-10T15:27:11Z</cp:lastPrinted>
  <dcterms:created xsi:type="dcterms:W3CDTF">2010-09-13T12:57:54Z</dcterms:created>
  <dcterms:modified xsi:type="dcterms:W3CDTF">2010-09-13T13:05:01Z</dcterms:modified>
</cp:coreProperties>
</file>