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4" r:id="rId2"/>
    <p:sldId id="285" r:id="rId3"/>
    <p:sldId id="257" r:id="rId4"/>
    <p:sldId id="262" r:id="rId5"/>
    <p:sldId id="271" r:id="rId6"/>
    <p:sldId id="286" r:id="rId7"/>
    <p:sldId id="272" r:id="rId8"/>
    <p:sldId id="279" r:id="rId9"/>
    <p:sldId id="273" r:id="rId10"/>
    <p:sldId id="275" r:id="rId11"/>
    <p:sldId id="276" r:id="rId12"/>
    <p:sldId id="274" r:id="rId13"/>
    <p:sldId id="280" r:id="rId14"/>
    <p:sldId id="281" r:id="rId15"/>
    <p:sldId id="293" r:id="rId16"/>
    <p:sldId id="287" r:id="rId17"/>
    <p:sldId id="289" r:id="rId18"/>
    <p:sldId id="291" r:id="rId19"/>
    <p:sldId id="288" r:id="rId20"/>
    <p:sldId id="290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8D8D8"/>
    <a:srgbClr val="E32AD9"/>
    <a:srgbClr val="50F6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84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2C55-C148-B341-BBFC-E91AC8408C1B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283E6-9205-BB43-8F78-3DB1EB82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E05-5600-5345-B0C9-FE4BB4D1E08B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4902-6DE6-3946-8F15-7D08DCA1B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E. Barbato                  TF meeting  4 sept. 2012</a:t>
            </a: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DC0F-ADFA-8B49-9806-66F64B650F7F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7CA7-0BBB-1943-BC88-C80AC0E771AF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329-CD8F-E845-90C4-75A92C8A7948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483A-7E40-6D47-8E80-914305E83F31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F54F-BB43-0E48-BD40-E24CF77C6E8B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4A2F-DF04-C249-8984-74BCE7C79A72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808D-9630-AD4A-A6F6-2B68BB91DACA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DDE4-8528-F749-BD8B-7F212A84E36E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716C-0F9E-8048-9849-E1B3047BF3D3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3D98-7A33-BC49-AE34-AE24A2574816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21A1-8CF9-6E41-B48D-EB1C14E8D15E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1719-1E87-9F4D-B865-8C29E2AB14F0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E.Barbato, TF Meeting 20 Nov.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nea-FR-EU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47193" y="50003"/>
            <a:ext cx="176022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12-06-20 at 5.40.01 PM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6936"/>
            <a:ext cx="2476500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1397000"/>
            <a:ext cx="7773120" cy="1469571"/>
          </a:xfrm>
        </p:spPr>
        <p:txBody>
          <a:bodyPr lIns="84664" tIns="42332" rIns="84664" bIns="42332"/>
          <a:lstStyle/>
          <a:p>
            <a:pPr>
              <a:defRPr/>
            </a:pPr>
            <a:r>
              <a:rPr lang="en-US" dirty="0" smtClean="0"/>
              <a:t>JETTO simulations of </a:t>
            </a:r>
            <a:r>
              <a:rPr lang="en-US" dirty="0" err="1" smtClean="0"/>
              <a:t>q</a:t>
            </a:r>
            <a:r>
              <a:rPr lang="en-US" dirty="0" smtClean="0"/>
              <a:t> profile during ramp up and ramp down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372321" y="3429000"/>
            <a:ext cx="6400800" cy="2612571"/>
          </a:xfrm>
        </p:spPr>
        <p:txBody>
          <a:bodyPr/>
          <a:lstStyle/>
          <a:p>
            <a:pPr>
              <a:spcBef>
                <a:spcPct val="50000"/>
              </a:spcBef>
              <a:buSzTx/>
            </a:pPr>
            <a:r>
              <a:rPr lang="en-GB" sz="2200" b="1" i="1" dirty="0" smtClean="0">
                <a:solidFill>
                  <a:srgbClr val="000F5B"/>
                </a:solidFill>
              </a:rPr>
              <a:t>E. Barbato</a:t>
            </a:r>
          </a:p>
          <a:p>
            <a:pPr>
              <a:spcBef>
                <a:spcPct val="50000"/>
              </a:spcBef>
              <a:buSzTx/>
            </a:pPr>
            <a:r>
              <a:rPr lang="it-IT" altLang="ja-JP" sz="2200" i="1" dirty="0" smtClean="0">
                <a:solidFill>
                  <a:srgbClr val="000F5B"/>
                </a:solidFill>
              </a:rPr>
              <a:t>Associazione </a:t>
            </a:r>
            <a:r>
              <a:rPr lang="it-IT" altLang="ja-JP" sz="2200" i="1" dirty="0" err="1" smtClean="0">
                <a:solidFill>
                  <a:srgbClr val="000F5B"/>
                </a:solidFill>
              </a:rPr>
              <a:t>Euratom-ENEA</a:t>
            </a:r>
            <a:r>
              <a:rPr lang="it-IT" altLang="ja-JP" sz="2200" i="1" dirty="0" smtClean="0">
                <a:solidFill>
                  <a:srgbClr val="000F5B"/>
                </a:solidFill>
              </a:rPr>
              <a:t> sulla Fusione, C.P. 65-I-00044-Frascati, </a:t>
            </a:r>
            <a:r>
              <a:rPr lang="it-IT" altLang="ja-JP" sz="2200" i="1" dirty="0" err="1" smtClean="0">
                <a:solidFill>
                  <a:srgbClr val="000F5B"/>
                </a:solidFill>
              </a:rPr>
              <a:t>Rome</a:t>
            </a:r>
            <a:r>
              <a:rPr lang="it-IT" altLang="ja-JP" sz="2200" i="1" dirty="0" smtClean="0">
                <a:solidFill>
                  <a:srgbClr val="000F5B"/>
                </a:solidFill>
              </a:rPr>
              <a:t>, Italy</a:t>
            </a:r>
            <a:r>
              <a:rPr lang="it-IT" altLang="ja-JP" sz="2200" dirty="0" smtClean="0">
                <a:solidFill>
                  <a:srgbClr val="000F5B"/>
                </a:solidFill>
              </a:rPr>
              <a:t> </a:t>
            </a:r>
          </a:p>
          <a:p>
            <a:pPr>
              <a:spcBef>
                <a:spcPct val="50000"/>
              </a:spcBef>
              <a:buSzTx/>
            </a:pPr>
            <a:endParaRPr lang="it-IT" altLang="ja-JP" sz="2200" dirty="0" smtClean="0">
              <a:solidFill>
                <a:srgbClr val="000F5B"/>
              </a:solidFill>
            </a:endParaRPr>
          </a:p>
          <a:p>
            <a:pPr>
              <a:spcBef>
                <a:spcPct val="50000"/>
              </a:spcBef>
              <a:buSzTx/>
            </a:pPr>
            <a:r>
              <a:rPr lang="en-US" sz="2200" dirty="0" smtClean="0">
                <a:solidFill>
                  <a:srgbClr val="000F5B"/>
                </a:solidFill>
              </a:rPr>
              <a:t> </a:t>
            </a:r>
            <a:endParaRPr lang="it-IT" altLang="ja-JP" sz="2200" dirty="0" smtClean="0">
              <a:solidFill>
                <a:srgbClr val="000F5B"/>
              </a:solidFill>
            </a:endParaRPr>
          </a:p>
          <a:p>
            <a:pPr>
              <a:spcBef>
                <a:spcPct val="50000"/>
              </a:spcBef>
              <a:buSzTx/>
            </a:pPr>
            <a:endParaRPr lang="it-IT" altLang="ja-JP" sz="2200" dirty="0" smtClean="0">
              <a:solidFill>
                <a:srgbClr val="636ABA"/>
              </a:solidFill>
            </a:endParaRPr>
          </a:p>
          <a:p>
            <a:pPr>
              <a:spcBef>
                <a:spcPct val="50000"/>
              </a:spcBef>
              <a:buSzTx/>
            </a:pPr>
            <a:endParaRPr lang="it-IT" altLang="ja-JP" sz="2200" dirty="0" smtClean="0">
              <a:solidFill>
                <a:srgbClr val="636ABA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464"/>
            <a:ext cx="8229600" cy="909638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q</a:t>
            </a:r>
            <a:r>
              <a:rPr lang="en-US" sz="2800" dirty="0" smtClean="0"/>
              <a:t>=2 </a:t>
            </a:r>
            <a:r>
              <a:rPr lang="en-US" sz="2800" dirty="0" err="1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q</a:t>
            </a:r>
            <a:r>
              <a:rPr lang="en-US" sz="2800" dirty="0" smtClean="0"/>
              <a:t>=3 surface shrink are clear both in </a:t>
            </a:r>
            <a:r>
              <a:rPr lang="en-US" sz="2800" dirty="0" err="1" smtClean="0"/>
              <a:t>expt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5F80-8975-7B4B-84E9-5E55BBAB2110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5 at 11.13.3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2044700"/>
            <a:ext cx="6449166" cy="399415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655233" y="5249333"/>
            <a:ext cx="378036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55233" y="4961467"/>
            <a:ext cx="378036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6"/>
            <a:ext cx="8229600" cy="809095"/>
          </a:xfrm>
        </p:spPr>
        <p:txBody>
          <a:bodyPr/>
          <a:lstStyle/>
          <a:p>
            <a:r>
              <a:rPr lang="en-US" sz="2800" dirty="0" smtClean="0"/>
              <a:t>… and in simulations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470-FC35-B242-882A-1EA7451ACBCD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5 at 12.35.5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524000"/>
            <a:ext cx="7344010" cy="385815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1591733" y="4436533"/>
            <a:ext cx="3793067" cy="16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591733" y="4114800"/>
            <a:ext cx="3793067" cy="33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/>
          <a:lstStyle/>
          <a:p>
            <a:r>
              <a:rPr lang="en-US" sz="2800" dirty="0" err="1" smtClean="0"/>
              <a:t>q</a:t>
            </a:r>
            <a:r>
              <a:rPr lang="en-US" sz="2800" dirty="0" smtClean="0"/>
              <a:t>-profile: </a:t>
            </a:r>
            <a:r>
              <a:rPr lang="en-US" sz="2800" dirty="0" err="1" smtClean="0"/>
              <a:t>q</a:t>
            </a:r>
            <a:r>
              <a:rPr lang="en-US" sz="2800" dirty="0" smtClean="0"/>
              <a:t> </a:t>
            </a:r>
            <a:r>
              <a:rPr lang="en-US" sz="2800" dirty="0" err="1" smtClean="0"/>
              <a:t>sim/expt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15E3-F865-C64D-9761-AF16C303BC2D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8" name="Picture 7" descr="Screen shot 2012-07-25 at 11.08.5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09691"/>
            <a:ext cx="8906934" cy="501015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081087" y="4284133"/>
            <a:ext cx="4269846" cy="15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75209" y="4284133"/>
            <a:ext cx="33687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Comment</a:t>
            </a:r>
            <a:r>
              <a:rPr lang="en-US" sz="2400" dirty="0" smtClean="0"/>
              <a:t>: in the simulation a</a:t>
            </a:r>
          </a:p>
          <a:p>
            <a:r>
              <a:rPr lang="en-US" sz="2400" dirty="0" smtClean="0"/>
              <a:t>shrink of the </a:t>
            </a:r>
            <a:r>
              <a:rPr lang="en-US" sz="2400" dirty="0" err="1" smtClean="0"/>
              <a:t>q</a:t>
            </a:r>
            <a:r>
              <a:rPr lang="en-US" sz="2400" dirty="0" smtClean="0"/>
              <a:t>=1 surface can be seen</a:t>
            </a:r>
            <a:r>
              <a:rPr lang="en-US" sz="2400" dirty="0" smtClean="0"/>
              <a:t> clearly</a:t>
            </a:r>
          </a:p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499"/>
            <a:ext cx="8229600" cy="809095"/>
          </a:xfrm>
        </p:spPr>
        <p:txBody>
          <a:bodyPr/>
          <a:lstStyle/>
          <a:p>
            <a:r>
              <a:rPr lang="en-US" sz="2800" dirty="0" smtClean="0"/>
              <a:t>In the experiments this is not as clear as in </a:t>
            </a:r>
            <a:r>
              <a:rPr lang="en-US" sz="2800" dirty="0" err="1" smtClean="0"/>
              <a:t>sim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F40C-D839-5744-A153-69351B7AAF2D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5 at 11.16.1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2" y="1486943"/>
            <a:ext cx="8107892" cy="510259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710267" y="5249333"/>
            <a:ext cx="484293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diffusion at low ne during the ramp up</a:t>
            </a:r>
          </a:p>
          <a:p>
            <a:r>
              <a:rPr lang="en-US" dirty="0" err="1" smtClean="0"/>
              <a:t>q</a:t>
            </a:r>
            <a:r>
              <a:rPr lang="en-US" dirty="0" smtClean="0"/>
              <a:t>&lt;1 region deeper at low ne, consistent with the earlier ST appearance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always lower in simulation than in experiments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AFA-07A6-B049-A353-A085BD769D0B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9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ASTRA/FRTC simulation of LHCD JET discharges: comparison of </a:t>
            </a:r>
            <a:r>
              <a:rPr lang="en-US" dirty="0" err="1" smtClean="0"/>
              <a:t>q</a:t>
            </a:r>
            <a:r>
              <a:rPr lang="en-US" dirty="0" smtClean="0"/>
              <a:t> profile between simulation and experiment (MSE, POLARIMETRY)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400" i="1" dirty="0" smtClean="0"/>
              <a:t>E. Barbato, </a:t>
            </a:r>
            <a:r>
              <a:rPr lang="en-US" sz="2400" i="1" dirty="0" smtClean="0">
                <a:solidFill>
                  <a:srgbClr val="000F5B"/>
                </a:solidFill>
              </a:rPr>
              <a:t>I. </a:t>
            </a:r>
            <a:r>
              <a:rPr lang="en-US" sz="2400" i="1" dirty="0" err="1" smtClean="0">
                <a:solidFill>
                  <a:srgbClr val="000F5B"/>
                </a:solidFill>
              </a:rPr>
              <a:t>Voitsekhovitch</a:t>
            </a:r>
            <a:r>
              <a:rPr lang="en-US" sz="2400" i="1" dirty="0" smtClean="0">
                <a:solidFill>
                  <a:srgbClr val="000F5B"/>
                </a:solidFill>
              </a:rPr>
              <a:t>,  A. </a:t>
            </a:r>
            <a:r>
              <a:rPr lang="en-US" sz="2400" i="1" dirty="0" err="1" smtClean="0">
                <a:solidFill>
                  <a:srgbClr val="000F5B"/>
                </a:solidFill>
              </a:rPr>
              <a:t>Saveliev</a:t>
            </a:r>
            <a:r>
              <a:rPr lang="en-US" sz="2400" i="1" dirty="0" smtClean="0">
                <a:solidFill>
                  <a:srgbClr val="000F5B"/>
                </a:solidFill>
              </a:rPr>
              <a:t> and N. </a:t>
            </a:r>
            <a:r>
              <a:rPr lang="en-US" sz="2400" i="1" dirty="0" err="1" smtClean="0">
                <a:solidFill>
                  <a:srgbClr val="000F5B"/>
                </a:solidFill>
              </a:rPr>
              <a:t>Hawkes</a:t>
            </a:r>
            <a:r>
              <a:rPr lang="en-US" sz="2400" i="1" dirty="0" smtClean="0">
                <a:solidFill>
                  <a:srgbClr val="000F5B"/>
                </a:solidFill>
              </a:rPr>
              <a:t>, </a:t>
            </a:r>
            <a:r>
              <a:rPr lang="en-US" sz="2400" i="1" dirty="0" err="1" smtClean="0">
                <a:solidFill>
                  <a:srgbClr val="000F5B"/>
                </a:solidFill>
              </a:rPr>
              <a:t>F.Orsitto</a:t>
            </a:r>
            <a:endParaRPr lang="it-IT" altLang="ja-JP" sz="2400" i="1" dirty="0" smtClean="0">
              <a:solidFill>
                <a:srgbClr val="000F5B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483A-7E40-6D47-8E80-914305E83F31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7657" y="20638"/>
            <a:ext cx="5145044" cy="703262"/>
          </a:xfrm>
        </p:spPr>
        <p:txBody>
          <a:bodyPr lIns="84664" tIns="42332" rIns="84664" bIns="42332"/>
          <a:lstStyle/>
          <a:p>
            <a:pPr>
              <a:defRPr/>
            </a:pPr>
            <a:r>
              <a:rPr lang="en-US" sz="2600" dirty="0" smtClean="0"/>
              <a:t>≠77601 LHCD during the ramp</a:t>
            </a:r>
            <a:endParaRPr lang="en-US" sz="2600" dirty="0"/>
          </a:p>
        </p:txBody>
      </p:sp>
      <p:pic>
        <p:nvPicPr>
          <p:cNvPr id="32771" name="Picture 4" descr="Screen shot 2012-09-24 at 12.53.09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9000"/>
            <a:ext cx="7488000" cy="237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1116000" y="1251857"/>
            <a:ext cx="350518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FF0000"/>
                </a:solidFill>
              </a:rPr>
              <a:t>IP</a:t>
            </a: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1530720" y="2558143"/>
            <a:ext cx="1011243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00A500"/>
                </a:solidFill>
              </a:rPr>
              <a:t>PLH_ABS</a:t>
            </a:r>
          </a:p>
        </p:txBody>
      </p:sp>
      <p:sp>
        <p:nvSpPr>
          <p:cNvPr id="32774" name="TextBox 8"/>
          <p:cNvSpPr txBox="1">
            <a:spLocks noChangeArrowheads="1"/>
          </p:cNvSpPr>
          <p:nvPr/>
        </p:nvSpPr>
        <p:spPr bwMode="auto">
          <a:xfrm>
            <a:off x="3790080" y="1625299"/>
            <a:ext cx="1437066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0000FF"/>
                </a:solidFill>
              </a:rPr>
              <a:t>PLH_LAUNCH</a:t>
            </a:r>
          </a:p>
        </p:txBody>
      </p:sp>
      <p:sp>
        <p:nvSpPr>
          <p:cNvPr id="32775" name="TextBox 9"/>
          <p:cNvSpPr txBox="1">
            <a:spLocks noChangeArrowheads="1"/>
          </p:cNvSpPr>
          <p:nvPr/>
        </p:nvSpPr>
        <p:spPr bwMode="auto">
          <a:xfrm>
            <a:off x="1807200" y="1905000"/>
            <a:ext cx="470004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FD45D6"/>
                </a:solidFill>
              </a:rPr>
              <a:t>ILH</a:t>
            </a:r>
          </a:p>
        </p:txBody>
      </p:sp>
      <p:cxnSp>
        <p:nvCxnSpPr>
          <p:cNvPr id="32776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309040" y="3610429"/>
            <a:ext cx="508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77" name="Straight Arrow Connector 13"/>
          <p:cNvCxnSpPr>
            <a:cxnSpLocks noChangeShapeType="1"/>
          </p:cNvCxnSpPr>
          <p:nvPr/>
        </p:nvCxnSpPr>
        <p:spPr bwMode="auto">
          <a:xfrm rot="5400000" flipH="1" flipV="1">
            <a:off x="753864" y="3645994"/>
            <a:ext cx="725714" cy="14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78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1477898" y="3754851"/>
            <a:ext cx="798286" cy="14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779" name="TextBox 15"/>
          <p:cNvSpPr txBox="1">
            <a:spLocks noChangeArrowheads="1"/>
          </p:cNvSpPr>
          <p:nvPr/>
        </p:nvSpPr>
        <p:spPr bwMode="auto">
          <a:xfrm>
            <a:off x="118080" y="4092727"/>
            <a:ext cx="863479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/>
              <a:t>t=41.5s</a:t>
            </a:r>
          </a:p>
        </p:txBody>
      </p:sp>
      <p:sp>
        <p:nvSpPr>
          <p:cNvPr id="32780" name="TextBox 16"/>
          <p:cNvSpPr txBox="1">
            <a:spLocks noChangeArrowheads="1"/>
          </p:cNvSpPr>
          <p:nvPr/>
        </p:nvSpPr>
        <p:spPr bwMode="auto">
          <a:xfrm>
            <a:off x="983520" y="4092727"/>
            <a:ext cx="687537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/>
              <a:t>t=42s</a:t>
            </a:r>
          </a:p>
        </p:txBody>
      </p:sp>
      <p:sp>
        <p:nvSpPr>
          <p:cNvPr id="32781" name="TextBox 17"/>
          <p:cNvSpPr txBox="1">
            <a:spLocks noChangeArrowheads="1"/>
          </p:cNvSpPr>
          <p:nvPr/>
        </p:nvSpPr>
        <p:spPr bwMode="auto">
          <a:xfrm>
            <a:off x="1876320" y="3574143"/>
            <a:ext cx="687537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/>
              <a:t>t=43s</a:t>
            </a:r>
          </a:p>
        </p:txBody>
      </p:sp>
      <p:sp>
        <p:nvSpPr>
          <p:cNvPr id="32786" name="TextBox 33"/>
          <p:cNvSpPr txBox="1">
            <a:spLocks noChangeArrowheads="1"/>
          </p:cNvSpPr>
          <p:nvPr/>
        </p:nvSpPr>
        <p:spPr bwMode="auto">
          <a:xfrm>
            <a:off x="7536960" y="1034143"/>
            <a:ext cx="1411931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FF0000"/>
                </a:solidFill>
              </a:rPr>
              <a:t>FROM ASTRA</a:t>
            </a:r>
          </a:p>
        </p:txBody>
      </p:sp>
      <p:sp>
        <p:nvSpPr>
          <p:cNvPr id="32787" name="TextBox 25"/>
          <p:cNvSpPr txBox="1">
            <a:spLocks noChangeArrowheads="1"/>
          </p:cNvSpPr>
          <p:nvPr/>
        </p:nvSpPr>
        <p:spPr bwMode="auto">
          <a:xfrm>
            <a:off x="2242080" y="4807857"/>
            <a:ext cx="3472516" cy="37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 sz="1900" i="1" dirty="0"/>
              <a:t>Times chosen for the comparison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1182-A72E-5042-8877-DB64826DD293}" type="datetime1">
              <a:rPr lang="en-US" smtClean="0"/>
              <a:pPr/>
              <a:t>11/20/12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E.Barbato</a:t>
            </a:r>
            <a:r>
              <a:rPr lang="en-US" dirty="0" smtClean="0"/>
              <a:t>, TF Meeting 20 Nov. 2012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60600" y="0"/>
            <a:ext cx="5143499" cy="13663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Neoclassical current diffusion much faster then measured during the current </a:t>
            </a:r>
            <a:r>
              <a:rPr lang="en-US" sz="2800" b="1" i="1" dirty="0" smtClean="0">
                <a:solidFill>
                  <a:srgbClr val="FF0000"/>
                </a:solidFill>
              </a:rPr>
              <a:t>ramp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8628" y="5103759"/>
            <a:ext cx="4038600" cy="1030607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 smtClean="0"/>
              <a:t>ASTRA starting </a:t>
            </a:r>
            <a:r>
              <a:rPr lang="en-US" sz="2400" i="1" dirty="0" err="1" smtClean="0"/>
              <a:t>q</a:t>
            </a:r>
            <a:r>
              <a:rPr lang="en-US" sz="2400" i="1" dirty="0" smtClean="0"/>
              <a:t>-profile taken from EFIT </a:t>
            </a:r>
            <a:r>
              <a:rPr lang="en-US" sz="2400" i="1" dirty="0" err="1" smtClean="0"/>
              <a:t>polarimetric</a:t>
            </a:r>
            <a:r>
              <a:rPr lang="en-US" sz="2400" i="1" dirty="0" smtClean="0"/>
              <a:t> measurement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41" y="1607608"/>
            <a:ext cx="3792087" cy="358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6588" y="1772708"/>
            <a:ext cx="3788303" cy="34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484688" y="5078359"/>
            <a:ext cx="4038600" cy="1130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/>
              <a:buChar char="•"/>
            </a:pPr>
            <a:r>
              <a:rPr lang="en-US" sz="2400" i="1" dirty="0" smtClean="0">
                <a:solidFill>
                  <a:srgbClr val="0000FF"/>
                </a:solidFill>
              </a:rPr>
              <a:t>Remarkable difference in the </a:t>
            </a:r>
            <a:r>
              <a:rPr lang="en-US" sz="2400" i="1" dirty="0" err="1" smtClean="0">
                <a:solidFill>
                  <a:srgbClr val="0000FF"/>
                </a:solidFill>
              </a:rPr>
              <a:t>sim./meas.q</a:t>
            </a:r>
            <a:r>
              <a:rPr lang="en-US" sz="2400" i="1" dirty="0" smtClean="0">
                <a:solidFill>
                  <a:srgbClr val="0000FF"/>
                </a:solidFill>
              </a:rPr>
              <a:t>-profile  0.5 </a:t>
            </a:r>
            <a:r>
              <a:rPr lang="en-US" sz="2400" i="1" dirty="0" err="1" smtClean="0">
                <a:solidFill>
                  <a:srgbClr val="0000FF"/>
                </a:solidFill>
              </a:rPr>
              <a:t>s</a:t>
            </a:r>
            <a:r>
              <a:rPr lang="en-US" sz="2400" i="1" dirty="0" smtClean="0">
                <a:solidFill>
                  <a:srgbClr val="0000FF"/>
                </a:solidFill>
              </a:rPr>
              <a:t> after the start.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143000" y="6172200"/>
            <a:ext cx="3886200" cy="457200"/>
          </a:xfrm>
          <a:noFill/>
        </p:spPr>
        <p:txBody>
          <a:bodyPr/>
          <a:lstStyle/>
          <a:p>
            <a:r>
              <a:rPr lang="en-US" smtClean="0"/>
              <a:t>E.Barbato, TF Meeting 20 Nov. 2012</a:t>
            </a:r>
            <a:endParaRPr lang="en-U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1460-E971-AE4A-88F9-7A29B60483C9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74638"/>
            <a:ext cx="8229600" cy="1143000"/>
          </a:xfrm>
        </p:spPr>
        <p:txBody>
          <a:bodyPr lIns="84664" tIns="42332" rIns="84664" bIns="42332"/>
          <a:lstStyle/>
          <a:p>
            <a:pPr>
              <a:defRPr/>
            </a:pPr>
            <a:r>
              <a:rPr lang="en-US" sz="2600" dirty="0" smtClean="0"/>
              <a:t>Exercise: changing the LHCD power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320" y="1920120"/>
            <a:ext cx="3248640" cy="223459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200" i="1" dirty="0" smtClean="0"/>
              <a:t>3 different ASTRA runs</a:t>
            </a:r>
          </a:p>
          <a:p>
            <a:pPr>
              <a:buNone/>
              <a:defRPr/>
            </a:pPr>
            <a:r>
              <a:rPr lang="en-US" sz="2200" i="1" dirty="0" smtClean="0"/>
              <a:t>     (followed in time and taken at </a:t>
            </a:r>
            <a:r>
              <a:rPr lang="en-US" sz="2200" i="1" dirty="0" err="1" smtClean="0"/>
              <a:t>t</a:t>
            </a:r>
            <a:r>
              <a:rPr lang="en-US" sz="2200" i="1" dirty="0" smtClean="0"/>
              <a:t>=43s) </a:t>
            </a:r>
          </a:p>
          <a:p>
            <a:pPr>
              <a:defRPr/>
            </a:pP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at 2x P</a:t>
            </a:r>
            <a:r>
              <a:rPr lang="en-US" sz="2200" i="1" baseline="-25000" dirty="0" smtClean="0">
                <a:solidFill>
                  <a:schemeClr val="accent6">
                    <a:lumMod val="50000"/>
                  </a:schemeClr>
                </a:solidFill>
              </a:rPr>
              <a:t>LH </a:t>
            </a: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</a:rPr>
              <a:t>(1MW)</a:t>
            </a:r>
            <a:endParaRPr lang="en-US" sz="2200" i="1" baseline="-25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200" i="1" dirty="0" smtClean="0">
                <a:solidFill>
                  <a:srgbClr val="34A0BB"/>
                </a:solidFill>
              </a:rPr>
              <a:t>at P</a:t>
            </a:r>
            <a:r>
              <a:rPr lang="en-US" sz="2200" i="1" baseline="-25000" dirty="0" smtClean="0">
                <a:solidFill>
                  <a:srgbClr val="34A0BB"/>
                </a:solidFill>
              </a:rPr>
              <a:t>LH </a:t>
            </a:r>
            <a:r>
              <a:rPr lang="en-US" sz="2200" i="1" dirty="0" smtClean="0">
                <a:solidFill>
                  <a:srgbClr val="34A0BB"/>
                </a:solidFill>
              </a:rPr>
              <a:t>(77601, 500kw)</a:t>
            </a:r>
          </a:p>
          <a:p>
            <a:pPr>
              <a:defRPr/>
            </a:pPr>
            <a:r>
              <a:rPr lang="en-US" sz="2200" i="1" dirty="0" smtClean="0">
                <a:solidFill>
                  <a:srgbClr val="FF0000"/>
                </a:solidFill>
              </a:rPr>
              <a:t>at P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LH</a:t>
            </a:r>
            <a:r>
              <a:rPr lang="en-US" sz="2200" i="1" dirty="0" smtClean="0">
                <a:solidFill>
                  <a:srgbClr val="FF0000"/>
                </a:solidFill>
              </a:rPr>
              <a:t>=0</a:t>
            </a:r>
          </a:p>
          <a:p>
            <a:pPr>
              <a:buNone/>
              <a:defRPr/>
            </a:pPr>
            <a:r>
              <a:rPr lang="en-US" sz="2200" i="1" dirty="0" smtClean="0"/>
              <a:t> </a:t>
            </a:r>
            <a:endParaRPr lang="en-US" sz="2200" i="1" dirty="0"/>
          </a:p>
        </p:txBody>
      </p:sp>
      <p:pic>
        <p:nvPicPr>
          <p:cNvPr id="3891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7760" y="1034143"/>
            <a:ext cx="4312800" cy="486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C9FC-7F1E-BC47-9E69-5ED9CF6EC442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0952"/>
            <a:ext cx="8229600" cy="1143000"/>
          </a:xfrm>
        </p:spPr>
        <p:txBody>
          <a:bodyPr lIns="84664" tIns="42332" rIns="84664" bIns="42332"/>
          <a:lstStyle/>
          <a:p>
            <a:pPr>
              <a:defRPr/>
            </a:pPr>
            <a:r>
              <a:rPr lang="en-US" sz="2600" dirty="0" smtClean="0"/>
              <a:t>Main heating phase:≠77893</a:t>
            </a:r>
            <a:endParaRPr lang="en-US" sz="2600" dirty="0"/>
          </a:p>
        </p:txBody>
      </p:sp>
      <p:sp>
        <p:nvSpPr>
          <p:cNvPr id="39939" name="TextBox 6"/>
          <p:cNvSpPr txBox="1">
            <a:spLocks noChangeArrowheads="1"/>
          </p:cNvSpPr>
          <p:nvPr/>
        </p:nvSpPr>
        <p:spPr bwMode="auto">
          <a:xfrm>
            <a:off x="7536960" y="1300843"/>
            <a:ext cx="1411931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 dirty="0">
                <a:solidFill>
                  <a:srgbClr val="FF0000"/>
                </a:solidFill>
              </a:rPr>
              <a:t>FROM ASTRA</a:t>
            </a:r>
          </a:p>
        </p:txBody>
      </p:sp>
      <p:pic>
        <p:nvPicPr>
          <p:cNvPr id="39940" name="Picture 18" descr="Screen shot 2012-09-25 at 3.33.42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00" y="1263952"/>
            <a:ext cx="7441920" cy="23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Box 8"/>
          <p:cNvSpPr txBox="1">
            <a:spLocks noChangeArrowheads="1"/>
          </p:cNvSpPr>
          <p:nvPr/>
        </p:nvSpPr>
        <p:spPr bwMode="auto">
          <a:xfrm>
            <a:off x="3742561" y="2060727"/>
            <a:ext cx="1437066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0000FF"/>
                </a:solidFill>
              </a:rPr>
              <a:t>PLH_LAUNCH</a:t>
            </a:r>
          </a:p>
        </p:txBody>
      </p:sp>
      <p:sp>
        <p:nvSpPr>
          <p:cNvPr id="39942" name="TextBox 20"/>
          <p:cNvSpPr txBox="1">
            <a:spLocks noChangeArrowheads="1"/>
          </p:cNvSpPr>
          <p:nvPr/>
        </p:nvSpPr>
        <p:spPr bwMode="auto">
          <a:xfrm>
            <a:off x="5677920" y="2423584"/>
            <a:ext cx="1011243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00CC00"/>
                </a:solidFill>
              </a:rPr>
              <a:t>PLH_ABS</a:t>
            </a:r>
          </a:p>
        </p:txBody>
      </p:sp>
      <p:sp>
        <p:nvSpPr>
          <p:cNvPr id="39943" name="TextBox 21"/>
          <p:cNvSpPr txBox="1">
            <a:spLocks noChangeArrowheads="1"/>
          </p:cNvSpPr>
          <p:nvPr/>
        </p:nvSpPr>
        <p:spPr bwMode="auto">
          <a:xfrm>
            <a:off x="2488321" y="1977572"/>
            <a:ext cx="493920" cy="36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E94BA2"/>
                </a:solidFill>
              </a:rPr>
              <a:t>ILH</a:t>
            </a:r>
          </a:p>
        </p:txBody>
      </p:sp>
      <p:sp>
        <p:nvSpPr>
          <p:cNvPr id="39944" name="TextBox 22"/>
          <p:cNvSpPr txBox="1">
            <a:spLocks noChangeArrowheads="1"/>
          </p:cNvSpPr>
          <p:nvPr/>
        </p:nvSpPr>
        <p:spPr bwMode="auto">
          <a:xfrm>
            <a:off x="1807200" y="1625299"/>
            <a:ext cx="350518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FF0000"/>
                </a:solidFill>
              </a:rPr>
              <a:t>IP</a:t>
            </a:r>
          </a:p>
        </p:txBody>
      </p:sp>
      <p:cxnSp>
        <p:nvCxnSpPr>
          <p:cNvPr id="39945" name="Straight Arrow Connector 23"/>
          <p:cNvCxnSpPr>
            <a:cxnSpLocks noChangeShapeType="1"/>
          </p:cNvCxnSpPr>
          <p:nvPr/>
        </p:nvCxnSpPr>
        <p:spPr bwMode="auto">
          <a:xfrm>
            <a:off x="2982240" y="2267857"/>
            <a:ext cx="414720" cy="14514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947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3175075" y="3863709"/>
            <a:ext cx="580571" cy="1440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39948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4350115" y="4008851"/>
            <a:ext cx="580571" cy="1440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39949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7045795" y="3863709"/>
            <a:ext cx="580571" cy="1440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39951" name="TextBox 43"/>
          <p:cNvSpPr txBox="1">
            <a:spLocks noChangeArrowheads="1"/>
          </p:cNvSpPr>
          <p:nvPr/>
        </p:nvSpPr>
        <p:spPr bwMode="auto">
          <a:xfrm>
            <a:off x="3396960" y="3918857"/>
            <a:ext cx="96768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 sz="1900" dirty="0" err="1"/>
              <a:t>t</a:t>
            </a:r>
            <a:r>
              <a:rPr lang="en-US" sz="1900" dirty="0"/>
              <a:t>=44,4s</a:t>
            </a:r>
          </a:p>
        </p:txBody>
      </p:sp>
      <p:sp>
        <p:nvSpPr>
          <p:cNvPr id="39952" name="TextBox 44"/>
          <p:cNvSpPr txBox="1">
            <a:spLocks noChangeArrowheads="1"/>
          </p:cNvSpPr>
          <p:nvPr/>
        </p:nvSpPr>
        <p:spPr bwMode="auto">
          <a:xfrm>
            <a:off x="4641120" y="3991429"/>
            <a:ext cx="82944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 sz="1900" dirty="0" err="1"/>
              <a:t>t</a:t>
            </a:r>
            <a:r>
              <a:rPr lang="en-US" sz="1900" dirty="0"/>
              <a:t>=46s</a:t>
            </a:r>
          </a:p>
        </p:txBody>
      </p:sp>
      <p:sp>
        <p:nvSpPr>
          <p:cNvPr id="39953" name="TextBox 45"/>
          <p:cNvSpPr txBox="1">
            <a:spLocks noChangeArrowheads="1"/>
          </p:cNvSpPr>
          <p:nvPr/>
        </p:nvSpPr>
        <p:spPr bwMode="auto">
          <a:xfrm>
            <a:off x="6438240" y="3918857"/>
            <a:ext cx="110592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 sz="1900" dirty="0" err="1"/>
              <a:t>t</a:t>
            </a:r>
            <a:r>
              <a:rPr lang="en-US" sz="1900" dirty="0"/>
              <a:t>=50.2s</a:t>
            </a:r>
          </a:p>
        </p:txBody>
      </p:sp>
      <p:sp>
        <p:nvSpPr>
          <p:cNvPr id="39954" name="TextBox 24"/>
          <p:cNvSpPr txBox="1">
            <a:spLocks noChangeArrowheads="1"/>
          </p:cNvSpPr>
          <p:nvPr/>
        </p:nvSpPr>
        <p:spPr bwMode="auto">
          <a:xfrm>
            <a:off x="2242080" y="4807857"/>
            <a:ext cx="3472516" cy="37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Font typeface="Lucida Grande" charset="0"/>
              <a:buNone/>
            </a:pPr>
            <a:r>
              <a:rPr lang="en-US" sz="1900" i="1" dirty="0"/>
              <a:t>Times chosen for the comparison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B6AB-BAA7-BC45-9A67-87A29CE2742C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rgbClr val="3366CC">
                  <a:alpha val="12999"/>
                </a:srgbClr>
              </a:gs>
              <a:gs pos="100000">
                <a:srgbClr val="333399"/>
              </a:gs>
            </a:gsLst>
          </a:gradFill>
        </p:spPr>
        <p:txBody>
          <a:bodyPr lIns="84664" tIns="42332" rIns="84664" bIns="42332"/>
          <a:lstStyle/>
          <a:p>
            <a:r>
              <a:rPr lang="en-GB" sz="1900" dirty="0"/>
              <a:t>MSE in </a:t>
            </a:r>
            <a:r>
              <a:rPr lang="en-GB" sz="1900" dirty="0" err="1"/>
              <a:t>r-u</a:t>
            </a:r>
            <a:r>
              <a:rPr lang="en-GB" sz="1900" dirty="0"/>
              <a:t>: 83446 (left, low ne) Vs 83447 (right, high ne)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60" y="725715"/>
            <a:ext cx="7810560" cy="510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1758240" y="870858"/>
            <a:ext cx="350418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Ip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518560" y="1378858"/>
            <a:ext cx="503705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002060"/>
                </a:solidFill>
                <a:latin typeface="Calibri" charset="0"/>
                <a:ea typeface="Arial" charset="0"/>
                <a:cs typeface="Arial" charset="0"/>
              </a:rPr>
              <a:t>NBI</a:t>
            </a: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896480" y="2177144"/>
            <a:ext cx="504406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qax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652321" y="2467429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0.9</a:t>
            </a: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652321" y="1669144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1.6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1857601" y="3193144"/>
            <a:ext cx="7895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R(q=1)</a:t>
            </a:r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652321" y="2695726"/>
            <a:ext cx="465934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0.4</a:t>
            </a:r>
          </a:p>
        </p:txBody>
      </p:sp>
      <p:sp>
        <p:nvSpPr>
          <p:cNvPr id="20491" name="TextBox 13"/>
          <p:cNvSpPr txBox="1">
            <a:spLocks noChangeArrowheads="1"/>
          </p:cNvSpPr>
          <p:nvPr/>
        </p:nvSpPr>
        <p:spPr bwMode="auto">
          <a:xfrm>
            <a:off x="652321" y="3483429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0.0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1689120" y="3701144"/>
            <a:ext cx="7895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002060"/>
                </a:solidFill>
                <a:latin typeface="Calibri" charset="0"/>
                <a:ea typeface="Arial" charset="0"/>
                <a:cs typeface="Arial" charset="0"/>
              </a:rPr>
              <a:t>R(q=3)</a:t>
            </a:r>
          </a:p>
        </p:txBody>
      </p:sp>
      <p:sp>
        <p:nvSpPr>
          <p:cNvPr id="20493" name="TextBox 15"/>
          <p:cNvSpPr txBox="1">
            <a:spLocks noChangeArrowheads="1"/>
          </p:cNvSpPr>
          <p:nvPr/>
        </p:nvSpPr>
        <p:spPr bwMode="auto">
          <a:xfrm>
            <a:off x="1896480" y="4136572"/>
            <a:ext cx="7895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R(q=2)</a:t>
            </a:r>
          </a:p>
        </p:txBody>
      </p:sp>
      <p:sp>
        <p:nvSpPr>
          <p:cNvPr id="20494" name="TextBox 16"/>
          <p:cNvSpPr txBox="1">
            <a:spLocks noChangeArrowheads="1"/>
          </p:cNvSpPr>
          <p:nvPr/>
        </p:nvSpPr>
        <p:spPr bwMode="auto">
          <a:xfrm>
            <a:off x="652321" y="3701144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0.9</a:t>
            </a:r>
          </a:p>
        </p:txBody>
      </p:sp>
      <p:sp>
        <p:nvSpPr>
          <p:cNvPr id="20495" name="TextBox 17"/>
          <p:cNvSpPr txBox="1">
            <a:spLocks noChangeArrowheads="1"/>
          </p:cNvSpPr>
          <p:nvPr/>
        </p:nvSpPr>
        <p:spPr bwMode="auto">
          <a:xfrm>
            <a:off x="652321" y="4510012"/>
            <a:ext cx="465934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0.4</a:t>
            </a:r>
          </a:p>
        </p:txBody>
      </p:sp>
      <p:sp>
        <p:nvSpPr>
          <p:cNvPr id="20496" name="TextBox 18"/>
          <p:cNvSpPr txBox="1">
            <a:spLocks noChangeArrowheads="1"/>
          </p:cNvSpPr>
          <p:nvPr/>
        </p:nvSpPr>
        <p:spPr bwMode="auto">
          <a:xfrm>
            <a:off x="1827361" y="5380869"/>
            <a:ext cx="1549326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Te(0) from KK3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449440" y="1886857"/>
            <a:ext cx="0" cy="304800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52480" y="2177143"/>
            <a:ext cx="0" cy="2975429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TextBox 24"/>
          <p:cNvSpPr txBox="1">
            <a:spLocks noChangeArrowheads="1"/>
          </p:cNvSpPr>
          <p:nvPr/>
        </p:nvSpPr>
        <p:spPr bwMode="auto">
          <a:xfrm>
            <a:off x="522720" y="5835952"/>
            <a:ext cx="8225280" cy="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 typeface="Wingdings" charset="2"/>
              <a:buChar char="Ø"/>
            </a:pP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Sawteeth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seen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on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Te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when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MSE has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q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(0) ~ 1.1-1.2</a:t>
            </a:r>
          </a:p>
          <a:p>
            <a:pPr>
              <a:buSzTx/>
              <a:buFont typeface="Wingdings" charset="2"/>
              <a:buChar char="Ø"/>
            </a:pP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High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density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case: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faster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current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diffusion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: ST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appear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1 s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earlier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;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q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(1) ~ 0.1 </a:t>
            </a:r>
            <a:r>
              <a:rPr lang="nl-NL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lower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at end of </a:t>
            </a:r>
            <a:r>
              <a:rPr lang="nl-NL" i="1" dirty="0" smtClean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RU </a:t>
            </a:r>
            <a:r>
              <a:rPr lang="nl-NL" i="1" dirty="0" smtClean="0">
                <a:solidFill>
                  <a:srgbClr val="E32AD9"/>
                </a:solidFill>
                <a:latin typeface="Calibri" charset="0"/>
                <a:ea typeface="Arial" charset="0"/>
                <a:cs typeface="Arial" charset="0"/>
              </a:rPr>
              <a:t>(</a:t>
            </a:r>
            <a:r>
              <a:rPr lang="nl-NL" i="1" dirty="0" err="1" smtClean="0">
                <a:solidFill>
                  <a:srgbClr val="E32AD9"/>
                </a:solidFill>
                <a:latin typeface="Calibri" charset="0"/>
                <a:ea typeface="Arial" charset="0"/>
                <a:cs typeface="Arial" charset="0"/>
              </a:rPr>
              <a:t>Calabro</a:t>
            </a:r>
            <a:r>
              <a:rPr lang="nl-NL" i="1" dirty="0" smtClean="0">
                <a:solidFill>
                  <a:srgbClr val="E32AD9"/>
                </a:solidFill>
                <a:latin typeface="Calibri" charset="0"/>
                <a:ea typeface="Arial" charset="0"/>
                <a:cs typeface="Arial" charset="0"/>
              </a:rPr>
              <a:t>` </a:t>
            </a:r>
            <a:r>
              <a:rPr lang="en-US" i="1" dirty="0" err="1" smtClean="0">
                <a:solidFill>
                  <a:srgbClr val="E32AD9"/>
                </a:solidFill>
              </a:rPr>
              <a:t>Hogeweij</a:t>
            </a:r>
            <a:r>
              <a:rPr lang="en-US" i="1" dirty="0" smtClean="0">
                <a:solidFill>
                  <a:srgbClr val="E32AD9"/>
                </a:solidFill>
              </a:rPr>
              <a:t>, TF 23 July 2012)</a:t>
            </a:r>
            <a:endParaRPr lang="nl-NL" i="1" dirty="0">
              <a:solidFill>
                <a:srgbClr val="E32AD9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0500" name="TextBox 30"/>
          <p:cNvSpPr txBox="1">
            <a:spLocks noChangeArrowheads="1"/>
          </p:cNvSpPr>
          <p:nvPr/>
        </p:nvSpPr>
        <p:spPr bwMode="auto">
          <a:xfrm>
            <a:off x="2103840" y="4934858"/>
            <a:ext cx="829440" cy="63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 i="1">
                <a:solidFill>
                  <a:srgbClr val="00B050"/>
                </a:solidFill>
                <a:latin typeface="Calibri" charset="0"/>
                <a:ea typeface="Arial" charset="0"/>
                <a:cs typeface="Arial" charset="0"/>
              </a:rPr>
              <a:t>ST start</a:t>
            </a:r>
          </a:p>
        </p:txBody>
      </p:sp>
      <p:sp>
        <p:nvSpPr>
          <p:cNvPr id="20501" name="TextBox 34"/>
          <p:cNvSpPr txBox="1">
            <a:spLocks noChangeArrowheads="1"/>
          </p:cNvSpPr>
          <p:nvPr/>
        </p:nvSpPr>
        <p:spPr bwMode="auto">
          <a:xfrm>
            <a:off x="5145120" y="5152572"/>
            <a:ext cx="829440" cy="63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 i="1">
                <a:solidFill>
                  <a:srgbClr val="00B050"/>
                </a:solidFill>
                <a:latin typeface="Calibri" charset="0"/>
                <a:ea typeface="Arial" charset="0"/>
                <a:cs typeface="Arial" charset="0"/>
              </a:rPr>
              <a:t>ST start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136160" y="2583846"/>
            <a:ext cx="62208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TextBox 43"/>
          <p:cNvSpPr txBox="1">
            <a:spLocks noChangeArrowheads="1"/>
          </p:cNvSpPr>
          <p:nvPr/>
        </p:nvSpPr>
        <p:spPr bwMode="auto">
          <a:xfrm>
            <a:off x="3348000" y="2322286"/>
            <a:ext cx="8294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 i="1">
                <a:solidFill>
                  <a:srgbClr val="795337"/>
                </a:solidFill>
                <a:latin typeface="Calibri" charset="0"/>
                <a:ea typeface="Arial" charset="0"/>
                <a:cs typeface="Arial" charset="0"/>
              </a:rPr>
              <a:t>q=1</a:t>
            </a:r>
          </a:p>
        </p:txBody>
      </p:sp>
      <p:sp>
        <p:nvSpPr>
          <p:cNvPr id="20504" name="TextBox 6"/>
          <p:cNvSpPr txBox="1">
            <a:spLocks noChangeArrowheads="1"/>
          </p:cNvSpPr>
          <p:nvPr/>
        </p:nvSpPr>
        <p:spPr bwMode="auto">
          <a:xfrm>
            <a:off x="5617440" y="1371298"/>
            <a:ext cx="503705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002060"/>
                </a:solidFill>
                <a:latin typeface="Calibri" charset="0"/>
                <a:ea typeface="Arial" charset="0"/>
                <a:cs typeface="Arial" charset="0"/>
              </a:rPr>
              <a:t>NBI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3CBDFA3-3E4B-2F47-91AC-BC9977401DD2}" type="datetime1">
              <a:rPr lang="en-US" smtClean="0"/>
              <a:pPr/>
              <a:t>11/20/12</a:t>
            </a:fld>
            <a:r>
              <a:rPr lang="en-US" smtClean="0"/>
              <a:t>  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17799" y="96220"/>
            <a:ext cx="4724401" cy="10603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11" i="1" dirty="0" smtClean="0">
                <a:solidFill>
                  <a:srgbClr val="FF0000"/>
                </a:solidFill>
              </a:rPr>
              <a:t>General good agreement in the current flat-top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pic>
        <p:nvPicPr>
          <p:cNvPr id="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8353" y="1828131"/>
            <a:ext cx="32305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3" y="1512218"/>
            <a:ext cx="29718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3313" y="1804318"/>
            <a:ext cx="3059112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143000" y="6172200"/>
            <a:ext cx="3886200" cy="457200"/>
          </a:xfrm>
          <a:noFill/>
        </p:spPr>
        <p:txBody>
          <a:bodyPr/>
          <a:lstStyle/>
          <a:p>
            <a:r>
              <a:rPr lang="en-US" smtClean="0"/>
              <a:t>E.Barbato, TF Meeting 20 Nov. 2012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90F2-A4C2-4F4F-9067-91BCB766DCCF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600" y="211138"/>
            <a:ext cx="5778500" cy="677862"/>
          </a:xfrm>
        </p:spPr>
        <p:txBody>
          <a:bodyPr lIns="84664" tIns="42332" rIns="84664" bIns="42332"/>
          <a:lstStyle/>
          <a:p>
            <a:pPr>
              <a:defRPr/>
            </a:pPr>
            <a:r>
              <a:rPr lang="en-US" sz="2600" dirty="0" smtClean="0"/>
              <a:t>Conclusions (</a:t>
            </a:r>
            <a:r>
              <a:rPr lang="en-US" sz="2600" dirty="0" err="1" smtClean="0"/>
              <a:t>q</a:t>
            </a:r>
            <a:r>
              <a:rPr lang="en-US" sz="2600" dirty="0" smtClean="0"/>
              <a:t>-profile during LHCD) </a:t>
            </a:r>
            <a:endParaRPr lang="en-US" sz="2600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24800" y="1106714"/>
            <a:ext cx="8229600" cy="5225143"/>
          </a:xfrm>
        </p:spPr>
        <p:txBody>
          <a:bodyPr>
            <a:normAutofit lnSpcReduction="10000"/>
          </a:bodyPr>
          <a:lstStyle/>
          <a:p>
            <a:r>
              <a:rPr lang="en-US" sz="2600" i="1" dirty="0" smtClean="0">
                <a:solidFill>
                  <a:srgbClr val="000090"/>
                </a:solidFill>
              </a:rPr>
              <a:t>During the current ramp </a:t>
            </a:r>
            <a:r>
              <a:rPr lang="en-US" sz="2600" i="1" dirty="0" smtClean="0"/>
              <a:t>(≠77601)  there is a remarkable difference in the simulated and measured </a:t>
            </a:r>
            <a:r>
              <a:rPr lang="en-US" sz="2600" i="1" dirty="0" err="1" smtClean="0"/>
              <a:t>q</a:t>
            </a:r>
            <a:r>
              <a:rPr lang="en-US" sz="2600" i="1" dirty="0" smtClean="0"/>
              <a:t>-profile 0.5 </a:t>
            </a:r>
            <a:r>
              <a:rPr lang="en-US" sz="2600" i="1" dirty="0" err="1" smtClean="0"/>
              <a:t>s</a:t>
            </a:r>
            <a:r>
              <a:rPr lang="en-US" sz="2600" i="1" dirty="0" smtClean="0"/>
              <a:t> after the start (where </a:t>
            </a:r>
            <a:r>
              <a:rPr lang="en-US" sz="2600" i="1" dirty="0" err="1" smtClean="0"/>
              <a:t>q</a:t>
            </a:r>
            <a:r>
              <a:rPr lang="en-US" sz="2600" i="1" dirty="0" smtClean="0"/>
              <a:t> profile are chosen equal)</a:t>
            </a:r>
            <a:r>
              <a:rPr lang="en-US" sz="2600" dirty="0" smtClean="0"/>
              <a:t> indicating that </a:t>
            </a:r>
            <a:r>
              <a:rPr lang="en-US" sz="2600" i="1" dirty="0" smtClean="0">
                <a:solidFill>
                  <a:srgbClr val="000000"/>
                </a:solidFill>
              </a:rPr>
              <a:t>neoclassical current diffusion is much faster then measured during the current ramp.</a:t>
            </a:r>
          </a:p>
          <a:p>
            <a:r>
              <a:rPr lang="en-US" sz="2600" dirty="0" smtClean="0"/>
              <a:t>On the contrary </a:t>
            </a:r>
            <a:r>
              <a:rPr lang="en-US" sz="2600" i="1" dirty="0" smtClean="0">
                <a:solidFill>
                  <a:srgbClr val="000090"/>
                </a:solidFill>
              </a:rPr>
              <a:t>during the current flat top, simulated and measured </a:t>
            </a:r>
            <a:r>
              <a:rPr lang="en-US" sz="2600" i="1" dirty="0" err="1" smtClean="0">
                <a:solidFill>
                  <a:srgbClr val="000090"/>
                </a:solidFill>
              </a:rPr>
              <a:t>q</a:t>
            </a:r>
            <a:r>
              <a:rPr lang="en-US" sz="2600" i="1" dirty="0" smtClean="0">
                <a:solidFill>
                  <a:srgbClr val="000090"/>
                </a:solidFill>
              </a:rPr>
              <a:t> profiles are in good</a:t>
            </a:r>
            <a:r>
              <a:rPr lang="en-US" sz="2600" dirty="0" smtClean="0"/>
              <a:t> even though </a:t>
            </a:r>
            <a:r>
              <a:rPr lang="en-US" sz="2600" i="1" dirty="0" smtClean="0"/>
              <a:t>q</a:t>
            </a:r>
            <a:r>
              <a:rPr lang="en-US" sz="2600" i="1" baseline="-25000" dirty="0" smtClean="0"/>
              <a:t>0</a:t>
            </a:r>
            <a:r>
              <a:rPr lang="en-US" sz="2600" i="1" dirty="0" smtClean="0"/>
              <a:t> is always lower in the simulation</a:t>
            </a:r>
          </a:p>
          <a:p>
            <a:r>
              <a:rPr lang="en-US" sz="2600" i="1" dirty="0" smtClean="0"/>
              <a:t>In 77601 LHCD (271KA) induces a small shear reversal. The effect of changing LH power is investigated</a:t>
            </a:r>
          </a:p>
          <a:p>
            <a:pPr>
              <a:buNone/>
            </a:pPr>
            <a:endParaRPr lang="en-US" sz="2600" i="1" dirty="0" smtClean="0"/>
          </a:p>
          <a:p>
            <a:endParaRPr lang="en-US" sz="2600" i="1" dirty="0" smtClean="0"/>
          </a:p>
          <a:p>
            <a:pPr>
              <a:buFont typeface="Lucida Grande" charset="0"/>
              <a:buNone/>
            </a:pPr>
            <a:r>
              <a:rPr lang="en-US" sz="2200" dirty="0" smtClean="0"/>
              <a:t> </a:t>
            </a:r>
            <a:endParaRPr lang="en-US" sz="2200" i="1" dirty="0" smtClean="0"/>
          </a:p>
          <a:p>
            <a:endParaRPr lang="en-US" sz="2200" i="1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5D0B-4073-AC40-BD5A-70C110307146}" type="datetime1">
              <a:rPr lang="en-US" smtClean="0"/>
              <a:pPr/>
              <a:t>11/20/12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E.Barbato</a:t>
            </a:r>
            <a:r>
              <a:rPr lang="en-US" dirty="0" smtClean="0"/>
              <a:t>, TF Meeting 20 Nov. 2012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34348"/>
          </a:xfrm>
        </p:spPr>
        <p:txBody>
          <a:bodyPr/>
          <a:lstStyle/>
          <a:p>
            <a:r>
              <a:rPr lang="en-US" sz="2800" dirty="0" smtClean="0"/>
              <a:t>Predictive JETTO simulation of current diffusion in  shot  83446 /</a:t>
            </a:r>
            <a:r>
              <a:rPr lang="en-US" sz="2800" dirty="0" smtClean="0">
                <a:solidFill>
                  <a:srgbClr val="FF0000"/>
                </a:solidFill>
              </a:rPr>
              <a:t>47</a:t>
            </a:r>
            <a:r>
              <a:rPr lang="en-US" sz="2800" dirty="0" smtClean="0"/>
              <a:t> (NBI during ramp up at low/</a:t>
            </a:r>
            <a:r>
              <a:rPr lang="en-US" sz="2800" dirty="0" smtClean="0">
                <a:solidFill>
                  <a:srgbClr val="FF0000"/>
                </a:solidFill>
              </a:rPr>
              <a:t>high ne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7814"/>
            <a:ext cx="8229600" cy="909687"/>
          </a:xfrm>
        </p:spPr>
        <p:txBody>
          <a:bodyPr/>
          <a:lstStyle/>
          <a:p>
            <a:r>
              <a:rPr lang="en-US" sz="2000" dirty="0" smtClean="0"/>
              <a:t>Te, Ne, </a:t>
            </a:r>
            <a:r>
              <a:rPr lang="en-US" sz="2000" dirty="0" err="1" smtClean="0"/>
              <a:t>Zeff</a:t>
            </a:r>
            <a:r>
              <a:rPr lang="en-US" sz="2000" dirty="0" smtClean="0"/>
              <a:t> fixed  @ exp. values</a:t>
            </a:r>
          </a:p>
          <a:p>
            <a:r>
              <a:rPr lang="en-US" sz="2000" dirty="0" smtClean="0"/>
              <a:t>Neoclassical evolution of the simulated </a:t>
            </a:r>
            <a:r>
              <a:rPr lang="en-US" sz="2000" dirty="0" err="1" smtClean="0"/>
              <a:t>q</a:t>
            </a:r>
            <a:r>
              <a:rPr lang="en-US" sz="2000" dirty="0" smtClean="0"/>
              <a:t> profile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E300-0FEB-9F42-87C0-4F24E5BB5981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6" name="Picture 5" descr="Screen shot 2012-07-20 at 3.29.1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5100" y="2916412"/>
            <a:ext cx="5029697" cy="249706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91633" y="4986540"/>
            <a:ext cx="236266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454641" y="6416877"/>
            <a:ext cx="2895600" cy="365125"/>
          </a:xfrm>
        </p:spPr>
        <p:txBody>
          <a:bodyPr/>
          <a:lstStyle/>
          <a:p>
            <a:r>
              <a:rPr lang="en-US" dirty="0" err="1" smtClean="0"/>
              <a:t>E.Barbato</a:t>
            </a:r>
            <a:r>
              <a:rPr lang="en-US" dirty="0" smtClean="0"/>
              <a:t>, TF Meeting 20 Nov. 2012</a:t>
            </a:r>
            <a:endParaRPr lang="en-US" dirty="0"/>
          </a:p>
        </p:txBody>
      </p:sp>
      <p:pic>
        <p:nvPicPr>
          <p:cNvPr id="14" name="Picture 13" descr="Screen shot 2012-07-23 at 4.12.0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201" y="2909960"/>
            <a:ext cx="4978400" cy="2605115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4889033" y="5102428"/>
            <a:ext cx="236266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378465" y="2301765"/>
            <a:ext cx="877013" cy="2344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1879600" y="1816100"/>
            <a:ext cx="3937000" cy="128920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6722" y="5477431"/>
            <a:ext cx="4390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Faster diffusion in the first phase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 more extended 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dirty="0" smtClean="0">
                <a:solidFill>
                  <a:srgbClr val="FF0000"/>
                </a:solidFill>
              </a:rPr>
              <a:t>&lt;1 region at the same time  of 82446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Consistent with the earlier ST appearance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025"/>
            <a:ext cx="8229600" cy="1143000"/>
          </a:xfrm>
        </p:spPr>
        <p:txBody>
          <a:bodyPr/>
          <a:lstStyle/>
          <a:p>
            <a:r>
              <a:rPr lang="en-US" sz="2800" dirty="0" err="1" smtClean="0"/>
              <a:t>q</a:t>
            </a:r>
            <a:r>
              <a:rPr lang="en-US" sz="2800" dirty="0" smtClean="0"/>
              <a:t> profile comparison </a:t>
            </a:r>
            <a:r>
              <a:rPr lang="en-US" sz="2800" dirty="0" smtClean="0">
                <a:solidFill>
                  <a:srgbClr val="0000FF"/>
                </a:solidFill>
              </a:rPr>
              <a:t>simulation</a:t>
            </a:r>
            <a:r>
              <a:rPr lang="en-US" sz="2800" dirty="0" smtClean="0"/>
              <a:t>/</a:t>
            </a:r>
            <a:r>
              <a:rPr lang="en-US" sz="2800" dirty="0" smtClean="0">
                <a:solidFill>
                  <a:srgbClr val="FF0000"/>
                </a:solidFill>
              </a:rPr>
              <a:t>EFTM</a:t>
            </a:r>
            <a:r>
              <a:rPr lang="en-US" sz="2800" dirty="0" smtClean="0">
                <a:solidFill>
                  <a:srgbClr val="0000FF"/>
                </a:solidFill>
              </a:rPr>
              <a:t>: faster current penetration by neoclassical </a:t>
            </a:r>
            <a:r>
              <a:rPr lang="en-US" sz="2800" dirty="0" smtClean="0">
                <a:solidFill>
                  <a:srgbClr val="0000FF"/>
                </a:solidFill>
              </a:rPr>
              <a:t>diffusion (83446)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CF2D-CFBC-9446-91FE-0FFB7117A640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0 at 3.45.1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05" y="1735138"/>
            <a:ext cx="6896288" cy="47244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19850"/>
            <a:ext cx="2895600" cy="365125"/>
          </a:xfrm>
        </p:spPr>
        <p:txBody>
          <a:bodyPr/>
          <a:lstStyle/>
          <a:p>
            <a:r>
              <a:rPr lang="en-US" dirty="0" err="1" smtClean="0"/>
              <a:t>E.Barbato</a:t>
            </a:r>
            <a:r>
              <a:rPr lang="en-US" dirty="0" smtClean="0"/>
              <a:t>, TF Meeting 20 Nov. 2012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08"/>
            <a:ext cx="8229600" cy="2240391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     Simulated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 passes through the </a:t>
            </a:r>
            <a:r>
              <a:rPr lang="en-US" sz="2800" dirty="0" err="1" smtClean="0">
                <a:solidFill>
                  <a:srgbClr val="FF0000"/>
                </a:solidFill>
              </a:rPr>
              <a:t>q</a:t>
            </a:r>
            <a:r>
              <a:rPr lang="en-US" sz="2800" dirty="0" smtClean="0">
                <a:solidFill>
                  <a:srgbClr val="FF0000"/>
                </a:solidFill>
              </a:rPr>
              <a:t>=1 surface  at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=44.3 sec </a:t>
            </a:r>
            <a:r>
              <a:rPr lang="en-US" sz="2800" dirty="0" smtClean="0"/>
              <a:t>but a more extended region </a:t>
            </a:r>
            <a:r>
              <a:rPr lang="en-US" sz="2800" dirty="0" err="1" smtClean="0"/>
              <a:t>q</a:t>
            </a:r>
            <a:r>
              <a:rPr lang="en-US" sz="2800" dirty="0" smtClean="0"/>
              <a:t>&lt;1 appear  only later </a:t>
            </a:r>
            <a:r>
              <a:rPr lang="en-US" sz="2800" dirty="0" smtClean="0"/>
              <a:t>on.</a:t>
            </a:r>
            <a:br>
              <a:rPr lang="en-US" sz="2800" dirty="0" smtClean="0"/>
            </a:br>
            <a:r>
              <a:rPr lang="en-US" sz="2800" dirty="0" smtClean="0"/>
              <a:t>       In  </a:t>
            </a:r>
            <a:r>
              <a:rPr lang="en-US" sz="2800" dirty="0" smtClean="0">
                <a:solidFill>
                  <a:srgbClr val="FF0000"/>
                </a:solidFill>
              </a:rPr>
              <a:t>83447 </a:t>
            </a:r>
            <a:r>
              <a:rPr lang="en-US" sz="2800" dirty="0" smtClean="0">
                <a:solidFill>
                  <a:srgbClr val="FF0000"/>
                </a:solidFill>
              </a:rPr>
              <a:t>(high density-low Te) </a:t>
            </a:r>
            <a:r>
              <a:rPr lang="en-US" sz="2800" dirty="0" smtClean="0"/>
              <a:t>q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lowers below 1 at the same time of </a:t>
            </a:r>
            <a:r>
              <a:rPr lang="en-US" sz="2800" dirty="0" smtClean="0">
                <a:solidFill>
                  <a:srgbClr val="0000FF"/>
                </a:solidFill>
              </a:rPr>
              <a:t>83446</a:t>
            </a:r>
            <a:r>
              <a:rPr lang="en-US" sz="2800" dirty="0" smtClean="0"/>
              <a:t> but  later on it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goes faster under 1.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4748-A496-5E44-9E9F-9C7658D5F4A8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4 at 12.28.4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099" y="3267541"/>
            <a:ext cx="5905501" cy="325073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447800" y="5638800"/>
            <a:ext cx="322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709069" y="6515893"/>
            <a:ext cx="295275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278859" y="6503192"/>
            <a:ext cx="29527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01" y="649213"/>
            <a:ext cx="7837920" cy="513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771200" y="1280584"/>
            <a:ext cx="350418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Ip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2946241" y="1498298"/>
            <a:ext cx="503705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002060"/>
                </a:solidFill>
                <a:latin typeface="Calibri" charset="0"/>
                <a:ea typeface="Arial" charset="0"/>
                <a:cs typeface="Arial" charset="0"/>
              </a:rPr>
              <a:t>NBI</a:t>
            </a: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1909441" y="2151441"/>
            <a:ext cx="504406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qax</a:t>
            </a: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665280" y="2441726"/>
            <a:ext cx="465934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0.8</a:t>
            </a: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665280" y="1788584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0.9</a:t>
            </a:r>
          </a:p>
        </p:txBody>
      </p:sp>
      <p:sp>
        <p:nvSpPr>
          <p:cNvPr id="21512" name="TextBox 11"/>
          <p:cNvSpPr txBox="1">
            <a:spLocks noChangeArrowheads="1"/>
          </p:cNvSpPr>
          <p:nvPr/>
        </p:nvSpPr>
        <p:spPr bwMode="auto">
          <a:xfrm>
            <a:off x="1870560" y="3167441"/>
            <a:ext cx="7895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R(q=1)</a:t>
            </a:r>
          </a:p>
        </p:txBody>
      </p:sp>
      <p:sp>
        <p:nvSpPr>
          <p:cNvPr id="21513" name="TextBox 12"/>
          <p:cNvSpPr txBox="1">
            <a:spLocks noChangeArrowheads="1"/>
          </p:cNvSpPr>
          <p:nvPr/>
        </p:nvSpPr>
        <p:spPr bwMode="auto">
          <a:xfrm>
            <a:off x="665280" y="2670025"/>
            <a:ext cx="465934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0.4</a:t>
            </a:r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665280" y="3457726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0.2</a:t>
            </a: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1840321" y="3748012"/>
            <a:ext cx="7895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002060"/>
                </a:solidFill>
                <a:latin typeface="Calibri" charset="0"/>
                <a:ea typeface="Arial" charset="0"/>
                <a:cs typeface="Arial" charset="0"/>
              </a:rPr>
              <a:t>R(q=3)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1840321" y="4038298"/>
            <a:ext cx="78954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R(q=2)</a:t>
            </a:r>
          </a:p>
        </p:txBody>
      </p:sp>
      <p:sp>
        <p:nvSpPr>
          <p:cNvPr id="21517" name="TextBox 16"/>
          <p:cNvSpPr txBox="1">
            <a:spLocks noChangeArrowheads="1"/>
          </p:cNvSpPr>
          <p:nvPr/>
        </p:nvSpPr>
        <p:spPr bwMode="auto">
          <a:xfrm>
            <a:off x="665280" y="3675441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0.9</a:t>
            </a:r>
          </a:p>
        </p:txBody>
      </p:sp>
      <p:sp>
        <p:nvSpPr>
          <p:cNvPr id="21518" name="TextBox 17"/>
          <p:cNvSpPr txBox="1">
            <a:spLocks noChangeArrowheads="1"/>
          </p:cNvSpPr>
          <p:nvPr/>
        </p:nvSpPr>
        <p:spPr bwMode="auto">
          <a:xfrm>
            <a:off x="665280" y="4484310"/>
            <a:ext cx="463242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0.6</a:t>
            </a:r>
          </a:p>
        </p:txBody>
      </p:sp>
      <p:sp>
        <p:nvSpPr>
          <p:cNvPr id="21519" name="TextBox 18"/>
          <p:cNvSpPr txBox="1">
            <a:spLocks noChangeArrowheads="1"/>
          </p:cNvSpPr>
          <p:nvPr/>
        </p:nvSpPr>
        <p:spPr bwMode="auto">
          <a:xfrm>
            <a:off x="1840320" y="5355167"/>
            <a:ext cx="1549326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Te(0) from KK3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22720" y="845155"/>
            <a:ext cx="0" cy="442685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65440" y="845155"/>
            <a:ext cx="0" cy="442685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TextBox 24"/>
          <p:cNvSpPr txBox="1">
            <a:spLocks noChangeArrowheads="1"/>
          </p:cNvSpPr>
          <p:nvPr/>
        </p:nvSpPr>
        <p:spPr bwMode="auto">
          <a:xfrm>
            <a:off x="326880" y="5703813"/>
            <a:ext cx="8425440" cy="87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 typeface="Wingdings" charset="2"/>
              <a:buChar char="Ø"/>
            </a:pP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Sawteeth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seen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on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Te consistent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with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MSE data (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q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(0)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clearly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&lt; 1)</a:t>
            </a:r>
          </a:p>
          <a:p>
            <a:pPr>
              <a:buSzTx/>
              <a:buFont typeface="Wingdings" charset="2"/>
              <a:buChar char="Ø"/>
            </a:pP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After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start of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Ip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ramp-down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: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shrink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of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q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=1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surface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delayed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and even more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delayed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start of</a:t>
            </a:r>
          </a:p>
          <a:p>
            <a:pPr>
              <a:buSzTx/>
              <a:buFontTx/>
              <a:buNone/>
            </a:pP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    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rise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of q0 (best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seen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in slow ramp case) –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may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well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be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consistent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with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neo-class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current</a:t>
            </a:r>
            <a:r>
              <a:rPr lang="nl-NL" sz="1600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 </a:t>
            </a:r>
            <a:r>
              <a:rPr lang="nl-NL" sz="1600" i="1" dirty="0" err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diff</a:t>
            </a:r>
            <a:r>
              <a:rPr lang="nl-NL" i="1" dirty="0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.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365440" y="2078870"/>
            <a:ext cx="967680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29"/>
          <p:cNvSpPr txBox="1">
            <a:spLocks noChangeArrowheads="1"/>
          </p:cNvSpPr>
          <p:nvPr/>
        </p:nvSpPr>
        <p:spPr bwMode="auto">
          <a:xfrm>
            <a:off x="5503680" y="2234596"/>
            <a:ext cx="622080" cy="63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 i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delay</a:t>
            </a:r>
          </a:p>
        </p:txBody>
      </p:sp>
      <p:sp>
        <p:nvSpPr>
          <p:cNvPr id="21525" name="TextBox 30"/>
          <p:cNvSpPr txBox="1">
            <a:spLocks noChangeArrowheads="1"/>
          </p:cNvSpPr>
          <p:nvPr/>
        </p:nvSpPr>
        <p:spPr bwMode="auto">
          <a:xfrm>
            <a:off x="5365440" y="2742596"/>
            <a:ext cx="622080" cy="63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 i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delay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365440" y="3167441"/>
            <a:ext cx="622080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7" name="TextBox 33"/>
          <p:cNvSpPr txBox="1">
            <a:spLocks noChangeArrowheads="1"/>
          </p:cNvSpPr>
          <p:nvPr/>
        </p:nvSpPr>
        <p:spPr bwMode="auto">
          <a:xfrm>
            <a:off x="4397760" y="4328584"/>
            <a:ext cx="2833920" cy="36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664" tIns="42332" rIns="84664" bIns="42332">
            <a:prstTxWarp prst="textNoShape">
              <a:avLst/>
            </a:prstTxWarp>
            <a:spAutoFit/>
          </a:bodyPr>
          <a:lstStyle/>
          <a:p>
            <a:pPr>
              <a:buSzTx/>
              <a:buFontTx/>
              <a:buNone/>
            </a:pPr>
            <a:r>
              <a:rPr lang="nl-NL" i="1">
                <a:solidFill>
                  <a:srgbClr val="7030A0"/>
                </a:solidFill>
                <a:latin typeface="Calibri" charset="0"/>
                <a:ea typeface="Arial" charset="0"/>
                <a:cs typeface="Arial" charset="0"/>
              </a:rPr>
              <a:t>No delay for q=2, 3 surfaces</a:t>
            </a:r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rgbClr val="3366CC">
                  <a:alpha val="12999"/>
                </a:srgbClr>
              </a:gs>
              <a:gs pos="100000">
                <a:srgbClr val="333399"/>
              </a:gs>
            </a:gsLst>
          </a:gradFill>
        </p:spPr>
        <p:txBody>
          <a:bodyPr lIns="84664" tIns="42332" rIns="84664" bIns="42332"/>
          <a:lstStyle/>
          <a:p>
            <a:r>
              <a:rPr lang="en-GB" sz="1700" dirty="0"/>
              <a:t>MSE in </a:t>
            </a:r>
            <a:r>
              <a:rPr lang="en-GB" sz="1700" dirty="0" err="1"/>
              <a:t>r-d</a:t>
            </a:r>
            <a:r>
              <a:rPr lang="en-GB" sz="1700" dirty="0"/>
              <a:t>: 83450 (left, fast ramp) Vs 83451 (right, low ramp)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2FC-8CB5-AB43-B8CE-C382E67D5D2D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AEBFF46F-9798-F24C-A76B-B8CD3C870C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236"/>
            <a:ext cx="8229600" cy="1104012"/>
          </a:xfrm>
        </p:spPr>
        <p:txBody>
          <a:bodyPr/>
          <a:lstStyle/>
          <a:p>
            <a:r>
              <a:rPr lang="en-US" sz="2800" dirty="0" smtClean="0"/>
              <a:t>NBI during ramp down: shot </a:t>
            </a:r>
            <a:r>
              <a:rPr lang="en-US" sz="2800" dirty="0" smtClean="0">
                <a:solidFill>
                  <a:srgbClr val="FF0000"/>
                </a:solidFill>
              </a:rPr>
              <a:t>83450 (fast ramp down)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Comparison  q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q</a:t>
            </a:r>
            <a:r>
              <a:rPr lang="en-US" sz="2800" baseline="-25000" dirty="0" smtClean="0"/>
              <a:t>95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E32AD9"/>
                </a:solidFill>
              </a:rPr>
              <a:t>sim</a:t>
            </a:r>
            <a:r>
              <a:rPr lang="en-US" sz="2800" dirty="0" smtClean="0"/>
              <a:t>/ </a:t>
            </a:r>
            <a:r>
              <a:rPr lang="en-US" sz="2800" dirty="0" err="1" smtClean="0">
                <a:solidFill>
                  <a:srgbClr val="FF0000"/>
                </a:solidFill>
              </a:rPr>
              <a:t>expt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951E-34C6-1042-ADB9-36D4A36C134E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9" name="Picture 8" descr="Screen shot 2012-07-25 at 11.47.2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" y="1574800"/>
            <a:ext cx="8579979" cy="47815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65338" y="4588933"/>
            <a:ext cx="28786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Commen</a:t>
            </a:r>
            <a:r>
              <a:rPr lang="en-US" sz="2400" dirty="0" smtClean="0"/>
              <a:t>t: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  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</a:t>
            </a:r>
            <a:r>
              <a:rPr lang="en-US" sz="2400" dirty="0" err="1" smtClean="0"/>
              <a:t>cte</a:t>
            </a:r>
            <a:r>
              <a:rPr lang="en-US" sz="2400" dirty="0" smtClean="0"/>
              <a:t>,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E32AD9"/>
                </a:solidFill>
              </a:rPr>
              <a:t>q</a:t>
            </a:r>
            <a:r>
              <a:rPr lang="en-US" sz="2400" baseline="-25000" dirty="0" smtClean="0">
                <a:solidFill>
                  <a:srgbClr val="E32AD9"/>
                </a:solidFill>
              </a:rPr>
              <a:t>0</a:t>
            </a:r>
            <a:r>
              <a:rPr lang="en-US" sz="2400" dirty="0" smtClean="0">
                <a:solidFill>
                  <a:srgbClr val="E32AD9"/>
                </a:solidFill>
              </a:rPr>
              <a:t> </a:t>
            </a:r>
            <a:r>
              <a:rPr lang="en-US" sz="2400" dirty="0" err="1" smtClean="0">
                <a:solidFill>
                  <a:srgbClr val="E32AD9"/>
                </a:solidFill>
              </a:rPr>
              <a:t>simulat</a:t>
            </a:r>
            <a:r>
              <a:rPr lang="en-US" sz="2400" dirty="0" smtClean="0"/>
              <a:t> &lt;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aseline="-25000" dirty="0" smtClean="0">
                <a:solidFill>
                  <a:srgbClr val="FF0000"/>
                </a:solidFill>
              </a:rPr>
              <a:t>0ex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83451 (slow ramp down)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5398-0880-B84C-8CFD-134F09884194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5 at 10.55.0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8" y="1761067"/>
            <a:ext cx="8657258" cy="43466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65338" y="4588933"/>
            <a:ext cx="28786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Comment:</a:t>
            </a:r>
            <a:r>
              <a:rPr lang="en-US" sz="24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  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</a:t>
            </a:r>
            <a:r>
              <a:rPr lang="en-US" sz="2400" dirty="0" err="1" smtClean="0"/>
              <a:t>cte</a:t>
            </a:r>
            <a:r>
              <a:rPr lang="en-US" sz="2400" dirty="0" smtClean="0"/>
              <a:t>,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E32AD9"/>
                </a:solidFill>
              </a:rPr>
              <a:t>q</a:t>
            </a:r>
            <a:r>
              <a:rPr lang="en-US" sz="2400" baseline="-25000" dirty="0" smtClean="0">
                <a:solidFill>
                  <a:srgbClr val="E32AD9"/>
                </a:solidFill>
              </a:rPr>
              <a:t>0</a:t>
            </a:r>
            <a:r>
              <a:rPr lang="en-US" sz="2400" dirty="0" smtClean="0">
                <a:solidFill>
                  <a:srgbClr val="E32AD9"/>
                </a:solidFill>
              </a:rPr>
              <a:t> </a:t>
            </a:r>
            <a:r>
              <a:rPr lang="en-US" sz="2400" dirty="0" err="1" smtClean="0">
                <a:solidFill>
                  <a:srgbClr val="E32AD9"/>
                </a:solidFill>
              </a:rPr>
              <a:t>simulat</a:t>
            </a:r>
            <a:r>
              <a:rPr lang="en-US" sz="2400" dirty="0" smtClean="0"/>
              <a:t> &lt;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aseline="-25000" dirty="0" smtClean="0">
                <a:solidFill>
                  <a:srgbClr val="FF0000"/>
                </a:solidFill>
              </a:rPr>
              <a:t>0ex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5419"/>
            <a:ext cx="8229600" cy="1235417"/>
          </a:xfrm>
        </p:spPr>
        <p:txBody>
          <a:bodyPr/>
          <a:lstStyle/>
          <a:p>
            <a:r>
              <a:rPr lang="en-US" sz="2800" dirty="0" smtClean="0"/>
              <a:t>Comparison  q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q</a:t>
            </a:r>
            <a:r>
              <a:rPr lang="en-US" sz="2800" baseline="-25000" dirty="0" smtClean="0"/>
              <a:t>95</a:t>
            </a:r>
            <a:r>
              <a:rPr lang="en-US" sz="2800" dirty="0" smtClean="0"/>
              <a:t> between the 2 simulations</a:t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Comment:no</a:t>
            </a:r>
            <a:r>
              <a:rPr lang="en-US" sz="2800" dirty="0" smtClean="0">
                <a:solidFill>
                  <a:srgbClr val="FF0000"/>
                </a:solidFill>
              </a:rPr>
              <a:t> difference in q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/>
              <a:t>. </a:t>
            </a:r>
            <a:r>
              <a:rPr lang="en-US" sz="2800" baseline="-25000" dirty="0" smtClean="0"/>
              <a:t/>
            </a:r>
            <a:br>
              <a:rPr lang="en-US" sz="2800" baseline="-25000" dirty="0" smtClean="0"/>
            </a:b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9235-2690-C94A-9646-4AB1F2FDDABE}" type="datetime1">
              <a:rPr lang="en-US" smtClean="0"/>
              <a:pPr/>
              <a:t>11/20/12</a:t>
            </a:fld>
            <a:endParaRPr lang="en-US"/>
          </a:p>
        </p:txBody>
      </p:sp>
      <p:pic>
        <p:nvPicPr>
          <p:cNvPr id="7" name="Picture 6" descr="Screen shot 2012-07-25 at 12.05.0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68" y="1850837"/>
            <a:ext cx="8161868" cy="460238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TF Meeting 20 Nov. 2012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1051</Words>
  <Application>Microsoft Macintosh PowerPoint</Application>
  <PresentationFormat>On-screen Show (4:3)</PresentationFormat>
  <Paragraphs>173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JETTO simulations of q profile during ramp up and ramp down</vt:lpstr>
      <vt:lpstr>MSE in r-u: 83446 (left, low ne) Vs 83447 (right, high ne)</vt:lpstr>
      <vt:lpstr>Predictive JETTO simulation of current diffusion in  shot  83446 /47 (NBI during ramp up at low/high ne)</vt:lpstr>
      <vt:lpstr>q profile comparison simulation/EFTM: faster current penetration by neoclassical diffusion (83446)</vt:lpstr>
      <vt:lpstr>      Simulated q0 passes through the q=1 surface  at   t=44.3 sec but a more extended region q&lt;1 appear  only later on.        In  83447 (high density-low Te) q0 lowers below 1 at the same time of 83446 but  later on it  goes faster under 1. </vt:lpstr>
      <vt:lpstr>MSE in r-d: 83450 (left, fast ramp) Vs 83451 (right, low ramp)</vt:lpstr>
      <vt:lpstr>NBI during ramp down: shot 83450 (fast ramp down)  Comparison  q0, q95 sim/ expt</vt:lpstr>
      <vt:lpstr>83451 (slow ramp down)</vt:lpstr>
      <vt:lpstr>Comparison  q0, q95 between the 2 simulations Comment:no difference in q0.  </vt:lpstr>
      <vt:lpstr>The q=2 e q=3 surface shrink are clear both in expt</vt:lpstr>
      <vt:lpstr>… and in simulations</vt:lpstr>
      <vt:lpstr>q-profile: q sim/expt</vt:lpstr>
      <vt:lpstr>In the experiments this is not as clear as in sim</vt:lpstr>
      <vt:lpstr>Conclusions</vt:lpstr>
      <vt:lpstr>Slide 15</vt:lpstr>
      <vt:lpstr>≠77601 LHCD during the ramp</vt:lpstr>
      <vt:lpstr>Neoclassical current diffusion much faster then measured during the current ramp</vt:lpstr>
      <vt:lpstr>Exercise: changing the LHCD power</vt:lpstr>
      <vt:lpstr>Main heating phase:≠77893</vt:lpstr>
      <vt:lpstr>General good agreement in the current flat-top   </vt:lpstr>
      <vt:lpstr>Conclusions (q-profile during LHCD) </vt:lpstr>
    </vt:vector>
  </TitlesOfParts>
  <Company>ENEA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Emilia Barbato</dc:creator>
  <cp:lastModifiedBy>Emilia Barbato</cp:lastModifiedBy>
  <cp:revision>22</cp:revision>
  <dcterms:created xsi:type="dcterms:W3CDTF">2012-11-20T09:50:24Z</dcterms:created>
  <dcterms:modified xsi:type="dcterms:W3CDTF">2012-11-20T10:36:49Z</dcterms:modified>
</cp:coreProperties>
</file>