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3" r:id="rId6"/>
    <p:sldId id="256" r:id="rId7"/>
    <p:sldId id="257" r:id="rId8"/>
    <p:sldId id="260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B2355-562E-49E7-9DB8-4513FA1B297A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66AC2-4587-43BE-9466-8434F581461A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2742A-2B15-4233-9A16-935CB49C473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C3DF2-E279-436B-B2C4-5766A4F063F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C9E9-D84D-4DD7-B4C0-47866E6A5D3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5366E-037A-442E-816B-10142C3F087A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35850-9895-4795-BC56-7E2F6ED9BDF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9BE2-E053-47E5-9871-5D276638D2DA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0DCBC-F6EE-4AE6-9CA7-7EE5344C2E4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13DEC-4A66-4FDA-9C38-288AB8852F1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A697-441F-4C51-840B-3CFA7E2C4A3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B08689-5A0A-4B74-8E0D-1028C0FBD68C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5720" y="1928802"/>
            <a:ext cx="84963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smtClean="0">
                <a:cs typeface="Arial" charset="0"/>
              </a:rPr>
              <a:t>Analysis of current diffusion with ILW</a:t>
            </a:r>
          </a:p>
          <a:p>
            <a:pPr>
              <a:lnSpc>
                <a:spcPct val="120000"/>
              </a:lnSpc>
            </a:pPr>
            <a:endParaRPr lang="en-US" sz="3200" b="1" dirty="0" smtClean="0">
              <a:cs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b="1" dirty="0" smtClean="0">
                <a:cs typeface="Arial" charset="0"/>
              </a:rPr>
              <a:t>J. Garcia, Clive Challis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5720" y="1285860"/>
            <a:ext cx="84963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Dedicated analysis of current diffusion was done with Carbon wall experiments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q profile evolution well simulated during flat-top phase with Carbon wall </a:t>
            </a:r>
            <a:r>
              <a:rPr lang="en-US" sz="2400" b="1" dirty="0" smtClean="0">
                <a:cs typeface="Arial" charset="0"/>
              </a:rPr>
              <a:t> only with neoclassical resistivity</a:t>
            </a:r>
            <a:endParaRPr lang="en-US" sz="2400" b="1" dirty="0" smtClean="0">
              <a:cs typeface="Arial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First MSE measurement taken as initial condition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Identity experiments with ILW can be used to check the same evolution with ILW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Is the evolution of current the same with both walls? 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9270"/>
            <a:ext cx="4214842" cy="345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00042"/>
            <a:ext cx="4277609" cy="333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4282" y="3929066"/>
            <a:ext cx="84963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For hybrid shots 75225 and 77922 the q profile is well reproduced</a:t>
            </a:r>
            <a:endParaRPr lang="en-US" sz="2400" b="1" dirty="0" smtClean="0">
              <a:cs typeface="Arial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12206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14290"/>
            <a:ext cx="4481472" cy="343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4282" y="3929066"/>
            <a:ext cx="84963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For hybrid shots 77760 and 77280 (2 resistive times) the q profile is well reproduced</a:t>
            </a:r>
            <a:endParaRPr lang="en-US" sz="2400" b="1" dirty="0" smtClean="0">
              <a:cs typeface="Arial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4282" y="2285992"/>
            <a:ext cx="849630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Comparison between Carbon wall and ILW: shots 76899 and 82794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CX and MSE measurements for both discharges</a:t>
            </a:r>
            <a:endParaRPr lang="en-US" sz="2400" b="1" dirty="0" smtClean="0">
              <a:cs typeface="Arial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Same methodology applied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875"/>
            <a:ext cx="84963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6013" y="149225"/>
            <a:ext cx="354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I</a:t>
            </a:r>
            <a:r>
              <a:rPr lang="en-GB" baseline="-25000">
                <a:latin typeface="Tahoma" charset="0"/>
              </a:rPr>
              <a:t>P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09663" y="1095375"/>
            <a:ext cx="44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n</a:t>
            </a:r>
            <a:r>
              <a:rPr lang="en-GB" baseline="-25000">
                <a:latin typeface="Tahoma" charset="0"/>
              </a:rPr>
              <a:t>e</a:t>
            </a:r>
            <a:r>
              <a:rPr lang="en-GB">
                <a:latin typeface="Tahoma" charset="0"/>
              </a:rPr>
              <a:t>l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27125" y="2022475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P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16013" y="299085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betaN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14425" y="3925888"/>
            <a:ext cx="57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l</a:t>
            </a:r>
            <a:r>
              <a:rPr lang="en-GB" baseline="-25000">
                <a:latin typeface="Tahoma" charset="0"/>
              </a:rPr>
              <a:t>i</a:t>
            </a:r>
            <a:r>
              <a:rPr lang="en-GB">
                <a:latin typeface="Tahoma" charset="0"/>
              </a:rPr>
              <a:t>[3]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16013" y="4846638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n=1 MHD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16013" y="58054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gas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308850" y="6308725"/>
            <a:ext cx="1262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t</a:t>
            </a:r>
            <a:r>
              <a:rPr lang="en-GB" baseline="-25000">
                <a:latin typeface="Tahoma" charset="0"/>
              </a:rPr>
              <a:t>82794</a:t>
            </a:r>
            <a:r>
              <a:rPr lang="en-GB">
                <a:latin typeface="Tahoma" charset="0"/>
              </a:rPr>
              <a:t>+0.4s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4249738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0350"/>
            <a:ext cx="43561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158" y="4000504"/>
            <a:ext cx="84963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Shot 76899 (left) seems to have </a:t>
            </a:r>
            <a:r>
              <a:rPr lang="en-US" sz="2400" b="1" dirty="0" err="1" smtClean="0">
                <a:cs typeface="Arial" charset="0"/>
              </a:rPr>
              <a:t>sawteeth</a:t>
            </a:r>
            <a:r>
              <a:rPr lang="en-US" sz="2400" b="1" dirty="0" smtClean="0">
                <a:cs typeface="Arial" charset="0"/>
              </a:rPr>
              <a:t>. Not good agreement for q evolution at q(</a:t>
            </a:r>
            <a:r>
              <a:rPr lang="el-GR" sz="2400" b="1" dirty="0" smtClean="0">
                <a:cs typeface="Arial" charset="0"/>
              </a:rPr>
              <a:t>ρ</a:t>
            </a:r>
            <a:r>
              <a:rPr lang="en-US" sz="2400" b="1" dirty="0" smtClean="0">
                <a:cs typeface="Arial" charset="0"/>
              </a:rPr>
              <a:t>=0.1)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Similar trend for shot 82794 (right).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smtClean="0">
                <a:cs typeface="Arial" charset="0"/>
              </a:rPr>
              <a:t>MSE measurements for shot 82794 seem weird. Very high </a:t>
            </a:r>
            <a:r>
              <a:rPr lang="en-US" sz="2400" b="1" dirty="0" smtClean="0">
                <a:cs typeface="Arial" charset="0"/>
              </a:rPr>
              <a:t>q(</a:t>
            </a:r>
            <a:r>
              <a:rPr lang="el-GR" sz="2400" b="1" dirty="0" smtClean="0">
                <a:cs typeface="Arial" charset="0"/>
              </a:rPr>
              <a:t>ρ</a:t>
            </a:r>
            <a:r>
              <a:rPr lang="en-US" sz="2400" b="1" dirty="0" smtClean="0">
                <a:cs typeface="Arial" charset="0"/>
              </a:rPr>
              <a:t>=0.1</a:t>
            </a:r>
            <a:r>
              <a:rPr lang="en-US" sz="2400" b="1" dirty="0" smtClean="0">
                <a:cs typeface="Arial" charset="0"/>
              </a:rPr>
              <a:t>) during the full discharge?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4765675" cy="335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158" y="4000504"/>
            <a:ext cx="84963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b="1" dirty="0" smtClean="0">
                <a:cs typeface="Arial" charset="0"/>
              </a:rPr>
              <a:t> </a:t>
            </a:r>
            <a:r>
              <a:rPr lang="fr-FR" sz="2400" b="1" dirty="0" smtClean="0">
                <a:cs typeface="Arial" charset="0"/>
              </a:rPr>
              <a:t>The time </a:t>
            </a:r>
            <a:r>
              <a:rPr lang="fr-FR" sz="2400" b="1" dirty="0" err="1" smtClean="0">
                <a:cs typeface="Arial" charset="0"/>
              </a:rPr>
              <a:t>evolution</a:t>
            </a:r>
            <a:r>
              <a:rPr lang="fr-FR" sz="2400" b="1" dirty="0" smtClean="0">
                <a:cs typeface="Arial" charset="0"/>
              </a:rPr>
              <a:t> of q profile </a:t>
            </a:r>
            <a:r>
              <a:rPr lang="fr-FR" sz="2400" b="1" dirty="0" err="1" smtClean="0">
                <a:cs typeface="Arial" charset="0"/>
              </a:rPr>
              <a:t>with</a:t>
            </a:r>
            <a:r>
              <a:rPr lang="fr-FR" sz="2400" b="1" dirty="0" smtClean="0">
                <a:cs typeface="Arial" charset="0"/>
              </a:rPr>
              <a:t> respect the initial q value </a:t>
            </a:r>
            <a:r>
              <a:rPr lang="fr-FR" sz="2400" b="1" dirty="0" err="1" smtClean="0">
                <a:cs typeface="Arial" charset="0"/>
              </a:rPr>
              <a:t>does</a:t>
            </a:r>
            <a:r>
              <a:rPr lang="fr-FR" sz="2400" b="1" dirty="0" smtClean="0">
                <a:cs typeface="Arial" charset="0"/>
              </a:rPr>
              <a:t> not show </a:t>
            </a:r>
            <a:r>
              <a:rPr lang="fr-FR" sz="2400" b="1" dirty="0" err="1" smtClean="0">
                <a:cs typeface="Arial" charset="0"/>
              </a:rPr>
              <a:t>any</a:t>
            </a:r>
            <a:r>
              <a:rPr lang="fr-FR" sz="2400" b="1" dirty="0" smtClean="0">
                <a:cs typeface="Arial" charset="0"/>
              </a:rPr>
              <a:t> </a:t>
            </a:r>
            <a:r>
              <a:rPr lang="fr-FR" sz="2400" b="1" dirty="0" err="1" smtClean="0">
                <a:cs typeface="Arial" charset="0"/>
              </a:rPr>
              <a:t>regular</a:t>
            </a:r>
            <a:r>
              <a:rPr lang="fr-FR" sz="2400" b="1" dirty="0" smtClean="0">
                <a:cs typeface="Arial" charset="0"/>
              </a:rPr>
              <a:t> trend for new </a:t>
            </a:r>
            <a:r>
              <a:rPr lang="fr-FR" sz="2400" b="1" dirty="0" err="1" smtClean="0">
                <a:cs typeface="Arial" charset="0"/>
              </a:rPr>
              <a:t>wall</a:t>
            </a:r>
            <a:r>
              <a:rPr lang="fr-FR" sz="2400" b="1" dirty="0" smtClean="0">
                <a:cs typeface="Arial" charset="0"/>
              </a:rPr>
              <a:t>.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fr-FR" sz="2400" b="1" dirty="0" smtClean="0">
                <a:cs typeface="Arial" charset="0"/>
              </a:rPr>
              <a:t> </a:t>
            </a:r>
            <a:r>
              <a:rPr lang="fr-FR" sz="2400" b="1" dirty="0" err="1" smtClean="0">
                <a:cs typeface="Arial" charset="0"/>
              </a:rPr>
              <a:t>At</a:t>
            </a:r>
            <a:r>
              <a:rPr lang="fr-FR" sz="2400" b="1" dirty="0" smtClean="0">
                <a:cs typeface="Arial" charset="0"/>
              </a:rPr>
              <a:t> </a:t>
            </a:r>
            <a:r>
              <a:rPr lang="el-GR" sz="2400" b="1" dirty="0" smtClean="0">
                <a:cs typeface="Arial" charset="0"/>
              </a:rPr>
              <a:t>ρ</a:t>
            </a:r>
            <a:r>
              <a:rPr lang="en-US" sz="2400" b="1" dirty="0" smtClean="0">
                <a:cs typeface="Arial" charset="0"/>
              </a:rPr>
              <a:t>=0.1 and </a:t>
            </a:r>
            <a:r>
              <a:rPr lang="el-GR" sz="2400" b="1" dirty="0" smtClean="0">
                <a:cs typeface="Arial" charset="0"/>
              </a:rPr>
              <a:t>ρ</a:t>
            </a:r>
            <a:r>
              <a:rPr lang="en-US" sz="2400" b="1" dirty="0" smtClean="0">
                <a:cs typeface="Arial" charset="0"/>
              </a:rPr>
              <a:t>=0.6 the carbon wall q profile seems to go faster whereas the opposite for </a:t>
            </a:r>
            <a:r>
              <a:rPr lang="el-GR" sz="2400" b="1" dirty="0" smtClean="0">
                <a:cs typeface="Arial" charset="0"/>
              </a:rPr>
              <a:t>ρ</a:t>
            </a:r>
            <a:r>
              <a:rPr lang="en-US" sz="2400" b="1" dirty="0" smtClean="0">
                <a:cs typeface="Arial" charset="0"/>
              </a:rPr>
              <a:t>=0.3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928670"/>
            <a:ext cx="85010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cs typeface="Arial" charset="0"/>
              </a:rPr>
              <a:t>Conclusions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Arial" charset="0"/>
              </a:rPr>
              <a:t> No trend has been found regarding current diffusion with ILW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Arial" charset="0"/>
              </a:rPr>
              <a:t>Are </a:t>
            </a:r>
            <a:r>
              <a:rPr lang="en-US" sz="2800" b="1" dirty="0" smtClean="0">
                <a:cs typeface="Arial" charset="0"/>
              </a:rPr>
              <a:t>the MSE measurements (and Ti and </a:t>
            </a:r>
            <a:r>
              <a:rPr lang="en-US" sz="2800" b="1" dirty="0" err="1" smtClean="0">
                <a:cs typeface="Arial" charset="0"/>
              </a:rPr>
              <a:t>Zeff</a:t>
            </a:r>
            <a:r>
              <a:rPr lang="en-US" sz="2800" b="1" dirty="0" smtClean="0">
                <a:cs typeface="Arial" charset="0"/>
              </a:rPr>
              <a:t>) reliable for shot 82794</a:t>
            </a:r>
            <a:r>
              <a:rPr lang="en-US" sz="2800" b="1" dirty="0" smtClean="0">
                <a:cs typeface="Arial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Arial" charset="0"/>
              </a:rPr>
              <a:t> More experimental data is needed.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cs typeface="Arial" charset="0"/>
              </a:rPr>
              <a:t> </a:t>
            </a:r>
            <a:r>
              <a:rPr lang="en-US" sz="2800" b="1" dirty="0" smtClean="0">
                <a:cs typeface="Arial" charset="0"/>
              </a:rPr>
              <a:t>Another pair of shots?</a:t>
            </a:r>
          </a:p>
          <a:p>
            <a:r>
              <a:rPr lang="en-US" sz="2800" b="1" dirty="0" smtClean="0">
                <a:cs typeface="Arial" charset="0"/>
              </a:rPr>
              <a:t> 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275</Words>
  <Application>Microsoft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UKAEA Culham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anonymous</dc:creator>
  <cp:lastModifiedBy>jeronimo</cp:lastModifiedBy>
  <cp:revision>4</cp:revision>
  <dcterms:created xsi:type="dcterms:W3CDTF">2012-06-14T12:16:57Z</dcterms:created>
  <dcterms:modified xsi:type="dcterms:W3CDTF">2012-11-20T07:06:37Z</dcterms:modified>
</cp:coreProperties>
</file>