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7" r:id="rId3"/>
    <p:sldId id="267" r:id="rId4"/>
    <p:sldId id="268" r:id="rId5"/>
    <p:sldId id="270" r:id="rId6"/>
    <p:sldId id="271" r:id="rId7"/>
    <p:sldId id="269" r:id="rId8"/>
    <p:sldId id="273" r:id="rId9"/>
    <p:sldId id="272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20000"/>
      </a:spcBef>
      <a:spcAft>
        <a:spcPct val="0"/>
      </a:spcAft>
      <a:buFont typeface="Arial" charset="0"/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charset="0"/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charset="0"/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charset="0"/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charset="0"/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5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 autoAdjust="0"/>
    <p:restoredTop sz="94694" autoAdjust="0"/>
  </p:normalViewPr>
  <p:slideViewPr>
    <p:cSldViewPr>
      <p:cViewPr varScale="1">
        <p:scale>
          <a:sx n="73" d="100"/>
          <a:sy n="73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DD9D4F4E-FDFA-461E-8E51-BDA689D67356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49FDD9D5-466B-451E-BEED-B54DE2DD5E9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5CBA6789-FCE5-4D24-9D96-301B9804F1B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BE9549-9D84-43B6-81CE-FE1384AB5C3F}" type="datetime5">
              <a:rPr lang="en-US" smtClean="0"/>
              <a:pPr/>
              <a:t>20-Nov-12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BA6789-FCE5-4D24-9D96-301B9804F1B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sert new DIFF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backgroun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</p:spPr>
      </p:pic>
      <p:sp>
        <p:nvSpPr>
          <p:cNvPr id="10" name="Tijdelijke aanduiding voor datum 7"/>
          <p:cNvSpPr txBox="1">
            <a:spLocks noGrp="1"/>
          </p:cNvSpPr>
          <p:nvPr/>
        </p:nvSpPr>
        <p:spPr>
          <a:xfrm>
            <a:off x="5292080" y="6524625"/>
            <a:ext cx="2133600" cy="333375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fld id="{6BEE5BC2-1F71-4F7A-A4BD-F21A0BBAFE64}" type="datetime4">
              <a:rPr lang="nl-NL" sz="9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20 november 2012</a:t>
            </a:fld>
            <a:endParaRPr lang="nl-NL" sz="9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251520" y="6510536"/>
            <a:ext cx="8424936" cy="23083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None/>
              <a:defRPr sz="900" i="1" baseline="0">
                <a:latin typeface="Verdana" pitchFamily="34" charset="0"/>
              </a:defRPr>
            </a:lvl1pPr>
            <a:lvl2pPr>
              <a:defRPr sz="900" baseline="0">
                <a:latin typeface="Verdana" pitchFamily="34" charset="0"/>
              </a:defRPr>
            </a:lvl2pPr>
            <a:lvl3pPr>
              <a:defRPr sz="900" baseline="0">
                <a:latin typeface="Verdana" pitchFamily="34" charset="0"/>
              </a:defRPr>
            </a:lvl3pPr>
            <a:lvl4pPr>
              <a:defRPr sz="900" baseline="0">
                <a:latin typeface="Verdana" pitchFamily="34" charset="0"/>
              </a:defRPr>
            </a:lvl4pPr>
            <a:lvl5pPr>
              <a:defRPr sz="900" baseline="0">
                <a:latin typeface="Verdana" pitchFamily="34" charset="0"/>
              </a:defRPr>
            </a:lvl5pPr>
          </a:lstStyle>
          <a:p>
            <a:pPr lvl="0"/>
            <a:r>
              <a:rPr lang="nl-NL" dirty="0" smtClean="0"/>
              <a:t>TF E1E2 Meeting 20 </a:t>
            </a:r>
            <a:r>
              <a:rPr lang="nl-NL" dirty="0" err="1" smtClean="0"/>
              <a:t>Nov</a:t>
            </a:r>
            <a:r>
              <a:rPr lang="nl-NL" dirty="0" smtClean="0"/>
              <a:t> 2012 Dick Hogeweij							</a:t>
            </a:r>
            <a:endParaRPr lang="nl-NL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200800" cy="576064"/>
          </a:xfrm>
          <a:prstGeom prst="rect">
            <a:avLst/>
          </a:prstGeom>
        </p:spPr>
        <p:txBody>
          <a:bodyPr/>
          <a:lstStyle>
            <a:lvl1pPr>
              <a:defRPr sz="2800" b="0" i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4"/>
          </p:nvPr>
        </p:nvSpPr>
        <p:spPr>
          <a:xfrm>
            <a:off x="1691680" y="1989138"/>
            <a:ext cx="6480770" cy="2879725"/>
          </a:xfrm>
          <a:prstGeom prst="rect">
            <a:avLst/>
          </a:prstGeom>
        </p:spPr>
        <p:txBody>
          <a:bodyPr/>
          <a:lstStyle>
            <a:lvl1pPr>
              <a:buNone/>
              <a:defRPr sz="2000" baseline="0">
                <a:latin typeface="Verdana" pitchFamily="34" charset="0"/>
              </a:defRPr>
            </a:lvl1pPr>
            <a:lvl2pPr>
              <a:buNone/>
              <a:defRPr sz="2000" baseline="0">
                <a:latin typeface="Verdana" pitchFamily="34" charset="0"/>
              </a:defRPr>
            </a:lvl2pPr>
            <a:lvl3pPr>
              <a:buNone/>
              <a:defRPr sz="2000" baseline="0">
                <a:latin typeface="Verdana" pitchFamily="34" charset="0"/>
              </a:defRPr>
            </a:lvl3pPr>
            <a:lvl4pPr>
              <a:buNone/>
              <a:defRPr sz="2000" baseline="0">
                <a:latin typeface="Verdana" pitchFamily="34" charset="0"/>
              </a:defRPr>
            </a:lvl4pPr>
            <a:lvl5pPr>
              <a:buNone/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1989138"/>
            <a:ext cx="5759450" cy="1727894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 b="0" baseline="0">
                <a:latin typeface="Verdana" pitchFamily="34" charset="0"/>
              </a:defRPr>
            </a:lvl1pPr>
            <a:lvl2pPr>
              <a:defRPr sz="2800" baseline="0">
                <a:latin typeface="Verdana" pitchFamily="34" charset="0"/>
              </a:defRPr>
            </a:lvl2pPr>
            <a:lvl3pPr>
              <a:defRPr sz="2800" baseline="0">
                <a:latin typeface="Verdana" pitchFamily="34" charset="0"/>
              </a:defRPr>
            </a:lvl3pPr>
            <a:lvl4pPr>
              <a:defRPr sz="2800" baseline="0">
                <a:latin typeface="Verdana" pitchFamily="34" charset="0"/>
              </a:defRPr>
            </a:lvl4pPr>
            <a:lvl5pPr>
              <a:defRPr sz="28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presentation title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63688" y="4149080"/>
            <a:ext cx="5545138" cy="792162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Click to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edit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(s)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06ACCE-60A1-4D4F-A1FD-7048837A0D3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26"/>
          <p:cNvSpPr txBox="1">
            <a:spLocks/>
          </p:cNvSpPr>
          <p:nvPr/>
        </p:nvSpPr>
        <p:spPr>
          <a:xfrm>
            <a:off x="2916238" y="6519863"/>
            <a:ext cx="1943100" cy="33813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900" dirty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1030" name="Picture 6" descr="background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</p:spPr>
      </p:pic>
      <p:pic>
        <p:nvPicPr>
          <p:cNvPr id="1031" name="Picture 7" descr="NWO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6499225"/>
            <a:ext cx="439737" cy="228600"/>
          </a:xfrm>
          <a:prstGeom prst="rect">
            <a:avLst/>
          </a:prstGeom>
          <a:noFill/>
        </p:spPr>
      </p:pic>
      <p:pic>
        <p:nvPicPr>
          <p:cNvPr id="1032" name="Picture 8" descr="FOMlogo_f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6423025"/>
            <a:ext cx="439737" cy="317500"/>
          </a:xfrm>
          <a:prstGeom prst="rect">
            <a:avLst/>
          </a:prstGeom>
          <a:noFill/>
        </p:spPr>
      </p:pic>
      <p:sp>
        <p:nvSpPr>
          <p:cNvPr id="1033" name="Tekstvak 22"/>
          <p:cNvSpPr txBox="1">
            <a:spLocks noChangeArrowheads="1"/>
          </p:cNvSpPr>
          <p:nvPr/>
        </p:nvSpPr>
        <p:spPr bwMode="auto">
          <a:xfrm>
            <a:off x="7019925" y="6542088"/>
            <a:ext cx="1008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sz="700" dirty="0">
                <a:solidFill>
                  <a:schemeClr val="tx1"/>
                </a:solidFill>
              </a:rPr>
              <a:t>DIFFER is part of</a:t>
            </a:r>
          </a:p>
        </p:txBody>
      </p:sp>
      <p:sp>
        <p:nvSpPr>
          <p:cNvPr id="1034" name="Tekstvak 31"/>
          <p:cNvSpPr txBox="1">
            <a:spLocks noChangeArrowheads="1"/>
          </p:cNvSpPr>
          <p:nvPr/>
        </p:nvSpPr>
        <p:spPr bwMode="auto">
          <a:xfrm>
            <a:off x="8243888" y="6542088"/>
            <a:ext cx="3603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sz="700" dirty="0">
                <a:solidFill>
                  <a:schemeClr val="tx1"/>
                </a:solidFill>
              </a:rPr>
              <a:t>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/>
          </p:cNvSpPr>
          <p:nvPr/>
        </p:nvSpPr>
        <p:spPr bwMode="auto">
          <a:xfrm>
            <a:off x="0" y="1196752"/>
            <a:ext cx="914558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Bx-2.1.1:  ITER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ramp-up and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ramp-down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6"/>
          <p:cNvSpPr txBox="1">
            <a:spLocks/>
          </p:cNvSpPr>
          <p:nvPr/>
        </p:nvSpPr>
        <p:spPr bwMode="auto">
          <a:xfrm>
            <a:off x="0" y="1916833"/>
            <a:ext cx="889248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Dick </a:t>
            </a:r>
            <a:r>
              <a:rPr lang="en-GB" sz="2400" b="1" dirty="0">
                <a:solidFill>
                  <a:srgbClr val="C00000"/>
                </a:solidFill>
              </a:rPr>
              <a:t>Hogeweij and </a:t>
            </a:r>
            <a:r>
              <a:rPr lang="en-GB" sz="2400" b="1" dirty="0" smtClean="0">
                <a:solidFill>
                  <a:srgbClr val="C00000"/>
                </a:solidFill>
              </a:rPr>
              <a:t>Giuseppe Calabrò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with inputs from Irina Voitsekhovitch and Florian </a:t>
            </a:r>
            <a:r>
              <a:rPr lang="en-GB" sz="2400" dirty="0" err="1" smtClean="0">
                <a:solidFill>
                  <a:srgbClr val="C00000"/>
                </a:solidFill>
              </a:rPr>
              <a:t>Köchl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6" name="Text Box 6"/>
          <p:cNvSpPr txBox="1">
            <a:spLocks/>
          </p:cNvSpPr>
          <p:nvPr/>
        </p:nvSpPr>
        <p:spPr bwMode="auto">
          <a:xfrm>
            <a:off x="0" y="3140968"/>
            <a:ext cx="8712968" cy="3231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Goals of Program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Comparison C – ILW :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	look for identical pairs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	differences between C – ILW?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	what is missing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	what should modelling tell 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00800" cy="576064"/>
          </a:xfrm>
        </p:spPr>
        <p:txBody>
          <a:bodyPr/>
          <a:lstStyle/>
          <a:p>
            <a:pPr lvl="0"/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Bx-2.1.1 = ITER-like RU &amp; RD: goals</a:t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169988"/>
            <a:ext cx="9720262" cy="5688012"/>
          </a:xfrm>
          <a:prstGeom prst="rect">
            <a:avLst/>
          </a:prstGeom>
        </p:spPr>
        <p:txBody>
          <a:bodyPr/>
          <a:lstStyle/>
          <a:p>
            <a:pPr marL="0" lvl="2"/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Ramp-up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study effect  on </a:t>
            </a:r>
            <a:r>
              <a:rPr lang="en-GB" sz="2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</a:t>
            </a:r>
            <a:r>
              <a:rPr lang="en-GB" sz="2000" baseline="-25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</a:t>
            </a:r>
            <a:r>
              <a:rPr lang="en-GB" sz="2000" baseline="-25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flux consumption of</a:t>
            </a:r>
          </a:p>
          <a:p>
            <a:pPr marL="457200" lvl="3"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V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ariation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dI</a:t>
            </a:r>
            <a:r>
              <a:rPr kumimoji="0" lang="en-GB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/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lvl="3">
              <a:buFont typeface="Wingdings" pitchFamily="2" charset="2"/>
              <a:buChar char="ü"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Varying density in L-mode</a:t>
            </a:r>
          </a:p>
          <a:p>
            <a:pPr marL="457200" lvl="3">
              <a:buFont typeface="Wingdings" pitchFamily="2" charset="2"/>
              <a:buChar char="ü"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Varying power in L-mode</a:t>
            </a:r>
          </a:p>
          <a:p>
            <a:pPr marL="457200" lvl="3">
              <a:buFont typeface="Wingdings" pitchFamily="2" charset="2"/>
              <a:buChar char="ü"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H-mode during RU</a:t>
            </a:r>
          </a:p>
          <a:p>
            <a:pPr marL="457200" lvl="3"/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2" algn="just">
              <a:spcAft>
                <a:spcPts val="0"/>
              </a:spcAft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Ramp-down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study effect  on </a:t>
            </a:r>
            <a:r>
              <a:rPr lang="en-GB" sz="2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</a:t>
            </a:r>
            <a:r>
              <a:rPr lang="en-GB" sz="2000" baseline="-25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</a:t>
            </a:r>
            <a:r>
              <a:rPr lang="en-GB" sz="2000" baseline="-25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flux consumption of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V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ariation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dI</a:t>
            </a:r>
            <a:r>
              <a:rPr kumimoji="0" lang="en-GB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/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 after H-mode in flat-top with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ohmic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ramp-down</a:t>
            </a:r>
          </a:p>
          <a:p>
            <a:pPr marL="45720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Variation of </a:t>
            </a:r>
            <a:r>
              <a:rPr lang="en-GB" sz="2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dI</a:t>
            </a:r>
            <a:r>
              <a:rPr lang="en-GB" sz="2000" baseline="-25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/</a:t>
            </a:r>
            <a:r>
              <a:rPr lang="en-GB" sz="2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dt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 after H-mode in flat-top with H-mode ramp-down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Reduction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elongation with fast ramp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down rate</a:t>
            </a:r>
          </a:p>
          <a:p>
            <a:pPr marL="457200" lvl="3" algn="just"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 		[both </a:t>
            </a:r>
            <a:r>
              <a:rPr lang="en-GB" sz="20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ohmic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heated ramp-down]</a:t>
            </a:r>
          </a:p>
          <a:p>
            <a:pPr marL="45720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3" algn="just">
              <a:spcAft>
                <a:spcPts val="0"/>
              </a:spcAft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all these points: Comparison ILW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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C wall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43000" marR="0" lvl="2" indent="-2286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1000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00800" cy="57606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Ramp-up: identical pairs</a:t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04" y="1052736"/>
            <a:ext cx="8964488" cy="4104456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12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Theme			ILW	C-Wall	Remarks</a:t>
            </a:r>
          </a:p>
          <a:p>
            <a:pPr marL="0" lvl="2">
              <a:spcBef>
                <a:spcPts val="18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Ref.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RU		83223	72504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Ref. H-mode RU	83224	72512 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(83444)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Density scan L-mode	83447	72516	Density could no be increased enough;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(83446)		New discharges went to H-mode early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ICRF </a:t>
            </a:r>
            <a:r>
              <a:rPr lang="en-GB" sz="18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pow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scan L-mode	83449	72507	Only 1.5 MW of ICRF could be delivered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	(72509)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Higher RU rate in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RU	83451	72464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(83225)	(72460)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Higher  H-mode RU rate	 83226	--</a:t>
            </a:r>
          </a:p>
          <a:p>
            <a:pPr marL="0" lvl="2">
              <a:spcBef>
                <a:spcPts val="0"/>
              </a:spcBef>
            </a:pPr>
            <a:endParaRPr lang="en-GB" sz="18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504" y="5301208"/>
            <a:ext cx="9036496" cy="1152128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is missing:</a:t>
            </a:r>
          </a:p>
          <a:p>
            <a:pPr marL="0" lvl="2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Density scan L-mode</a:t>
            </a:r>
          </a:p>
          <a:p>
            <a:pPr marL="0" lvl="2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Lower RU-rate, both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H-mode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00800" cy="57606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Ramp-down: identical pairs</a:t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296144"/>
            <a:ext cx="8496944" cy="3068960"/>
          </a:xfrm>
          <a:prstGeom prst="rect">
            <a:avLst/>
          </a:prstGeom>
        </p:spPr>
        <p:txBody>
          <a:bodyPr/>
          <a:lstStyle/>
          <a:p>
            <a:pPr marL="0" lvl="2"/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Theme					ILW	C-Wall</a:t>
            </a:r>
          </a:p>
          <a:p>
            <a:pPr marL="0" lvl="2"/>
            <a:endParaRPr lang="en-GB" sz="18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Ref.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RD				83224	72203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Ref. H-mode RD			83225	72242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Higher RD rate in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RD after H-mode FT 	83226	74396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Reduction of elongation in fast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 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RD	83446	72459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		83447	72462</a:t>
            </a:r>
          </a:p>
          <a:p>
            <a:pPr marL="0" lvl="2">
              <a:spcBef>
                <a:spcPts val="0"/>
              </a:spcBef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					83449	72204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504" y="4437112"/>
            <a:ext cx="8784976" cy="1800200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is missing:</a:t>
            </a:r>
          </a:p>
          <a:p>
            <a:pPr marL="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Slower RD rate in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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RD after H-mode FT</a:t>
            </a:r>
          </a:p>
          <a:p>
            <a:pPr marL="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Slower &amp; faster RD rate in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H-mode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RD after H-mode FT</a:t>
            </a:r>
          </a:p>
          <a:p>
            <a:pPr marL="0" lvl="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Reduction of elongation in fast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H-mode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00800" cy="576064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Data analysis and Modelling issues</a:t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in the comparison ILW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 C-wall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124744"/>
            <a:ext cx="8424936" cy="1916832"/>
          </a:xfrm>
          <a:prstGeom prst="rect">
            <a:avLst/>
          </a:prstGeom>
        </p:spPr>
        <p:txBody>
          <a:bodyPr/>
          <a:lstStyle/>
          <a:p>
            <a:pPr marL="0" lvl="2"/>
            <a:r>
              <a:rPr lang="en-GB" sz="1800" dirty="0" smtClean="0">
                <a:solidFill>
                  <a:srgbClr val="FF0000"/>
                </a:solidFill>
                <a:ea typeface="ＭＳ Ｐゴシック" pitchFamily="34" charset="-128"/>
              </a:rPr>
              <a:t>Data analysis issues :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li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evolution			</a:t>
            </a:r>
            <a:r>
              <a:rPr lang="en-GB" sz="1800" i="1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  next slide</a:t>
            </a:r>
            <a:endParaRPr lang="en-GB" sz="1800" i="1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flux consumption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H-mode threshold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3024336"/>
            <a:ext cx="8784976" cy="2276872"/>
          </a:xfrm>
          <a:prstGeom prst="rect">
            <a:avLst/>
          </a:prstGeom>
        </p:spPr>
        <p:txBody>
          <a:bodyPr/>
          <a:lstStyle/>
          <a:p>
            <a:pPr marL="0" lvl="2"/>
            <a:r>
              <a:rPr lang="en-GB" sz="1800" dirty="0" smtClean="0">
                <a:solidFill>
                  <a:srgbClr val="FF0000"/>
                </a:solidFill>
                <a:ea typeface="ＭＳ Ｐゴシック" pitchFamily="34" charset="-128"/>
              </a:rPr>
              <a:t>Modelling issues :</a:t>
            </a: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Can q profile evolution be modelled with flat </a:t>
            </a:r>
            <a:r>
              <a:rPr lang="en-GB" sz="1800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Zeff</a:t>
            </a: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assumption?      </a:t>
            </a:r>
            <a:r>
              <a:rPr lang="en-GB" sz="1800" i="1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 later slide</a:t>
            </a:r>
          </a:p>
          <a:p>
            <a:pPr marL="457200" lvl="3">
              <a:spcBef>
                <a:spcPts val="1200"/>
              </a:spcBef>
              <a:buFont typeface="Wingdings" pitchFamily="2" charset="2"/>
              <a:buChar char="v"/>
            </a:pPr>
            <a:r>
              <a:rPr lang="en-GB" sz="1800" i="1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C-impurity profiles could give a clue …</a:t>
            </a:r>
            <a:endParaRPr lang="en-GB" sz="1800" i="1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flux consumption treated correctly in models?	</a:t>
            </a:r>
            <a:r>
              <a:rPr lang="en-GB" sz="1800" i="1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 to be addressed by Florian</a:t>
            </a:r>
            <a:endParaRPr lang="en-GB" sz="1800" i="1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2">
              <a:spcBef>
                <a:spcPts val="1200"/>
              </a:spcBef>
              <a:buFont typeface="Wingdings" pitchFamily="2" charset="2"/>
              <a:buChar char="ü"/>
            </a:pPr>
            <a:r>
              <a:rPr lang="en-GB" sz="18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Transport properties during RU and RD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5256584"/>
            <a:ext cx="8964488" cy="980728"/>
          </a:xfrm>
          <a:prstGeom prst="rect">
            <a:avLst/>
          </a:prstGeom>
        </p:spPr>
        <p:txBody>
          <a:bodyPr/>
          <a:lstStyle/>
          <a:p>
            <a:pPr marL="0" lvl="2"/>
            <a:r>
              <a:rPr lang="en-GB" sz="1800" dirty="0" smtClean="0">
                <a:solidFill>
                  <a:srgbClr val="FF0000"/>
                </a:solidFill>
                <a:ea typeface="ＭＳ Ｐゴシック" pitchFamily="34" charset="-128"/>
              </a:rPr>
              <a:t>Propose to concentrate on the pairs given in previous  slides,</a:t>
            </a:r>
          </a:p>
          <a:p>
            <a:pPr marL="0" lvl="2"/>
            <a:r>
              <a:rPr lang="en-GB" sz="1800" dirty="0" smtClean="0">
                <a:solidFill>
                  <a:srgbClr val="FF0000"/>
                </a:solidFill>
                <a:ea typeface="ＭＳ Ｐゴシック" pitchFamily="34" charset="-128"/>
              </a:rPr>
              <a:t>Starting with </a:t>
            </a:r>
            <a:r>
              <a:rPr lang="en-GB" sz="1800" dirty="0" err="1" smtClean="0">
                <a:solidFill>
                  <a:srgbClr val="FF0000"/>
                </a:solidFill>
                <a:ea typeface="ＭＳ Ｐゴシック" pitchFamily="34" charset="-128"/>
              </a:rPr>
              <a:t>ohmic</a:t>
            </a:r>
            <a:r>
              <a:rPr lang="en-GB" sz="1800" dirty="0" smtClean="0">
                <a:solidFill>
                  <a:srgbClr val="FF0000"/>
                </a:solidFill>
                <a:ea typeface="ＭＳ Ｐゴシック" pitchFamily="34" charset="-128"/>
              </a:rPr>
              <a:t> and H-mode reference shots</a:t>
            </a:r>
          </a:p>
          <a:p>
            <a:pPr marL="0" lvl="2">
              <a:spcBef>
                <a:spcPts val="1200"/>
              </a:spcBef>
            </a:pPr>
            <a:endParaRPr lang="en-GB" sz="18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16824" cy="86409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Data analysis – </a:t>
            </a:r>
            <a:r>
              <a:rPr lang="en-GB" dirty="0" err="1" smtClean="0">
                <a:solidFill>
                  <a:schemeClr val="tx1"/>
                </a:solidFill>
                <a:ea typeface="ＭＳ Ｐゴシック" pitchFamily="34" charset="-128"/>
              </a:rPr>
              <a:t>li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 evolution  comparison ILW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 C-wall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482810" cy="417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9024" y="5373216"/>
            <a:ext cx="8784976" cy="1152128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Red/</a:t>
            </a:r>
            <a:r>
              <a:rPr lang="en-GB" sz="2000" dirty="0" smtClean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Green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Ohmic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ILW /</a:t>
            </a:r>
            <a:r>
              <a:rPr lang="en-GB" sz="2000" dirty="0" smtClean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Ohmic</a:t>
            </a:r>
            <a:r>
              <a:rPr lang="en-GB" sz="2000" dirty="0" smtClean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C-wall</a:t>
            </a:r>
          </a:p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0070C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Blue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/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Brown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GB" sz="2000" dirty="0" smtClean="0">
                <a:solidFill>
                  <a:srgbClr val="0070C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H-mode ILW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/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H-mode C-wall</a:t>
            </a:r>
          </a:p>
          <a:p>
            <a:pPr marL="0" lvl="2">
              <a:spcBef>
                <a:spcPts val="600"/>
              </a:spcBef>
            </a:pPr>
            <a:r>
              <a:rPr lang="en-GB" sz="2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First impression – good match</a:t>
            </a:r>
          </a:p>
          <a:p>
            <a:pPr marL="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03848" y="1268760"/>
            <a:ext cx="539552" cy="576064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Ip</a:t>
            </a:r>
            <a:endParaRPr lang="en-GB" sz="2000" dirty="0" smtClean="0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436096" y="3140968"/>
            <a:ext cx="936104" cy="504056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P_NBI</a:t>
            </a:r>
          </a:p>
          <a:p>
            <a:pPr marL="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059832" y="3068960"/>
            <a:ext cx="539552" cy="576064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q0</a:t>
            </a:r>
          </a:p>
          <a:p>
            <a:pPr marL="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436096" y="1196752"/>
            <a:ext cx="539552" cy="576064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ts val="600"/>
              </a:spcBef>
            </a:pP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li</a:t>
            </a:r>
            <a:endParaRPr lang="en-GB" sz="2000" dirty="0" smtClean="0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3" algn="just">
              <a:spcAft>
                <a:spcPts val="0"/>
              </a:spcAft>
            </a:pPr>
            <a:endParaRPr lang="en-GB" sz="2000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9087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Modelling: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TRANSP analysis of JET current ramp up/down discharges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started (Irina)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4797425"/>
            <a:ext cx="45005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 discharge 83223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KS3/ZEFH, flat Zeff profile, Be impurity only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Ti=Te, zero toroidal rotation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usual problem with EFIT at low 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pol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TRANSP Wdia is close to EFIT/WP (or WCDI)</a:t>
            </a:r>
          </a:p>
        </p:txBody>
      </p:sp>
      <p:pic>
        <p:nvPicPr>
          <p:cNvPr id="12" name="Picture 4" descr="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08050"/>
            <a:ext cx="5029200" cy="3886200"/>
          </a:xfrm>
          <a:prstGeom prst="rect">
            <a:avLst/>
          </a:prstGeom>
          <a:noFill/>
        </p:spPr>
      </p:pic>
      <p:pic>
        <p:nvPicPr>
          <p:cNvPr id="13" name="Picture 11" descr="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981075"/>
            <a:ext cx="5029200" cy="3886200"/>
          </a:xfrm>
          <a:prstGeom prst="rect">
            <a:avLst/>
          </a:prstGeom>
          <a:noFill/>
        </p:spPr>
      </p:pic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00563" y="4724400"/>
            <a:ext cx="4535487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EFIT/q is initial profile at 2.5 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current diffusion with NCLASS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simulated q0 drops too fast (q0~0.6 at the time of the 1</a:t>
            </a:r>
            <a:r>
              <a:rPr kumimoji="0" lang="en-GB" sz="16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sawtooth crash)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similar q0 behaviour has been obtained for C wall</a:t>
            </a: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Possible solution: Zeff(r)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079500" y="1700213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EFIT W</a:t>
            </a:r>
            <a:r>
              <a:rPr kumimoji="0" lang="en-GB" sz="1400" b="1" i="0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dia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60588" y="1989138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TRANSP Wdia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303463" y="2349500"/>
            <a:ext cx="1366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EFIT WP&amp;WCDI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511300" y="3068638"/>
            <a:ext cx="1081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TRANSP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447925" y="3500438"/>
            <a:ext cx="1079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Measured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 rot="16200000">
            <a:off x="-428624" y="1985962"/>
            <a:ext cx="1223962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Wdia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MJ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435600" y="1773238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q0_EFIT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184775" y="2205038"/>
            <a:ext cx="1368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q0_TRANSP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688013" y="28527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KK3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040313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86409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JETTO Modelling – first results (Florian)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nl-NL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55650" y="2753398"/>
            <a:ext cx="6535764" cy="276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charset="0"/>
              </a:rPr>
              <a:t>Simulation conditions:</a:t>
            </a:r>
          </a:p>
          <a:p>
            <a:endParaRPr lang="en-GB" sz="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fully predictive (ne, Te, Ti,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jz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EFIT equilibrium</a:t>
            </a: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L-mode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Bohm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/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gyroBohm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 model</a:t>
            </a: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sawteeth: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Kadomtsev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 model</a:t>
            </a: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neutral gas flux feedback control (target density: &lt;ne&gt;)</a:t>
            </a:r>
          </a:p>
          <a:p>
            <a:pPr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 no impurities, assumption of peaked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Zeff</a:t>
            </a:r>
            <a:endParaRPr lang="en-GB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7200" y="1807989"/>
            <a:ext cx="7715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charset="0"/>
              </a:rPr>
              <a:t>JETTO only simulation of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ohmic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 current ramp-up (#83223, #83225)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251520" y="6510536"/>
            <a:ext cx="8712968" cy="230832"/>
          </a:xfrm>
        </p:spPr>
        <p:txBody>
          <a:bodyPr/>
          <a:lstStyle/>
          <a:p>
            <a:r>
              <a:rPr lang="nl-NL" dirty="0" smtClean="0"/>
              <a:t>Dick Hogeweij     TF E1E2-Meeting 20 November 2012						</a:t>
            </a:r>
            <a:fld id="{1C5F5268-30E5-4857-9522-42ED4B8BA8AF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1475656" y="188640"/>
            <a:ext cx="74168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ＭＳ Ｐゴシック" pitchFamily="34" charset="-128"/>
                <a:cs typeface="+mj-cs"/>
              </a:rPr>
              <a:t>JETTO Modelling – first results (Florian)</a:t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ＭＳ Ｐゴシック" pitchFamily="34" charset="-128"/>
                <a:cs typeface="+mj-cs"/>
              </a:rPr>
            </a:b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41388"/>
            <a:ext cx="76581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308850" y="1471613"/>
            <a:ext cx="1403350" cy="12160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#83223 exp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</a:rPr>
              <a:t>#83223 sim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#83225 exp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#83225 sim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311275" y="1223963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  <a:latin typeface="Arial" charset="0"/>
              </a:rPr>
              <a:t>Ipl</a:t>
            </a:r>
            <a:endParaRPr lang="en-GB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331913" y="2093913"/>
            <a:ext cx="7777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  <a:latin typeface="Arial" charset="0"/>
              </a:rPr>
              <a:t>n</a:t>
            </a:r>
            <a:r>
              <a:rPr lang="en-GB" sz="2000" b="1" baseline="-25000" dirty="0">
                <a:solidFill>
                  <a:schemeClr val="tx1"/>
                </a:solidFill>
                <a:latin typeface="Arial" charset="0"/>
              </a:rPr>
              <a:t>e </a:t>
            </a:r>
            <a:r>
              <a:rPr lang="en-GB" sz="2000" b="1" baseline="-25000" dirty="0" err="1">
                <a:solidFill>
                  <a:schemeClr val="tx1"/>
                </a:solidFill>
                <a:latin typeface="Arial" charset="0"/>
              </a:rPr>
              <a:t>avg</a:t>
            </a:r>
            <a:endParaRPr lang="en-GB" sz="2000" b="1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331913" y="3136900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2000" b="1" baseline="-25000">
                <a:solidFill>
                  <a:schemeClr val="tx1"/>
                </a:solidFill>
                <a:latin typeface="Arial" charset="0"/>
              </a:rPr>
              <a:t>e ax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331913" y="4217988"/>
            <a:ext cx="76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2000" b="1" baseline="-25000">
                <a:solidFill>
                  <a:schemeClr val="tx1"/>
                </a:solidFill>
                <a:latin typeface="Arial" charset="0"/>
              </a:rPr>
              <a:t>e avg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331913" y="5081588"/>
            <a:ext cx="63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tx1"/>
                </a:solidFill>
                <a:latin typeface="Arial" charset="0"/>
              </a:rPr>
              <a:t>li(3)</a:t>
            </a:r>
            <a:endParaRPr lang="en-GB" sz="2000" b="1" baseline="-25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124075" y="5734050"/>
            <a:ext cx="6840538" cy="94138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trends in li(3) well matched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li(3) agreement in absolute values seems to depend strongly on</a:t>
            </a:r>
            <a:b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Zeff, radiation (pedestal in H-mode) </a:t>
            </a: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 impurity modelling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FFER powerpoint (huisstijl 2012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Verdana" pitchFamily="34" charset="0"/>
            <a:cs typeface="Verdana" pitchFamily="34" charset="0"/>
          </a:defRPr>
        </a:defPPr>
      </a:lstStyle>
    </a:txDef>
  </a:objectDefaults>
  <a:extraClrSchemeLst>
    <a:extraClrScheme>
      <a:clrScheme name="DIFFER 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FER powerpoint 2">
        <a:dk1>
          <a:srgbClr val="000000"/>
        </a:dk1>
        <a:lt1>
          <a:srgbClr val="FFFFFF"/>
        </a:lt1>
        <a:dk2>
          <a:srgbClr val="03080D"/>
        </a:dk2>
        <a:lt2>
          <a:srgbClr val="CBDBC3"/>
        </a:lt2>
        <a:accent1>
          <a:srgbClr val="E84610"/>
        </a:accent1>
        <a:accent2>
          <a:srgbClr val="F7D21E"/>
        </a:accent2>
        <a:accent3>
          <a:srgbClr val="FFFFFF"/>
        </a:accent3>
        <a:accent4>
          <a:srgbClr val="000000"/>
        </a:accent4>
        <a:accent5>
          <a:srgbClr val="F2B0AA"/>
        </a:accent5>
        <a:accent6>
          <a:srgbClr val="E0BE1A"/>
        </a:accent6>
        <a:hlink>
          <a:srgbClr val="008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DIFFER_powerpoint 2">
    <a:dk1>
      <a:srgbClr val="000000"/>
    </a:dk1>
    <a:lt1>
      <a:srgbClr val="FFFFFF"/>
    </a:lt1>
    <a:dk2>
      <a:srgbClr val="03080D"/>
    </a:dk2>
    <a:lt2>
      <a:srgbClr val="CBDBC3"/>
    </a:lt2>
    <a:accent1>
      <a:srgbClr val="E84610"/>
    </a:accent1>
    <a:accent2>
      <a:srgbClr val="F7D21E"/>
    </a:accent2>
    <a:accent3>
      <a:srgbClr val="FFFFFF"/>
    </a:accent3>
    <a:accent4>
      <a:srgbClr val="000000"/>
    </a:accent4>
    <a:accent5>
      <a:srgbClr val="F2B0AA"/>
    </a:accent5>
    <a:accent6>
      <a:srgbClr val="E0BE1A"/>
    </a:accent6>
    <a:hlink>
      <a:srgbClr val="008000"/>
    </a:hlink>
    <a:folHlink>
      <a:srgbClr val="66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DIFFER powerpoint (huisstijl 2012)</Template>
  <TotalTime>197</TotalTime>
  <Words>561</Words>
  <Application>Microsoft Office PowerPoint</Application>
  <PresentationFormat>On-screen Show (4:3)</PresentationFormat>
  <Paragraphs>138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DIFFER powerpoint (huisstijl 2012)</vt:lpstr>
      <vt:lpstr>Slide 1</vt:lpstr>
      <vt:lpstr>Bx-2.1.1 = ITER-like RU &amp; RD: goals </vt:lpstr>
      <vt:lpstr>Ramp-up: identical pairs  </vt:lpstr>
      <vt:lpstr>Ramp-down: identical pairs  </vt:lpstr>
      <vt:lpstr>Data analysis and Modelling issues in the comparison ILW  C-wall </vt:lpstr>
      <vt:lpstr>Data analysis – li evolution  comparison ILW  C-wall </vt:lpstr>
      <vt:lpstr>Modelling: TRANSP analysis of JET current ramp up/down discharges started (Irina)  </vt:lpstr>
      <vt:lpstr>JETTO Modelling – first results (Florian) </vt:lpstr>
      <vt:lpstr>Slide 9</vt:lpstr>
    </vt:vector>
  </TitlesOfParts>
  <Company>FOM Rijnhuizen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hogewey</dc:creator>
  <cp:lastModifiedBy>hogewey</cp:lastModifiedBy>
  <cp:revision>22</cp:revision>
  <dcterms:created xsi:type="dcterms:W3CDTF">2012-11-20T09:16:52Z</dcterms:created>
  <dcterms:modified xsi:type="dcterms:W3CDTF">2012-11-20T13:19:12Z</dcterms:modified>
</cp:coreProperties>
</file>