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5" r:id="rId3"/>
    <p:sldMasterId id="2147483720" r:id="rId4"/>
    <p:sldMasterId id="2147483735" r:id="rId5"/>
  </p:sldMasterIdLst>
  <p:sldIdLst>
    <p:sldId id="270" r:id="rId6"/>
    <p:sldId id="269" r:id="rId7"/>
    <p:sldId id="275" r:id="rId8"/>
    <p:sldId id="261" r:id="rId9"/>
    <p:sldId id="262" r:id="rId10"/>
    <p:sldId id="263" r:id="rId11"/>
    <p:sldId id="265" r:id="rId12"/>
    <p:sldId id="274" r:id="rId13"/>
    <p:sldId id="267" r:id="rId14"/>
    <p:sldId id="276" r:id="rId15"/>
    <p:sldId id="278" r:id="rId16"/>
    <p:sldId id="281" r:id="rId17"/>
    <p:sldId id="277" r:id="rId18"/>
    <p:sldId id="285" r:id="rId19"/>
    <p:sldId id="284" r:id="rId20"/>
    <p:sldId id="283" r:id="rId21"/>
    <p:sldId id="279" r:id="rId22"/>
    <p:sldId id="280" r:id="rId23"/>
    <p:sldId id="273" r:id="rId24"/>
  </p:sldIdLst>
  <p:sldSz cx="9144000" cy="6858000" type="screen4x3"/>
  <p:notesSz cx="6794500" cy="9906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>
        <p:scale>
          <a:sx n="66" d="100"/>
          <a:sy n="66" d="100"/>
        </p:scale>
        <p:origin x="-167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1A4B-B0D3-4AAF-9CD2-4D0EAD0C10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2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CA61-2ACF-47B1-A79E-515406C6152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7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15888"/>
            <a:ext cx="196056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573405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0686-5A4A-489A-91AC-54935334FF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9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6C6-B3F4-4370-93C6-208DF10E38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9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C164-184F-46F1-B026-388635CB52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1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D8FC-8689-42C7-9DE9-1C28B69B7B9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6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1A4B-B0D3-4AAF-9CD2-4D0EAD0C10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BB8B-E643-4804-B396-1E9C6BF159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3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2AD7-60DB-4FD1-B19E-A5B3CCDAF4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6EA5-22AA-46D8-AF2C-5E5359E137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71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FD29-6451-4E01-BD07-575578F6F5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BB8B-E643-4804-B396-1E9C6BF159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25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55DC-9DAE-4714-BC3D-F394FA0D3EE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12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4BE1-263F-4997-9EAC-C55CEB9E5A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45EC-F6BA-4AF2-AE1A-2D60EB393D7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7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6212-20BD-4A8B-8658-FF26F984C0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7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CA61-2ACF-47B1-A79E-515406C6152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15888"/>
            <a:ext cx="196056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573405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0686-5A4A-489A-91AC-54935334FF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38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6C6-B3F4-4370-93C6-208DF10E38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04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C164-184F-46F1-B026-388635CB52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8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D8FC-8689-42C7-9DE9-1C28B69B7B9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22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1A4B-B0D3-4AAF-9CD2-4D0EAD0C10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5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2AD7-60DB-4FD1-B19E-A5B3CCDAF4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06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BB8B-E643-4804-B396-1E9C6BF159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42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2AD7-60DB-4FD1-B19E-A5B3CCDAF4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35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6EA5-22AA-46D8-AF2C-5E5359E137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79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FD29-6451-4E01-BD07-575578F6F5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23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55DC-9DAE-4714-BC3D-F394FA0D3EE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86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4BE1-263F-4997-9EAC-C55CEB9E5A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77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45EC-F6BA-4AF2-AE1A-2D60EB393D7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1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6212-20BD-4A8B-8658-FF26F984C0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94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CA61-2ACF-47B1-A79E-515406C6152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18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15888"/>
            <a:ext cx="196056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573405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0686-5A4A-489A-91AC-54935334FF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6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6EA5-22AA-46D8-AF2C-5E5359E137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89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6C6-B3F4-4370-93C6-208DF10E38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71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C164-184F-46F1-B026-388635CB52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D8FC-8689-42C7-9DE9-1C28B69B7B9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06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1A4B-B0D3-4AAF-9CD2-4D0EAD0C10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87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BB8B-E643-4804-B396-1E9C6BF159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490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2AD7-60DB-4FD1-B19E-A5B3CCDAF4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77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6EA5-22AA-46D8-AF2C-5E5359E137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96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FD29-6451-4E01-BD07-575578F6F5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18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55DC-9DAE-4714-BC3D-F394FA0D3EE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17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4BE1-263F-4997-9EAC-C55CEB9E5A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9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FD29-6451-4E01-BD07-575578F6F5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53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45EC-F6BA-4AF2-AE1A-2D60EB393D7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24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6212-20BD-4A8B-8658-FF26F984C0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45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CA61-2ACF-47B1-A79E-515406C6152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73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15888"/>
            <a:ext cx="196056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573405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0686-5A4A-489A-91AC-54935334FF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37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6C6-B3F4-4370-93C6-208DF10E38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8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C164-184F-46F1-B026-388635CB52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73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D8FC-8689-42C7-9DE9-1C28B69B7B9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46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1A4B-B0D3-4AAF-9CD2-4D0EAD0C10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3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BB8B-E643-4804-B396-1E9C6BF159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82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2AD7-60DB-4FD1-B19E-A5B3CCDAF4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3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55DC-9DAE-4714-BC3D-F394FA0D3EE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14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6EA5-22AA-46D8-AF2C-5E5359E137F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FD29-6451-4E01-BD07-575578F6F59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9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55DC-9DAE-4714-BC3D-F394FA0D3EE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08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4BE1-263F-4997-9EAC-C55CEB9E5A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1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45EC-F6BA-4AF2-AE1A-2D60EB393D7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885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6212-20BD-4A8B-8658-FF26F984C0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73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FCA61-2ACF-47B1-A79E-515406C6152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4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15888"/>
            <a:ext cx="196056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5888"/>
            <a:ext cx="5734050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0686-5A4A-489A-91AC-54935334FF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498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96C6-B3F4-4370-93C6-208DF10E38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98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C164-184F-46F1-B026-388635CB52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2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4BE1-263F-4997-9EAC-C55CEB9E5AC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55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669766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D8FC-8689-42C7-9DE9-1C28B69B7B9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2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45EC-F6BA-4AF2-AE1A-2D60EB393D7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2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6212-20BD-4A8B-8658-FF26F984C0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6697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FC25BE-A4CF-43BE-926A-96214A8C2F36}" type="slidenum">
              <a:rPr lang="en-US">
                <a:solidFill>
                  <a:prstClr val="black"/>
                </a:solidFill>
                <a:sym typeface="Wingdings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sym typeface="Wingdings" charset="2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33" name="Text Box 29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1034" name="Picture 30" descr="efdajettran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1390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1" descr="eufla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2D4492"/>
              </a:clrFrom>
              <a:clrTo>
                <a:srgbClr val="2D44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5173" r="20000" b="10345"/>
          <a:stretch>
            <a:fillRect/>
          </a:stretch>
        </p:blipFill>
        <p:spPr bwMode="auto">
          <a:xfrm>
            <a:off x="107950" y="257175"/>
            <a:ext cx="4746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6697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FC25BE-A4CF-43BE-926A-96214A8C2F36}" type="slidenum">
              <a:rPr lang="en-US">
                <a:solidFill>
                  <a:prstClr val="black"/>
                </a:solidFill>
                <a:sym typeface="Wingdings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sym typeface="Wingdings" charset="2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33" name="Text Box 29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1034" name="Picture 30" descr="efdajettran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1390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1" descr="eufla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2D4492"/>
              </a:clrFrom>
              <a:clrTo>
                <a:srgbClr val="2D44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5173" r="20000" b="10345"/>
          <a:stretch>
            <a:fillRect/>
          </a:stretch>
        </p:blipFill>
        <p:spPr bwMode="auto">
          <a:xfrm>
            <a:off x="107950" y="257175"/>
            <a:ext cx="4746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57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6697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FC25BE-A4CF-43BE-926A-96214A8C2F36}" type="slidenum">
              <a:rPr lang="en-US">
                <a:solidFill>
                  <a:prstClr val="black"/>
                </a:solidFill>
                <a:sym typeface="Wingdings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sym typeface="Wingdings" charset="2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33" name="Text Box 29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1034" name="Picture 30" descr="efdajettran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1390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1" descr="eufla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2D4492"/>
              </a:clrFrom>
              <a:clrTo>
                <a:srgbClr val="2D44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5173" r="20000" b="10345"/>
          <a:stretch>
            <a:fillRect/>
          </a:stretch>
        </p:blipFill>
        <p:spPr bwMode="auto">
          <a:xfrm>
            <a:off x="107950" y="257175"/>
            <a:ext cx="4746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6697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FC25BE-A4CF-43BE-926A-96214A8C2F36}" type="slidenum">
              <a:rPr lang="en-US">
                <a:solidFill>
                  <a:prstClr val="black"/>
                </a:solidFill>
                <a:sym typeface="Wingdings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sym typeface="Wingdings" charset="2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33" name="Text Box 29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1034" name="Picture 30" descr="efdajettran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1390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1" descr="eufla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2D4492"/>
              </a:clrFrom>
              <a:clrTo>
                <a:srgbClr val="2D44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5173" r="20000" b="10345"/>
          <a:stretch>
            <a:fillRect/>
          </a:stretch>
        </p:blipFill>
        <p:spPr bwMode="auto">
          <a:xfrm>
            <a:off x="107950" y="257175"/>
            <a:ext cx="4746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3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6697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sym typeface="Wingdings" charset="2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524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FC25BE-A4CF-43BE-926A-96214A8C2F36}" type="slidenum">
              <a:rPr lang="en-US">
                <a:solidFill>
                  <a:prstClr val="black"/>
                </a:solidFill>
                <a:ea typeface="ＭＳ Ｐゴシック" charset="-128"/>
                <a:sym typeface="Wingdings" charset="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  <a:sym typeface="Wingdings" charset="2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033" name="Text Box 29"/>
          <p:cNvSpPr txBox="1">
            <a:spLocks noChangeArrowheads="1"/>
          </p:cNvSpPr>
          <p:nvPr/>
        </p:nvSpPr>
        <p:spPr bwMode="auto">
          <a:xfrm>
            <a:off x="609600" y="762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smtClean="0">
              <a:solidFill>
                <a:prstClr val="black"/>
              </a:solidFill>
              <a:latin typeface="Times New Roman" charset="0"/>
            </a:endParaRPr>
          </a:p>
        </p:txBody>
      </p:sp>
      <p:pic>
        <p:nvPicPr>
          <p:cNvPr id="1034" name="Picture 30" descr="efdajettran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0"/>
            <a:ext cx="13906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1" descr="eufla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2D4492"/>
              </a:clrFrom>
              <a:clrTo>
                <a:srgbClr val="2D44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5173" r="20000" b="10345"/>
          <a:stretch>
            <a:fillRect/>
          </a:stretch>
        </p:blipFill>
        <p:spPr bwMode="auto">
          <a:xfrm>
            <a:off x="107950" y="257175"/>
            <a:ext cx="4746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0000"/>
          </a:solidFill>
          <a:effectLst>
            <a:outerShdw blurRad="38100" dist="38100" dir="2700000" algn="tl">
              <a:srgbClr val="DDDDDD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fld id="{ED7104C2-63A6-4287-AA3E-E4E5D719DB23}" type="slidenum">
              <a:rPr lang="en-US" sz="1200" smtClean="0">
                <a:solidFill>
                  <a:prstClr val="black"/>
                </a:solidFill>
              </a:rPr>
              <a:pPr/>
              <a:t>1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3075" name="Rectangle 77"/>
          <p:cNvSpPr txBox="1">
            <a:spLocks noChangeArrowheads="1"/>
          </p:cNvSpPr>
          <p:nvPr/>
        </p:nvSpPr>
        <p:spPr bwMode="auto">
          <a:xfrm>
            <a:off x="1481744" y="74816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dirty="0">
                <a:solidFill>
                  <a:prstClr val="white"/>
                </a:solidFill>
              </a:rPr>
              <a:t>JET AND JT-60U CURRENT PROFILE MODELLING WITH IDENTITY PLASMA EXPERIMENTS</a:t>
            </a: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1042988" y="1628775"/>
            <a:ext cx="28813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prstClr val="black"/>
              </a:solidFill>
              <a:ea typeface="ＭＳ Ｐゴシック" charset="-128"/>
              <a:sym typeface="Wingdings" charset="2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827088" y="1268413"/>
            <a:ext cx="37449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prstClr val="black"/>
              </a:solidFill>
              <a:ea typeface="ＭＳ Ｐゴシック" charset="-128"/>
              <a:sym typeface="Wingdings" charset="2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84213" y="1196975"/>
            <a:ext cx="3743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prstClr val="black"/>
              </a:solidFill>
              <a:ea typeface="ＭＳ Ｐゴシック" charset="-128"/>
              <a:sym typeface="Wingdings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 bwMode="auto">
              <a:xfrm>
                <a:off x="2483644" y="3212976"/>
                <a:ext cx="6480720" cy="288032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i-FI" sz="2000" dirty="0">
                  <a:solidFill>
                    <a:prstClr val="black"/>
                  </a:solidFill>
                  <a:ea typeface="ＭＳ Ｐゴシック" charset="-128"/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i-FI" sz="2000" dirty="0">
                  <a:solidFill>
                    <a:prstClr val="black"/>
                  </a:solidFill>
                  <a:ea typeface="ＭＳ Ｐゴシック" charset="-128"/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Identity plasma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experiments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: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	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Observations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and data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analysis</a:t>
                </a:r>
                <a:endParaRPr lang="fi-FI" sz="1600" dirty="0">
                  <a:solidFill>
                    <a:prstClr val="white"/>
                  </a:solidFill>
                  <a:ea typeface="ＭＳ Ｐゴシック" charset="-128"/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Current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diffusion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modelling</a:t>
                </a:r>
                <a:r>
                  <a:rPr lang="fi-FI" sz="1600" dirty="0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: Data, 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Tools and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Validation</a:t>
                </a:r>
                <a:endParaRPr lang="fi-FI" sz="1600" dirty="0">
                  <a:solidFill>
                    <a:prstClr val="white"/>
                  </a:solidFill>
                  <a:ea typeface="ＭＳ Ｐゴシック" charset="-128"/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Predictive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current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diffusion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simulations</a:t>
                </a:r>
                <a:endParaRPr lang="fi-FI" sz="1600" dirty="0" smtClean="0">
                  <a:solidFill>
                    <a:prstClr val="white"/>
                  </a:solidFill>
                  <a:ea typeface="ＭＳ Ｐゴシック" charset="-128"/>
                  <a:sym typeface="Wingdings" charset="2"/>
                </a:endParaRPr>
              </a:p>
              <a:p>
                <a:pPr marL="800100" lvl="1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 err="1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Impact</a:t>
                </a:r>
                <a:r>
                  <a:rPr lang="fi-FI" sz="1600" dirty="0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of NBI </a:t>
                </a:r>
                <a:r>
                  <a:rPr lang="fi-FI" sz="1600" dirty="0" err="1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current</a:t>
                </a:r>
                <a:endParaRPr lang="fi-FI" sz="1600" dirty="0">
                  <a:solidFill>
                    <a:prstClr val="white"/>
                  </a:solidFill>
                  <a:ea typeface="ＭＳ Ｐゴシック" charset="-128"/>
                  <a:sym typeface="Wingdings" charset="2"/>
                </a:endParaRPr>
              </a:p>
              <a:p>
                <a:pPr marL="800100" lvl="1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 err="1" smtClean="0">
                    <a:solidFill>
                      <a:prstClr val="white"/>
                    </a:solidFill>
                    <a:ea typeface="Cambria Math"/>
                    <a:sym typeface="Wingdings" charset="2"/>
                  </a:rPr>
                  <a:t>Impact</a:t>
                </a:r>
                <a:r>
                  <a:rPr lang="fi-FI" sz="1600" dirty="0" smtClean="0">
                    <a:solidFill>
                      <a:prstClr val="white"/>
                    </a:solidFill>
                    <a:ea typeface="Cambria Math"/>
                    <a:sym typeface="Wingdings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fi-FI" sz="16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sym typeface="Wingdings" charset="2"/>
                      </a:rPr>
                      <m:t>𝛻</m:t>
                    </m:r>
                    <m:sSub>
                      <m:sSubPr>
                        <m:ctrlP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sym typeface="Wingdings" charset="2"/>
                          </a:rPr>
                          <m:t>𝑛</m:t>
                        </m:r>
                      </m:e>
                      <m:sub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sym typeface="Wingdings" charset="2"/>
                          </a:rPr>
                          <m:t>𝑒</m:t>
                        </m:r>
                      </m:sub>
                    </m:sSub>
                  </m:oMath>
                </a14:m>
                <a:endParaRPr lang="fi-FI" sz="1600" dirty="0">
                  <a:solidFill>
                    <a:prstClr val="white"/>
                  </a:solidFill>
                  <a:ea typeface="ＭＳ Ｐゴシック" charset="-128"/>
                  <a:sym typeface="Wingdings" charset="2"/>
                </a:endParaRPr>
              </a:p>
              <a:p>
                <a:pPr marL="800100" lvl="1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 err="1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Effects</a:t>
                </a:r>
                <a:r>
                  <a:rPr lang="fi-FI" sz="1600" dirty="0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of </a:t>
                </a:r>
                <a:r>
                  <a:rPr lang="fi-FI" sz="1600" dirty="0" err="1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other</a:t>
                </a:r>
                <a:r>
                  <a:rPr lang="fi-FI" sz="1600" dirty="0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externally</a:t>
                </a:r>
                <a:r>
                  <a:rPr lang="fi-FI" sz="1600" dirty="0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produced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current</a:t>
                </a:r>
                <a:r>
                  <a:rPr lang="fi-FI" sz="1600" dirty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</a:t>
                </a:r>
                <a:r>
                  <a:rPr lang="fi-FI" sz="1600" dirty="0" err="1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components</a:t>
                </a:r>
                <a:r>
                  <a:rPr lang="fi-FI" sz="1600" dirty="0" smtClean="0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 (in JET)</a:t>
                </a:r>
                <a:endParaRPr lang="fi-FI" sz="1600" dirty="0">
                  <a:solidFill>
                    <a:prstClr val="white"/>
                  </a:solidFill>
                  <a:ea typeface="ＭＳ Ｐゴシック" charset="-128"/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 err="1">
                    <a:solidFill>
                      <a:prstClr val="white"/>
                    </a:solidFill>
                    <a:ea typeface="ＭＳ Ｐゴシック" charset="-128"/>
                    <a:sym typeface="Wingdings" charset="2"/>
                  </a:rPr>
                  <a:t>Conclusions</a:t>
                </a:r>
                <a:endParaRPr lang="fi-FI" sz="1600" dirty="0">
                  <a:solidFill>
                    <a:prstClr val="white"/>
                  </a:solidFill>
                  <a:ea typeface="ＭＳ Ｐゴシック" charset="-128"/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i-FI" sz="1600" dirty="0">
                  <a:solidFill>
                    <a:prstClr val="black"/>
                  </a:solidFill>
                  <a:ea typeface="ＭＳ Ｐゴシック" charset="-128"/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i-FI" sz="1600" dirty="0">
                  <a:solidFill>
                    <a:prstClr val="black"/>
                  </a:solidFill>
                  <a:ea typeface="ＭＳ Ｐゴシック" charset="-128"/>
                  <a:sym typeface="Wingdings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644" y="3212976"/>
                <a:ext cx="6480720" cy="2880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 bwMode="auto">
          <a:xfrm>
            <a:off x="7236296" y="2708920"/>
            <a:ext cx="1368152" cy="118824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b="1" dirty="0">
                <a:solidFill>
                  <a:prstClr val="white"/>
                </a:solidFill>
                <a:ea typeface="ＭＳ Ｐゴシック" charset="-128"/>
                <a:sym typeface="Wingdings" charset="2"/>
              </a:rPr>
              <a:t>OUTLINE</a:t>
            </a:r>
          </a:p>
        </p:txBody>
      </p:sp>
      <p:grpSp>
        <p:nvGrpSpPr>
          <p:cNvPr id="3081" name="Group 34"/>
          <p:cNvGrpSpPr>
            <a:grpSpLocks noChangeAspect="1"/>
          </p:cNvGrpSpPr>
          <p:nvPr/>
        </p:nvGrpSpPr>
        <p:grpSpPr bwMode="auto">
          <a:xfrm>
            <a:off x="117475" y="6237288"/>
            <a:ext cx="1254125" cy="428625"/>
            <a:chOff x="5242" y="3639"/>
            <a:chExt cx="719" cy="252"/>
          </a:xfrm>
        </p:grpSpPr>
        <p:sp>
          <p:nvSpPr>
            <p:cNvPr id="3083" name="Freeform 35"/>
            <p:cNvSpPr>
              <a:spLocks/>
            </p:cNvSpPr>
            <p:nvPr/>
          </p:nvSpPr>
          <p:spPr bwMode="auto">
            <a:xfrm>
              <a:off x="5242" y="3639"/>
              <a:ext cx="267" cy="171"/>
            </a:xfrm>
            <a:custGeom>
              <a:avLst/>
              <a:gdLst>
                <a:gd name="T0" fmla="*/ 0 w 6149"/>
                <a:gd name="T1" fmla="*/ 0 h 3930"/>
                <a:gd name="T2" fmla="*/ 0 w 6149"/>
                <a:gd name="T3" fmla="*/ 0 h 3930"/>
                <a:gd name="T4" fmla="*/ 0 w 6149"/>
                <a:gd name="T5" fmla="*/ 0 h 3930"/>
                <a:gd name="T6" fmla="*/ 0 w 6149"/>
                <a:gd name="T7" fmla="*/ 0 h 3930"/>
                <a:gd name="T8" fmla="*/ 0 w 6149"/>
                <a:gd name="T9" fmla="*/ 0 h 3930"/>
                <a:gd name="T10" fmla="*/ 0 w 6149"/>
                <a:gd name="T11" fmla="*/ 0 h 3930"/>
                <a:gd name="T12" fmla="*/ 0 w 6149"/>
                <a:gd name="T13" fmla="*/ 0 h 3930"/>
                <a:gd name="T14" fmla="*/ 0 w 6149"/>
                <a:gd name="T15" fmla="*/ 0 h 3930"/>
                <a:gd name="T16" fmla="*/ 0 w 6149"/>
                <a:gd name="T17" fmla="*/ 0 h 3930"/>
                <a:gd name="T18" fmla="*/ 0 w 6149"/>
                <a:gd name="T19" fmla="*/ 0 h 3930"/>
                <a:gd name="T20" fmla="*/ 0 w 6149"/>
                <a:gd name="T21" fmla="*/ 0 h 3930"/>
                <a:gd name="T22" fmla="*/ 0 w 6149"/>
                <a:gd name="T23" fmla="*/ 0 h 3930"/>
                <a:gd name="T24" fmla="*/ 0 w 6149"/>
                <a:gd name="T25" fmla="*/ 0 h 3930"/>
                <a:gd name="T26" fmla="*/ 0 w 6149"/>
                <a:gd name="T27" fmla="*/ 0 h 3930"/>
                <a:gd name="T28" fmla="*/ 0 w 6149"/>
                <a:gd name="T29" fmla="*/ 0 h 3930"/>
                <a:gd name="T30" fmla="*/ 0 w 6149"/>
                <a:gd name="T31" fmla="*/ 0 h 3930"/>
                <a:gd name="T32" fmla="*/ 0 w 6149"/>
                <a:gd name="T33" fmla="*/ 0 h 3930"/>
                <a:gd name="T34" fmla="*/ 0 w 6149"/>
                <a:gd name="T35" fmla="*/ 0 h 3930"/>
                <a:gd name="T36" fmla="*/ 0 w 6149"/>
                <a:gd name="T37" fmla="*/ 0 h 3930"/>
                <a:gd name="T38" fmla="*/ 0 w 6149"/>
                <a:gd name="T39" fmla="*/ 0 h 3930"/>
                <a:gd name="T40" fmla="*/ 0 w 6149"/>
                <a:gd name="T41" fmla="*/ 0 h 3930"/>
                <a:gd name="T42" fmla="*/ 0 w 6149"/>
                <a:gd name="T43" fmla="*/ 0 h 3930"/>
                <a:gd name="T44" fmla="*/ 0 w 6149"/>
                <a:gd name="T45" fmla="*/ 0 h 3930"/>
                <a:gd name="T46" fmla="*/ 0 w 6149"/>
                <a:gd name="T47" fmla="*/ 0 h 3930"/>
                <a:gd name="T48" fmla="*/ 0 w 6149"/>
                <a:gd name="T49" fmla="*/ 0 h 3930"/>
                <a:gd name="T50" fmla="*/ 0 w 6149"/>
                <a:gd name="T51" fmla="*/ 0 h 3930"/>
                <a:gd name="T52" fmla="*/ 0 w 6149"/>
                <a:gd name="T53" fmla="*/ 0 h 3930"/>
                <a:gd name="T54" fmla="*/ 0 w 6149"/>
                <a:gd name="T55" fmla="*/ 0 h 3930"/>
                <a:gd name="T56" fmla="*/ 0 w 6149"/>
                <a:gd name="T57" fmla="*/ 0 h 3930"/>
                <a:gd name="T58" fmla="*/ 0 w 6149"/>
                <a:gd name="T59" fmla="*/ 0 h 3930"/>
                <a:gd name="T60" fmla="*/ 0 w 6149"/>
                <a:gd name="T61" fmla="*/ 0 h 3930"/>
                <a:gd name="T62" fmla="*/ 0 w 6149"/>
                <a:gd name="T63" fmla="*/ 0 h 3930"/>
                <a:gd name="T64" fmla="*/ 0 w 6149"/>
                <a:gd name="T65" fmla="*/ 0 h 3930"/>
                <a:gd name="T66" fmla="*/ 0 w 6149"/>
                <a:gd name="T67" fmla="*/ 0 h 3930"/>
                <a:gd name="T68" fmla="*/ 0 w 6149"/>
                <a:gd name="T69" fmla="*/ 0 h 3930"/>
                <a:gd name="T70" fmla="*/ 0 w 6149"/>
                <a:gd name="T71" fmla="*/ 0 h 3930"/>
                <a:gd name="T72" fmla="*/ 0 w 6149"/>
                <a:gd name="T73" fmla="*/ 0 h 3930"/>
                <a:gd name="T74" fmla="*/ 0 w 6149"/>
                <a:gd name="T75" fmla="*/ 0 h 3930"/>
                <a:gd name="T76" fmla="*/ 0 w 6149"/>
                <a:gd name="T77" fmla="*/ 0 h 3930"/>
                <a:gd name="T78" fmla="*/ 0 w 6149"/>
                <a:gd name="T79" fmla="*/ 0 h 3930"/>
                <a:gd name="T80" fmla="*/ 0 w 6149"/>
                <a:gd name="T81" fmla="*/ 0 h 3930"/>
                <a:gd name="T82" fmla="*/ 0 w 6149"/>
                <a:gd name="T83" fmla="*/ 0 h 3930"/>
                <a:gd name="T84" fmla="*/ 0 w 6149"/>
                <a:gd name="T85" fmla="*/ 0 h 3930"/>
                <a:gd name="T86" fmla="*/ 0 w 6149"/>
                <a:gd name="T87" fmla="*/ 0 h 3930"/>
                <a:gd name="T88" fmla="*/ 0 w 6149"/>
                <a:gd name="T89" fmla="*/ 0 h 3930"/>
                <a:gd name="T90" fmla="*/ 0 w 6149"/>
                <a:gd name="T91" fmla="*/ 0 h 3930"/>
                <a:gd name="T92" fmla="*/ 0 w 6149"/>
                <a:gd name="T93" fmla="*/ 0 h 3930"/>
                <a:gd name="T94" fmla="*/ 0 w 6149"/>
                <a:gd name="T95" fmla="*/ 0 h 3930"/>
                <a:gd name="T96" fmla="*/ 0 w 6149"/>
                <a:gd name="T97" fmla="*/ 0 h 3930"/>
                <a:gd name="T98" fmla="*/ 0 w 6149"/>
                <a:gd name="T99" fmla="*/ 0 h 3930"/>
                <a:gd name="T100" fmla="*/ 0 w 6149"/>
                <a:gd name="T101" fmla="*/ 0 h 3930"/>
                <a:gd name="T102" fmla="*/ 0 w 6149"/>
                <a:gd name="T103" fmla="*/ 0 h 3930"/>
                <a:gd name="T104" fmla="*/ 0 w 6149"/>
                <a:gd name="T105" fmla="*/ 0 h 3930"/>
                <a:gd name="T106" fmla="*/ 0 w 6149"/>
                <a:gd name="T107" fmla="*/ 0 h 3930"/>
                <a:gd name="T108" fmla="*/ 0 w 6149"/>
                <a:gd name="T109" fmla="*/ 0 h 3930"/>
                <a:gd name="T110" fmla="*/ 0 w 6149"/>
                <a:gd name="T111" fmla="*/ 0 h 3930"/>
                <a:gd name="T112" fmla="*/ 0 w 6149"/>
                <a:gd name="T113" fmla="*/ 0 h 3930"/>
                <a:gd name="T114" fmla="*/ 0 w 6149"/>
                <a:gd name="T115" fmla="*/ 0 h 393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49"/>
                <a:gd name="T175" fmla="*/ 0 h 3930"/>
                <a:gd name="T176" fmla="*/ 6149 w 6149"/>
                <a:gd name="T177" fmla="*/ 3930 h 393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49" h="3930">
                  <a:moveTo>
                    <a:pt x="2464" y="3811"/>
                  </a:moveTo>
                  <a:lnTo>
                    <a:pt x="2456" y="3828"/>
                  </a:lnTo>
                  <a:lnTo>
                    <a:pt x="2446" y="3843"/>
                  </a:lnTo>
                  <a:lnTo>
                    <a:pt x="2436" y="3857"/>
                  </a:lnTo>
                  <a:lnTo>
                    <a:pt x="2425" y="3869"/>
                  </a:lnTo>
                  <a:lnTo>
                    <a:pt x="2411" y="3879"/>
                  </a:lnTo>
                  <a:lnTo>
                    <a:pt x="2397" y="3890"/>
                  </a:lnTo>
                  <a:lnTo>
                    <a:pt x="2380" y="3898"/>
                  </a:lnTo>
                  <a:lnTo>
                    <a:pt x="2364" y="3905"/>
                  </a:lnTo>
                  <a:lnTo>
                    <a:pt x="2344" y="3911"/>
                  </a:lnTo>
                  <a:lnTo>
                    <a:pt x="2324" y="3917"/>
                  </a:lnTo>
                  <a:lnTo>
                    <a:pt x="2303" y="3922"/>
                  </a:lnTo>
                  <a:lnTo>
                    <a:pt x="2280" y="3925"/>
                  </a:lnTo>
                  <a:lnTo>
                    <a:pt x="2255" y="3927"/>
                  </a:lnTo>
                  <a:lnTo>
                    <a:pt x="2229" y="3929"/>
                  </a:lnTo>
                  <a:lnTo>
                    <a:pt x="2201" y="3930"/>
                  </a:lnTo>
                  <a:lnTo>
                    <a:pt x="2173" y="3930"/>
                  </a:lnTo>
                  <a:lnTo>
                    <a:pt x="1576" y="3930"/>
                  </a:lnTo>
                  <a:lnTo>
                    <a:pt x="1557" y="3930"/>
                  </a:lnTo>
                  <a:lnTo>
                    <a:pt x="1539" y="3928"/>
                  </a:lnTo>
                  <a:lnTo>
                    <a:pt x="1521" y="3926"/>
                  </a:lnTo>
                  <a:lnTo>
                    <a:pt x="1505" y="3923"/>
                  </a:lnTo>
                  <a:lnTo>
                    <a:pt x="1489" y="3919"/>
                  </a:lnTo>
                  <a:lnTo>
                    <a:pt x="1475" y="3914"/>
                  </a:lnTo>
                  <a:lnTo>
                    <a:pt x="1461" y="3907"/>
                  </a:lnTo>
                  <a:lnTo>
                    <a:pt x="1449" y="3900"/>
                  </a:lnTo>
                  <a:lnTo>
                    <a:pt x="1438" y="3893"/>
                  </a:lnTo>
                  <a:lnTo>
                    <a:pt x="1427" y="3884"/>
                  </a:lnTo>
                  <a:lnTo>
                    <a:pt x="1418" y="3874"/>
                  </a:lnTo>
                  <a:lnTo>
                    <a:pt x="1411" y="3863"/>
                  </a:lnTo>
                  <a:lnTo>
                    <a:pt x="1404" y="3852"/>
                  </a:lnTo>
                  <a:lnTo>
                    <a:pt x="1398" y="3839"/>
                  </a:lnTo>
                  <a:lnTo>
                    <a:pt x="1394" y="3826"/>
                  </a:lnTo>
                  <a:lnTo>
                    <a:pt x="1391" y="3811"/>
                  </a:lnTo>
                  <a:lnTo>
                    <a:pt x="1298" y="2594"/>
                  </a:lnTo>
                  <a:lnTo>
                    <a:pt x="1293" y="2575"/>
                  </a:lnTo>
                  <a:lnTo>
                    <a:pt x="1286" y="2558"/>
                  </a:lnTo>
                  <a:lnTo>
                    <a:pt x="1282" y="2552"/>
                  </a:lnTo>
                  <a:lnTo>
                    <a:pt x="1277" y="2545"/>
                  </a:lnTo>
                  <a:lnTo>
                    <a:pt x="1273" y="2540"/>
                  </a:lnTo>
                  <a:lnTo>
                    <a:pt x="1268" y="2534"/>
                  </a:lnTo>
                  <a:lnTo>
                    <a:pt x="1263" y="2530"/>
                  </a:lnTo>
                  <a:lnTo>
                    <a:pt x="1258" y="2525"/>
                  </a:lnTo>
                  <a:lnTo>
                    <a:pt x="1252" y="2522"/>
                  </a:lnTo>
                  <a:lnTo>
                    <a:pt x="1246" y="2519"/>
                  </a:lnTo>
                  <a:lnTo>
                    <a:pt x="1239" y="2517"/>
                  </a:lnTo>
                  <a:lnTo>
                    <a:pt x="1233" y="2515"/>
                  </a:lnTo>
                  <a:lnTo>
                    <a:pt x="1226" y="2514"/>
                  </a:lnTo>
                  <a:lnTo>
                    <a:pt x="1219" y="2514"/>
                  </a:lnTo>
                  <a:lnTo>
                    <a:pt x="66" y="2514"/>
                  </a:lnTo>
                  <a:lnTo>
                    <a:pt x="54" y="2514"/>
                  </a:lnTo>
                  <a:lnTo>
                    <a:pt x="43" y="2513"/>
                  </a:lnTo>
                  <a:lnTo>
                    <a:pt x="34" y="2511"/>
                  </a:lnTo>
                  <a:lnTo>
                    <a:pt x="26" y="2509"/>
                  </a:lnTo>
                  <a:lnTo>
                    <a:pt x="19" y="2506"/>
                  </a:lnTo>
                  <a:lnTo>
                    <a:pt x="12" y="2503"/>
                  </a:lnTo>
                  <a:lnTo>
                    <a:pt x="8" y="2498"/>
                  </a:lnTo>
                  <a:lnTo>
                    <a:pt x="4" y="2492"/>
                  </a:lnTo>
                  <a:lnTo>
                    <a:pt x="2" y="2487"/>
                  </a:lnTo>
                  <a:lnTo>
                    <a:pt x="0" y="2480"/>
                  </a:lnTo>
                  <a:lnTo>
                    <a:pt x="0" y="2473"/>
                  </a:lnTo>
                  <a:lnTo>
                    <a:pt x="1" y="2465"/>
                  </a:lnTo>
                  <a:lnTo>
                    <a:pt x="2" y="2455"/>
                  </a:lnTo>
                  <a:lnTo>
                    <a:pt x="5" y="2445"/>
                  </a:lnTo>
                  <a:lnTo>
                    <a:pt x="8" y="2434"/>
                  </a:lnTo>
                  <a:lnTo>
                    <a:pt x="12" y="2421"/>
                  </a:lnTo>
                  <a:lnTo>
                    <a:pt x="79" y="2289"/>
                  </a:lnTo>
                  <a:lnTo>
                    <a:pt x="87" y="2278"/>
                  </a:lnTo>
                  <a:lnTo>
                    <a:pt x="94" y="2267"/>
                  </a:lnTo>
                  <a:lnTo>
                    <a:pt x="101" y="2257"/>
                  </a:lnTo>
                  <a:lnTo>
                    <a:pt x="110" y="2249"/>
                  </a:lnTo>
                  <a:lnTo>
                    <a:pt x="117" y="2242"/>
                  </a:lnTo>
                  <a:lnTo>
                    <a:pt x="125" y="2235"/>
                  </a:lnTo>
                  <a:lnTo>
                    <a:pt x="133" y="2229"/>
                  </a:lnTo>
                  <a:lnTo>
                    <a:pt x="142" y="2225"/>
                  </a:lnTo>
                  <a:lnTo>
                    <a:pt x="151" y="2221"/>
                  </a:lnTo>
                  <a:lnTo>
                    <a:pt x="160" y="2218"/>
                  </a:lnTo>
                  <a:lnTo>
                    <a:pt x="170" y="2215"/>
                  </a:lnTo>
                  <a:lnTo>
                    <a:pt x="180" y="2213"/>
                  </a:lnTo>
                  <a:lnTo>
                    <a:pt x="202" y="2211"/>
                  </a:lnTo>
                  <a:lnTo>
                    <a:pt x="225" y="2210"/>
                  </a:lnTo>
                  <a:lnTo>
                    <a:pt x="1735" y="2210"/>
                  </a:lnTo>
                  <a:lnTo>
                    <a:pt x="1748" y="2211"/>
                  </a:lnTo>
                  <a:lnTo>
                    <a:pt x="1759" y="2213"/>
                  </a:lnTo>
                  <a:lnTo>
                    <a:pt x="1772" y="2217"/>
                  </a:lnTo>
                  <a:lnTo>
                    <a:pt x="1782" y="2221"/>
                  </a:lnTo>
                  <a:lnTo>
                    <a:pt x="1793" y="2227"/>
                  </a:lnTo>
                  <a:lnTo>
                    <a:pt x="1803" y="2234"/>
                  </a:lnTo>
                  <a:lnTo>
                    <a:pt x="1813" y="2243"/>
                  </a:lnTo>
                  <a:lnTo>
                    <a:pt x="1821" y="2251"/>
                  </a:lnTo>
                  <a:lnTo>
                    <a:pt x="1829" y="2261"/>
                  </a:lnTo>
                  <a:lnTo>
                    <a:pt x="1838" y="2272"/>
                  </a:lnTo>
                  <a:lnTo>
                    <a:pt x="1845" y="2282"/>
                  </a:lnTo>
                  <a:lnTo>
                    <a:pt x="1851" y="2293"/>
                  </a:lnTo>
                  <a:lnTo>
                    <a:pt x="1856" y="2306"/>
                  </a:lnTo>
                  <a:lnTo>
                    <a:pt x="1861" y="2318"/>
                  </a:lnTo>
                  <a:lnTo>
                    <a:pt x="1865" y="2330"/>
                  </a:lnTo>
                  <a:lnTo>
                    <a:pt x="1868" y="2342"/>
                  </a:lnTo>
                  <a:lnTo>
                    <a:pt x="1921" y="2925"/>
                  </a:lnTo>
                  <a:lnTo>
                    <a:pt x="1921" y="2931"/>
                  </a:lnTo>
                  <a:lnTo>
                    <a:pt x="1923" y="2937"/>
                  </a:lnTo>
                  <a:lnTo>
                    <a:pt x="1926" y="2942"/>
                  </a:lnTo>
                  <a:lnTo>
                    <a:pt x="1930" y="2947"/>
                  </a:lnTo>
                  <a:lnTo>
                    <a:pt x="1934" y="2951"/>
                  </a:lnTo>
                  <a:lnTo>
                    <a:pt x="1939" y="2953"/>
                  </a:lnTo>
                  <a:lnTo>
                    <a:pt x="1945" y="2954"/>
                  </a:lnTo>
                  <a:lnTo>
                    <a:pt x="1950" y="2955"/>
                  </a:lnTo>
                  <a:lnTo>
                    <a:pt x="1958" y="2954"/>
                  </a:lnTo>
                  <a:lnTo>
                    <a:pt x="1964" y="2953"/>
                  </a:lnTo>
                  <a:lnTo>
                    <a:pt x="1970" y="2951"/>
                  </a:lnTo>
                  <a:lnTo>
                    <a:pt x="1977" y="2947"/>
                  </a:lnTo>
                  <a:lnTo>
                    <a:pt x="1983" y="2942"/>
                  </a:lnTo>
                  <a:lnTo>
                    <a:pt x="1990" y="2937"/>
                  </a:lnTo>
                  <a:lnTo>
                    <a:pt x="1995" y="2931"/>
                  </a:lnTo>
                  <a:lnTo>
                    <a:pt x="2001" y="2925"/>
                  </a:lnTo>
                  <a:lnTo>
                    <a:pt x="3445" y="132"/>
                  </a:lnTo>
                  <a:lnTo>
                    <a:pt x="3465" y="104"/>
                  </a:lnTo>
                  <a:lnTo>
                    <a:pt x="3484" y="78"/>
                  </a:lnTo>
                  <a:lnTo>
                    <a:pt x="3494" y="66"/>
                  </a:lnTo>
                  <a:lnTo>
                    <a:pt x="3505" y="56"/>
                  </a:lnTo>
                  <a:lnTo>
                    <a:pt x="3517" y="45"/>
                  </a:lnTo>
                  <a:lnTo>
                    <a:pt x="3530" y="36"/>
                  </a:lnTo>
                  <a:lnTo>
                    <a:pt x="3543" y="28"/>
                  </a:lnTo>
                  <a:lnTo>
                    <a:pt x="3558" y="21"/>
                  </a:lnTo>
                  <a:lnTo>
                    <a:pt x="3574" y="14"/>
                  </a:lnTo>
                  <a:lnTo>
                    <a:pt x="3593" y="9"/>
                  </a:lnTo>
                  <a:lnTo>
                    <a:pt x="3612" y="5"/>
                  </a:lnTo>
                  <a:lnTo>
                    <a:pt x="3634" y="2"/>
                  </a:lnTo>
                  <a:lnTo>
                    <a:pt x="3658" y="1"/>
                  </a:lnTo>
                  <a:lnTo>
                    <a:pt x="3684" y="0"/>
                  </a:lnTo>
                  <a:lnTo>
                    <a:pt x="4200" y="0"/>
                  </a:lnTo>
                  <a:lnTo>
                    <a:pt x="4227" y="0"/>
                  </a:lnTo>
                  <a:lnTo>
                    <a:pt x="4252" y="1"/>
                  </a:lnTo>
                  <a:lnTo>
                    <a:pt x="4275" y="3"/>
                  </a:lnTo>
                  <a:lnTo>
                    <a:pt x="4298" y="6"/>
                  </a:lnTo>
                  <a:lnTo>
                    <a:pt x="4317" y="10"/>
                  </a:lnTo>
                  <a:lnTo>
                    <a:pt x="4336" y="14"/>
                  </a:lnTo>
                  <a:lnTo>
                    <a:pt x="4353" y="21"/>
                  </a:lnTo>
                  <a:lnTo>
                    <a:pt x="4369" y="28"/>
                  </a:lnTo>
                  <a:lnTo>
                    <a:pt x="4383" y="37"/>
                  </a:lnTo>
                  <a:lnTo>
                    <a:pt x="4396" y="47"/>
                  </a:lnTo>
                  <a:lnTo>
                    <a:pt x="4402" y="53"/>
                  </a:lnTo>
                  <a:lnTo>
                    <a:pt x="4407" y="59"/>
                  </a:lnTo>
                  <a:lnTo>
                    <a:pt x="4412" y="66"/>
                  </a:lnTo>
                  <a:lnTo>
                    <a:pt x="4416" y="72"/>
                  </a:lnTo>
                  <a:lnTo>
                    <a:pt x="4425" y="88"/>
                  </a:lnTo>
                  <a:lnTo>
                    <a:pt x="4431" y="105"/>
                  </a:lnTo>
                  <a:lnTo>
                    <a:pt x="4436" y="124"/>
                  </a:lnTo>
                  <a:lnTo>
                    <a:pt x="4439" y="146"/>
                  </a:lnTo>
                  <a:lnTo>
                    <a:pt x="4585" y="1614"/>
                  </a:lnTo>
                  <a:lnTo>
                    <a:pt x="4585" y="1621"/>
                  </a:lnTo>
                  <a:lnTo>
                    <a:pt x="4586" y="1629"/>
                  </a:lnTo>
                  <a:lnTo>
                    <a:pt x="4588" y="1636"/>
                  </a:lnTo>
                  <a:lnTo>
                    <a:pt x="4591" y="1642"/>
                  </a:lnTo>
                  <a:lnTo>
                    <a:pt x="4595" y="1647"/>
                  </a:lnTo>
                  <a:lnTo>
                    <a:pt x="4599" y="1653"/>
                  </a:lnTo>
                  <a:lnTo>
                    <a:pt x="4605" y="1657"/>
                  </a:lnTo>
                  <a:lnTo>
                    <a:pt x="4610" y="1663"/>
                  </a:lnTo>
                  <a:lnTo>
                    <a:pt x="4615" y="1667"/>
                  </a:lnTo>
                  <a:lnTo>
                    <a:pt x="4621" y="1670"/>
                  </a:lnTo>
                  <a:lnTo>
                    <a:pt x="4628" y="1673"/>
                  </a:lnTo>
                  <a:lnTo>
                    <a:pt x="4634" y="1676"/>
                  </a:lnTo>
                  <a:lnTo>
                    <a:pt x="4642" y="1678"/>
                  </a:lnTo>
                  <a:lnTo>
                    <a:pt x="4649" y="1679"/>
                  </a:lnTo>
                  <a:lnTo>
                    <a:pt x="4656" y="1680"/>
                  </a:lnTo>
                  <a:lnTo>
                    <a:pt x="4664" y="1680"/>
                  </a:lnTo>
                  <a:lnTo>
                    <a:pt x="6042" y="1680"/>
                  </a:lnTo>
                  <a:lnTo>
                    <a:pt x="6055" y="1681"/>
                  </a:lnTo>
                  <a:lnTo>
                    <a:pt x="6066" y="1682"/>
                  </a:lnTo>
                  <a:lnTo>
                    <a:pt x="6076" y="1684"/>
                  </a:lnTo>
                  <a:lnTo>
                    <a:pt x="6087" y="1687"/>
                  </a:lnTo>
                  <a:lnTo>
                    <a:pt x="6096" y="1692"/>
                  </a:lnTo>
                  <a:lnTo>
                    <a:pt x="6105" y="1696"/>
                  </a:lnTo>
                  <a:lnTo>
                    <a:pt x="6112" y="1701"/>
                  </a:lnTo>
                  <a:lnTo>
                    <a:pt x="6120" y="1707"/>
                  </a:lnTo>
                  <a:lnTo>
                    <a:pt x="6127" y="1713"/>
                  </a:lnTo>
                  <a:lnTo>
                    <a:pt x="6132" y="1720"/>
                  </a:lnTo>
                  <a:lnTo>
                    <a:pt x="6137" y="1729"/>
                  </a:lnTo>
                  <a:lnTo>
                    <a:pt x="6141" y="1736"/>
                  </a:lnTo>
                  <a:lnTo>
                    <a:pt x="6145" y="1745"/>
                  </a:lnTo>
                  <a:lnTo>
                    <a:pt x="6147" y="1754"/>
                  </a:lnTo>
                  <a:lnTo>
                    <a:pt x="6148" y="1764"/>
                  </a:lnTo>
                  <a:lnTo>
                    <a:pt x="6149" y="1773"/>
                  </a:lnTo>
                  <a:lnTo>
                    <a:pt x="6149" y="1893"/>
                  </a:lnTo>
                  <a:lnTo>
                    <a:pt x="6148" y="1904"/>
                  </a:lnTo>
                  <a:lnTo>
                    <a:pt x="6147" y="1915"/>
                  </a:lnTo>
                  <a:lnTo>
                    <a:pt x="6145" y="1926"/>
                  </a:lnTo>
                  <a:lnTo>
                    <a:pt x="6141" y="1935"/>
                  </a:lnTo>
                  <a:lnTo>
                    <a:pt x="6137" y="1943"/>
                  </a:lnTo>
                  <a:lnTo>
                    <a:pt x="6132" y="1951"/>
                  </a:lnTo>
                  <a:lnTo>
                    <a:pt x="6127" y="1958"/>
                  </a:lnTo>
                  <a:lnTo>
                    <a:pt x="6120" y="1963"/>
                  </a:lnTo>
                  <a:lnTo>
                    <a:pt x="6112" y="1969"/>
                  </a:lnTo>
                  <a:lnTo>
                    <a:pt x="6105" y="1973"/>
                  </a:lnTo>
                  <a:lnTo>
                    <a:pt x="6096" y="1976"/>
                  </a:lnTo>
                  <a:lnTo>
                    <a:pt x="6087" y="1979"/>
                  </a:lnTo>
                  <a:lnTo>
                    <a:pt x="6076" y="1983"/>
                  </a:lnTo>
                  <a:lnTo>
                    <a:pt x="6066" y="1984"/>
                  </a:lnTo>
                  <a:lnTo>
                    <a:pt x="6055" y="1985"/>
                  </a:lnTo>
                  <a:lnTo>
                    <a:pt x="6042" y="1985"/>
                  </a:lnTo>
                  <a:lnTo>
                    <a:pt x="4240" y="1985"/>
                  </a:lnTo>
                  <a:lnTo>
                    <a:pt x="4227" y="1985"/>
                  </a:lnTo>
                  <a:lnTo>
                    <a:pt x="4215" y="1983"/>
                  </a:lnTo>
                  <a:lnTo>
                    <a:pt x="4201" y="1979"/>
                  </a:lnTo>
                  <a:lnTo>
                    <a:pt x="4189" y="1975"/>
                  </a:lnTo>
                  <a:lnTo>
                    <a:pt x="4177" y="1970"/>
                  </a:lnTo>
                  <a:lnTo>
                    <a:pt x="4165" y="1964"/>
                  </a:lnTo>
                  <a:lnTo>
                    <a:pt x="4153" y="1957"/>
                  </a:lnTo>
                  <a:lnTo>
                    <a:pt x="4143" y="1949"/>
                  </a:lnTo>
                  <a:lnTo>
                    <a:pt x="4132" y="1939"/>
                  </a:lnTo>
                  <a:lnTo>
                    <a:pt x="4123" y="1930"/>
                  </a:lnTo>
                  <a:lnTo>
                    <a:pt x="4115" y="1919"/>
                  </a:lnTo>
                  <a:lnTo>
                    <a:pt x="4107" y="1907"/>
                  </a:lnTo>
                  <a:lnTo>
                    <a:pt x="4102" y="1895"/>
                  </a:lnTo>
                  <a:lnTo>
                    <a:pt x="4098" y="1881"/>
                  </a:lnTo>
                  <a:lnTo>
                    <a:pt x="4095" y="1867"/>
                  </a:lnTo>
                  <a:lnTo>
                    <a:pt x="4094" y="1853"/>
                  </a:lnTo>
                  <a:lnTo>
                    <a:pt x="4028" y="966"/>
                  </a:lnTo>
                  <a:lnTo>
                    <a:pt x="4028" y="959"/>
                  </a:lnTo>
                  <a:lnTo>
                    <a:pt x="4025" y="953"/>
                  </a:lnTo>
                  <a:lnTo>
                    <a:pt x="4022" y="947"/>
                  </a:lnTo>
                  <a:lnTo>
                    <a:pt x="4017" y="943"/>
                  </a:lnTo>
                  <a:lnTo>
                    <a:pt x="4012" y="940"/>
                  </a:lnTo>
                  <a:lnTo>
                    <a:pt x="4006" y="938"/>
                  </a:lnTo>
                  <a:lnTo>
                    <a:pt x="4000" y="937"/>
                  </a:lnTo>
                  <a:lnTo>
                    <a:pt x="3994" y="936"/>
                  </a:lnTo>
                  <a:lnTo>
                    <a:pt x="3986" y="937"/>
                  </a:lnTo>
                  <a:lnTo>
                    <a:pt x="3979" y="938"/>
                  </a:lnTo>
                  <a:lnTo>
                    <a:pt x="3973" y="940"/>
                  </a:lnTo>
                  <a:lnTo>
                    <a:pt x="3967" y="943"/>
                  </a:lnTo>
                  <a:lnTo>
                    <a:pt x="3961" y="947"/>
                  </a:lnTo>
                  <a:lnTo>
                    <a:pt x="3955" y="953"/>
                  </a:lnTo>
                  <a:lnTo>
                    <a:pt x="3951" y="959"/>
                  </a:lnTo>
                  <a:lnTo>
                    <a:pt x="3948" y="966"/>
                  </a:lnTo>
                  <a:lnTo>
                    <a:pt x="2464" y="3811"/>
                  </a:lnTo>
                  <a:close/>
                </a:path>
              </a:pathLst>
            </a:custGeom>
            <a:solidFill>
              <a:srgbClr val="75A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9198" tIns="184599" rIns="369198" bIns="184599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000">
                <a:solidFill>
                  <a:prstClr val="black"/>
                </a:solidFill>
                <a:ea typeface="ＭＳ Ｐゴシック" charset="-128"/>
                <a:sym typeface="Wingdings" charset="2"/>
              </a:endParaRPr>
            </a:p>
          </p:txBody>
        </p:sp>
        <p:sp>
          <p:nvSpPr>
            <p:cNvPr id="3084" name="Freeform 36"/>
            <p:cNvSpPr>
              <a:spLocks/>
            </p:cNvSpPr>
            <p:nvPr/>
          </p:nvSpPr>
          <p:spPr bwMode="auto">
            <a:xfrm>
              <a:off x="5424" y="3744"/>
              <a:ext cx="537" cy="147"/>
            </a:xfrm>
            <a:custGeom>
              <a:avLst/>
              <a:gdLst>
                <a:gd name="T0" fmla="*/ 0 w 12351"/>
                <a:gd name="T1" fmla="*/ 0 h 3375"/>
                <a:gd name="T2" fmla="*/ 0 w 12351"/>
                <a:gd name="T3" fmla="*/ 0 h 3375"/>
                <a:gd name="T4" fmla="*/ 0 w 12351"/>
                <a:gd name="T5" fmla="*/ 0 h 3375"/>
                <a:gd name="T6" fmla="*/ 0 w 12351"/>
                <a:gd name="T7" fmla="*/ 0 h 3375"/>
                <a:gd name="T8" fmla="*/ 0 w 12351"/>
                <a:gd name="T9" fmla="*/ 0 h 3375"/>
                <a:gd name="T10" fmla="*/ 0 w 12351"/>
                <a:gd name="T11" fmla="*/ 0 h 3375"/>
                <a:gd name="T12" fmla="*/ 0 w 12351"/>
                <a:gd name="T13" fmla="*/ 0 h 3375"/>
                <a:gd name="T14" fmla="*/ 0 w 12351"/>
                <a:gd name="T15" fmla="*/ 0 h 3375"/>
                <a:gd name="T16" fmla="*/ 0 w 12351"/>
                <a:gd name="T17" fmla="*/ 0 h 3375"/>
                <a:gd name="T18" fmla="*/ 0 w 12351"/>
                <a:gd name="T19" fmla="*/ 0 h 3375"/>
                <a:gd name="T20" fmla="*/ 0 w 12351"/>
                <a:gd name="T21" fmla="*/ 0 h 3375"/>
                <a:gd name="T22" fmla="*/ 0 w 12351"/>
                <a:gd name="T23" fmla="*/ 0 h 3375"/>
                <a:gd name="T24" fmla="*/ 0 w 12351"/>
                <a:gd name="T25" fmla="*/ 0 h 3375"/>
                <a:gd name="T26" fmla="*/ 0 w 12351"/>
                <a:gd name="T27" fmla="*/ 0 h 3375"/>
                <a:gd name="T28" fmla="*/ 0 w 12351"/>
                <a:gd name="T29" fmla="*/ 0 h 3375"/>
                <a:gd name="T30" fmla="*/ 0 w 12351"/>
                <a:gd name="T31" fmla="*/ 0 h 3375"/>
                <a:gd name="T32" fmla="*/ 0 w 12351"/>
                <a:gd name="T33" fmla="*/ 0 h 3375"/>
                <a:gd name="T34" fmla="*/ 0 w 12351"/>
                <a:gd name="T35" fmla="*/ 0 h 3375"/>
                <a:gd name="T36" fmla="*/ 0 w 12351"/>
                <a:gd name="T37" fmla="*/ 0 h 3375"/>
                <a:gd name="T38" fmla="*/ 0 w 12351"/>
                <a:gd name="T39" fmla="*/ 0 h 3375"/>
                <a:gd name="T40" fmla="*/ 0 w 12351"/>
                <a:gd name="T41" fmla="*/ 0 h 3375"/>
                <a:gd name="T42" fmla="*/ 0 w 12351"/>
                <a:gd name="T43" fmla="*/ 0 h 3375"/>
                <a:gd name="T44" fmla="*/ 0 w 12351"/>
                <a:gd name="T45" fmla="*/ 0 h 3375"/>
                <a:gd name="T46" fmla="*/ 0 w 12351"/>
                <a:gd name="T47" fmla="*/ 0 h 3375"/>
                <a:gd name="T48" fmla="*/ 0 w 12351"/>
                <a:gd name="T49" fmla="*/ 0 h 3375"/>
                <a:gd name="T50" fmla="*/ 0 w 12351"/>
                <a:gd name="T51" fmla="*/ 0 h 3375"/>
                <a:gd name="T52" fmla="*/ 0 w 12351"/>
                <a:gd name="T53" fmla="*/ 0 h 3375"/>
                <a:gd name="T54" fmla="*/ 0 w 12351"/>
                <a:gd name="T55" fmla="*/ 0 h 3375"/>
                <a:gd name="T56" fmla="*/ 0 w 12351"/>
                <a:gd name="T57" fmla="*/ 0 h 3375"/>
                <a:gd name="T58" fmla="*/ 0 w 12351"/>
                <a:gd name="T59" fmla="*/ 0 h 3375"/>
                <a:gd name="T60" fmla="*/ 0 w 12351"/>
                <a:gd name="T61" fmla="*/ 0 h 3375"/>
                <a:gd name="T62" fmla="*/ 0 w 12351"/>
                <a:gd name="T63" fmla="*/ 0 h 3375"/>
                <a:gd name="T64" fmla="*/ 0 w 12351"/>
                <a:gd name="T65" fmla="*/ 0 h 3375"/>
                <a:gd name="T66" fmla="*/ 0 w 12351"/>
                <a:gd name="T67" fmla="*/ 0 h 3375"/>
                <a:gd name="T68" fmla="*/ 0 w 12351"/>
                <a:gd name="T69" fmla="*/ 0 h 3375"/>
                <a:gd name="T70" fmla="*/ 0 w 12351"/>
                <a:gd name="T71" fmla="*/ 0 h 3375"/>
                <a:gd name="T72" fmla="*/ 0 w 12351"/>
                <a:gd name="T73" fmla="*/ 0 h 3375"/>
                <a:gd name="T74" fmla="*/ 0 w 12351"/>
                <a:gd name="T75" fmla="*/ 0 h 3375"/>
                <a:gd name="T76" fmla="*/ 0 w 12351"/>
                <a:gd name="T77" fmla="*/ 0 h 3375"/>
                <a:gd name="T78" fmla="*/ 0 w 12351"/>
                <a:gd name="T79" fmla="*/ 0 h 3375"/>
                <a:gd name="T80" fmla="*/ 0 w 12351"/>
                <a:gd name="T81" fmla="*/ 0 h 3375"/>
                <a:gd name="T82" fmla="*/ 0 w 12351"/>
                <a:gd name="T83" fmla="*/ 0 h 3375"/>
                <a:gd name="T84" fmla="*/ 0 w 12351"/>
                <a:gd name="T85" fmla="*/ 0 h 3375"/>
                <a:gd name="T86" fmla="*/ 0 w 12351"/>
                <a:gd name="T87" fmla="*/ 0 h 3375"/>
                <a:gd name="T88" fmla="*/ 0 w 12351"/>
                <a:gd name="T89" fmla="*/ 0 h 3375"/>
                <a:gd name="T90" fmla="*/ 0 w 12351"/>
                <a:gd name="T91" fmla="*/ 0 h 3375"/>
                <a:gd name="T92" fmla="*/ 0 w 12351"/>
                <a:gd name="T93" fmla="*/ 0 h 3375"/>
                <a:gd name="T94" fmla="*/ 0 w 12351"/>
                <a:gd name="T95" fmla="*/ 0 h 3375"/>
                <a:gd name="T96" fmla="*/ 0 w 12351"/>
                <a:gd name="T97" fmla="*/ 0 h 3375"/>
                <a:gd name="T98" fmla="*/ 0 w 12351"/>
                <a:gd name="T99" fmla="*/ 0 h 3375"/>
                <a:gd name="T100" fmla="*/ 0 w 12351"/>
                <a:gd name="T101" fmla="*/ 0 h 3375"/>
                <a:gd name="T102" fmla="*/ 0 w 12351"/>
                <a:gd name="T103" fmla="*/ 0 h 3375"/>
                <a:gd name="T104" fmla="*/ 0 w 12351"/>
                <a:gd name="T105" fmla="*/ 0 h 3375"/>
                <a:gd name="T106" fmla="*/ 0 w 12351"/>
                <a:gd name="T107" fmla="*/ 0 h 3375"/>
                <a:gd name="T108" fmla="*/ 0 w 12351"/>
                <a:gd name="T109" fmla="*/ 0 h 3375"/>
                <a:gd name="T110" fmla="*/ 0 w 12351"/>
                <a:gd name="T111" fmla="*/ 0 h 3375"/>
                <a:gd name="T112" fmla="*/ 0 w 12351"/>
                <a:gd name="T113" fmla="*/ 0 h 3375"/>
                <a:gd name="T114" fmla="*/ 0 w 12351"/>
                <a:gd name="T115" fmla="*/ 0 h 3375"/>
                <a:gd name="T116" fmla="*/ 0 w 12351"/>
                <a:gd name="T117" fmla="*/ 0 h 3375"/>
                <a:gd name="T118" fmla="*/ 0 w 12351"/>
                <a:gd name="T119" fmla="*/ 0 h 3375"/>
                <a:gd name="T120" fmla="*/ 0 w 12351"/>
                <a:gd name="T121" fmla="*/ 0 h 3375"/>
                <a:gd name="T122" fmla="*/ 0 w 12351"/>
                <a:gd name="T123" fmla="*/ 0 h 3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51"/>
                <a:gd name="T187" fmla="*/ 0 h 3375"/>
                <a:gd name="T188" fmla="*/ 12351 w 12351"/>
                <a:gd name="T189" fmla="*/ 3375 h 33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51" h="3375">
                  <a:moveTo>
                    <a:pt x="12246" y="0"/>
                  </a:moveTo>
                  <a:lnTo>
                    <a:pt x="12259" y="1"/>
                  </a:lnTo>
                  <a:lnTo>
                    <a:pt x="12270" y="2"/>
                  </a:lnTo>
                  <a:lnTo>
                    <a:pt x="12282" y="3"/>
                  </a:lnTo>
                  <a:lnTo>
                    <a:pt x="12292" y="5"/>
                  </a:lnTo>
                  <a:lnTo>
                    <a:pt x="12301" y="7"/>
                  </a:lnTo>
                  <a:lnTo>
                    <a:pt x="12310" y="11"/>
                  </a:lnTo>
                  <a:lnTo>
                    <a:pt x="12317" y="15"/>
                  </a:lnTo>
                  <a:lnTo>
                    <a:pt x="12323" y="18"/>
                  </a:lnTo>
                  <a:lnTo>
                    <a:pt x="12329" y="23"/>
                  </a:lnTo>
                  <a:lnTo>
                    <a:pt x="12334" y="27"/>
                  </a:lnTo>
                  <a:lnTo>
                    <a:pt x="12339" y="32"/>
                  </a:lnTo>
                  <a:lnTo>
                    <a:pt x="12342" y="37"/>
                  </a:lnTo>
                  <a:lnTo>
                    <a:pt x="12345" y="44"/>
                  </a:lnTo>
                  <a:lnTo>
                    <a:pt x="12347" y="50"/>
                  </a:lnTo>
                  <a:lnTo>
                    <a:pt x="12349" y="56"/>
                  </a:lnTo>
                  <a:lnTo>
                    <a:pt x="12350" y="62"/>
                  </a:lnTo>
                  <a:lnTo>
                    <a:pt x="12351" y="76"/>
                  </a:lnTo>
                  <a:lnTo>
                    <a:pt x="12350" y="89"/>
                  </a:lnTo>
                  <a:lnTo>
                    <a:pt x="12348" y="103"/>
                  </a:lnTo>
                  <a:lnTo>
                    <a:pt x="12345" y="118"/>
                  </a:lnTo>
                  <a:lnTo>
                    <a:pt x="12335" y="147"/>
                  </a:lnTo>
                  <a:lnTo>
                    <a:pt x="12325" y="173"/>
                  </a:lnTo>
                  <a:lnTo>
                    <a:pt x="12232" y="424"/>
                  </a:lnTo>
                  <a:lnTo>
                    <a:pt x="12225" y="448"/>
                  </a:lnTo>
                  <a:lnTo>
                    <a:pt x="12216" y="469"/>
                  </a:lnTo>
                  <a:lnTo>
                    <a:pt x="12205" y="488"/>
                  </a:lnTo>
                  <a:lnTo>
                    <a:pt x="12194" y="505"/>
                  </a:lnTo>
                  <a:lnTo>
                    <a:pt x="12189" y="512"/>
                  </a:lnTo>
                  <a:lnTo>
                    <a:pt x="12181" y="519"/>
                  </a:lnTo>
                  <a:lnTo>
                    <a:pt x="12175" y="527"/>
                  </a:lnTo>
                  <a:lnTo>
                    <a:pt x="12168" y="533"/>
                  </a:lnTo>
                  <a:lnTo>
                    <a:pt x="12161" y="538"/>
                  </a:lnTo>
                  <a:lnTo>
                    <a:pt x="12153" y="544"/>
                  </a:lnTo>
                  <a:lnTo>
                    <a:pt x="12145" y="548"/>
                  </a:lnTo>
                  <a:lnTo>
                    <a:pt x="12136" y="553"/>
                  </a:lnTo>
                  <a:lnTo>
                    <a:pt x="12118" y="561"/>
                  </a:lnTo>
                  <a:lnTo>
                    <a:pt x="12099" y="568"/>
                  </a:lnTo>
                  <a:lnTo>
                    <a:pt x="12077" y="573"/>
                  </a:lnTo>
                  <a:lnTo>
                    <a:pt x="12053" y="577"/>
                  </a:lnTo>
                  <a:lnTo>
                    <a:pt x="12029" y="579"/>
                  </a:lnTo>
                  <a:lnTo>
                    <a:pt x="12002" y="581"/>
                  </a:lnTo>
                  <a:lnTo>
                    <a:pt x="11972" y="582"/>
                  </a:lnTo>
                  <a:lnTo>
                    <a:pt x="11941" y="583"/>
                  </a:lnTo>
                  <a:lnTo>
                    <a:pt x="10802" y="583"/>
                  </a:lnTo>
                  <a:lnTo>
                    <a:pt x="10777" y="583"/>
                  </a:lnTo>
                  <a:lnTo>
                    <a:pt x="10754" y="584"/>
                  </a:lnTo>
                  <a:lnTo>
                    <a:pt x="10733" y="585"/>
                  </a:lnTo>
                  <a:lnTo>
                    <a:pt x="10714" y="587"/>
                  </a:lnTo>
                  <a:lnTo>
                    <a:pt x="10695" y="591"/>
                  </a:lnTo>
                  <a:lnTo>
                    <a:pt x="10679" y="594"/>
                  </a:lnTo>
                  <a:lnTo>
                    <a:pt x="10663" y="598"/>
                  </a:lnTo>
                  <a:lnTo>
                    <a:pt x="10649" y="603"/>
                  </a:lnTo>
                  <a:lnTo>
                    <a:pt x="10635" y="608"/>
                  </a:lnTo>
                  <a:lnTo>
                    <a:pt x="10624" y="614"/>
                  </a:lnTo>
                  <a:lnTo>
                    <a:pt x="10614" y="620"/>
                  </a:lnTo>
                  <a:lnTo>
                    <a:pt x="10603" y="628"/>
                  </a:lnTo>
                  <a:lnTo>
                    <a:pt x="10595" y="635"/>
                  </a:lnTo>
                  <a:lnTo>
                    <a:pt x="10588" y="643"/>
                  </a:lnTo>
                  <a:lnTo>
                    <a:pt x="10582" y="652"/>
                  </a:lnTo>
                  <a:lnTo>
                    <a:pt x="10576" y="663"/>
                  </a:lnTo>
                  <a:lnTo>
                    <a:pt x="9569" y="3203"/>
                  </a:lnTo>
                  <a:lnTo>
                    <a:pt x="9560" y="3224"/>
                  </a:lnTo>
                  <a:lnTo>
                    <a:pt x="9551" y="3245"/>
                  </a:lnTo>
                  <a:lnTo>
                    <a:pt x="9546" y="3254"/>
                  </a:lnTo>
                  <a:lnTo>
                    <a:pt x="9540" y="3264"/>
                  </a:lnTo>
                  <a:lnTo>
                    <a:pt x="9534" y="3272"/>
                  </a:lnTo>
                  <a:lnTo>
                    <a:pt x="9527" y="3280"/>
                  </a:lnTo>
                  <a:lnTo>
                    <a:pt x="9520" y="3288"/>
                  </a:lnTo>
                  <a:lnTo>
                    <a:pt x="9512" y="3296"/>
                  </a:lnTo>
                  <a:lnTo>
                    <a:pt x="9505" y="3303"/>
                  </a:lnTo>
                  <a:lnTo>
                    <a:pt x="9495" y="3310"/>
                  </a:lnTo>
                  <a:lnTo>
                    <a:pt x="9486" y="3316"/>
                  </a:lnTo>
                  <a:lnTo>
                    <a:pt x="9477" y="3322"/>
                  </a:lnTo>
                  <a:lnTo>
                    <a:pt x="9465" y="3329"/>
                  </a:lnTo>
                  <a:lnTo>
                    <a:pt x="9455" y="3334"/>
                  </a:lnTo>
                  <a:lnTo>
                    <a:pt x="9443" y="3339"/>
                  </a:lnTo>
                  <a:lnTo>
                    <a:pt x="9430" y="3344"/>
                  </a:lnTo>
                  <a:lnTo>
                    <a:pt x="9417" y="3348"/>
                  </a:lnTo>
                  <a:lnTo>
                    <a:pt x="9403" y="3352"/>
                  </a:lnTo>
                  <a:lnTo>
                    <a:pt x="9373" y="3360"/>
                  </a:lnTo>
                  <a:lnTo>
                    <a:pt x="9339" y="3365"/>
                  </a:lnTo>
                  <a:lnTo>
                    <a:pt x="9303" y="3370"/>
                  </a:lnTo>
                  <a:lnTo>
                    <a:pt x="9263" y="3373"/>
                  </a:lnTo>
                  <a:lnTo>
                    <a:pt x="9219" y="3374"/>
                  </a:lnTo>
                  <a:lnTo>
                    <a:pt x="9172" y="3375"/>
                  </a:lnTo>
                  <a:lnTo>
                    <a:pt x="8257" y="3375"/>
                  </a:lnTo>
                  <a:lnTo>
                    <a:pt x="8207" y="3374"/>
                  </a:lnTo>
                  <a:lnTo>
                    <a:pt x="8163" y="3373"/>
                  </a:lnTo>
                  <a:lnTo>
                    <a:pt x="8125" y="3370"/>
                  </a:lnTo>
                  <a:lnTo>
                    <a:pt x="8091" y="3365"/>
                  </a:lnTo>
                  <a:lnTo>
                    <a:pt x="8075" y="3363"/>
                  </a:lnTo>
                  <a:lnTo>
                    <a:pt x="8062" y="3360"/>
                  </a:lnTo>
                  <a:lnTo>
                    <a:pt x="8048" y="3355"/>
                  </a:lnTo>
                  <a:lnTo>
                    <a:pt x="8037" y="3352"/>
                  </a:lnTo>
                  <a:lnTo>
                    <a:pt x="8026" y="3348"/>
                  </a:lnTo>
                  <a:lnTo>
                    <a:pt x="8016" y="3344"/>
                  </a:lnTo>
                  <a:lnTo>
                    <a:pt x="8008" y="3339"/>
                  </a:lnTo>
                  <a:lnTo>
                    <a:pt x="8000" y="3334"/>
                  </a:lnTo>
                  <a:lnTo>
                    <a:pt x="7994" y="3329"/>
                  </a:lnTo>
                  <a:lnTo>
                    <a:pt x="7987" y="3322"/>
                  </a:lnTo>
                  <a:lnTo>
                    <a:pt x="7983" y="3316"/>
                  </a:lnTo>
                  <a:lnTo>
                    <a:pt x="7979" y="3310"/>
                  </a:lnTo>
                  <a:lnTo>
                    <a:pt x="7976" y="3303"/>
                  </a:lnTo>
                  <a:lnTo>
                    <a:pt x="7974" y="3296"/>
                  </a:lnTo>
                  <a:lnTo>
                    <a:pt x="7973" y="3288"/>
                  </a:lnTo>
                  <a:lnTo>
                    <a:pt x="7972" y="3280"/>
                  </a:lnTo>
                  <a:lnTo>
                    <a:pt x="7972" y="3272"/>
                  </a:lnTo>
                  <a:lnTo>
                    <a:pt x="7973" y="3264"/>
                  </a:lnTo>
                  <a:lnTo>
                    <a:pt x="7974" y="3254"/>
                  </a:lnTo>
                  <a:lnTo>
                    <a:pt x="7977" y="3245"/>
                  </a:lnTo>
                  <a:lnTo>
                    <a:pt x="7983" y="3224"/>
                  </a:lnTo>
                  <a:lnTo>
                    <a:pt x="7991" y="3203"/>
                  </a:lnTo>
                  <a:lnTo>
                    <a:pt x="8999" y="663"/>
                  </a:lnTo>
                  <a:lnTo>
                    <a:pt x="9003" y="652"/>
                  </a:lnTo>
                  <a:lnTo>
                    <a:pt x="9005" y="643"/>
                  </a:lnTo>
                  <a:lnTo>
                    <a:pt x="9006" y="635"/>
                  </a:lnTo>
                  <a:lnTo>
                    <a:pt x="9005" y="628"/>
                  </a:lnTo>
                  <a:lnTo>
                    <a:pt x="9003" y="620"/>
                  </a:lnTo>
                  <a:lnTo>
                    <a:pt x="8999" y="614"/>
                  </a:lnTo>
                  <a:lnTo>
                    <a:pt x="8992" y="608"/>
                  </a:lnTo>
                  <a:lnTo>
                    <a:pt x="8984" y="603"/>
                  </a:lnTo>
                  <a:lnTo>
                    <a:pt x="8973" y="598"/>
                  </a:lnTo>
                  <a:lnTo>
                    <a:pt x="8961" y="594"/>
                  </a:lnTo>
                  <a:lnTo>
                    <a:pt x="8946" y="591"/>
                  </a:lnTo>
                  <a:lnTo>
                    <a:pt x="8930" y="587"/>
                  </a:lnTo>
                  <a:lnTo>
                    <a:pt x="8911" y="585"/>
                  </a:lnTo>
                  <a:lnTo>
                    <a:pt x="8890" y="584"/>
                  </a:lnTo>
                  <a:lnTo>
                    <a:pt x="8866" y="583"/>
                  </a:lnTo>
                  <a:lnTo>
                    <a:pt x="8840" y="583"/>
                  </a:lnTo>
                  <a:lnTo>
                    <a:pt x="7833" y="583"/>
                  </a:lnTo>
                  <a:lnTo>
                    <a:pt x="7808" y="583"/>
                  </a:lnTo>
                  <a:lnTo>
                    <a:pt x="7786" y="584"/>
                  </a:lnTo>
                  <a:lnTo>
                    <a:pt x="7765" y="585"/>
                  </a:lnTo>
                  <a:lnTo>
                    <a:pt x="7745" y="587"/>
                  </a:lnTo>
                  <a:lnTo>
                    <a:pt x="7727" y="591"/>
                  </a:lnTo>
                  <a:lnTo>
                    <a:pt x="7710" y="594"/>
                  </a:lnTo>
                  <a:lnTo>
                    <a:pt x="7695" y="598"/>
                  </a:lnTo>
                  <a:lnTo>
                    <a:pt x="7680" y="603"/>
                  </a:lnTo>
                  <a:lnTo>
                    <a:pt x="7667" y="608"/>
                  </a:lnTo>
                  <a:lnTo>
                    <a:pt x="7656" y="614"/>
                  </a:lnTo>
                  <a:lnTo>
                    <a:pt x="7645" y="620"/>
                  </a:lnTo>
                  <a:lnTo>
                    <a:pt x="7635" y="628"/>
                  </a:lnTo>
                  <a:lnTo>
                    <a:pt x="7627" y="635"/>
                  </a:lnTo>
                  <a:lnTo>
                    <a:pt x="7619" y="643"/>
                  </a:lnTo>
                  <a:lnTo>
                    <a:pt x="7613" y="652"/>
                  </a:lnTo>
                  <a:lnTo>
                    <a:pt x="7608" y="663"/>
                  </a:lnTo>
                  <a:lnTo>
                    <a:pt x="6600" y="3203"/>
                  </a:lnTo>
                  <a:lnTo>
                    <a:pt x="6592" y="3224"/>
                  </a:lnTo>
                  <a:lnTo>
                    <a:pt x="6583" y="3245"/>
                  </a:lnTo>
                  <a:lnTo>
                    <a:pt x="6578" y="3254"/>
                  </a:lnTo>
                  <a:lnTo>
                    <a:pt x="6571" y="3264"/>
                  </a:lnTo>
                  <a:lnTo>
                    <a:pt x="6565" y="3272"/>
                  </a:lnTo>
                  <a:lnTo>
                    <a:pt x="6559" y="3280"/>
                  </a:lnTo>
                  <a:lnTo>
                    <a:pt x="6552" y="3288"/>
                  </a:lnTo>
                  <a:lnTo>
                    <a:pt x="6543" y="3296"/>
                  </a:lnTo>
                  <a:lnTo>
                    <a:pt x="6536" y="3303"/>
                  </a:lnTo>
                  <a:lnTo>
                    <a:pt x="6527" y="3310"/>
                  </a:lnTo>
                  <a:lnTo>
                    <a:pt x="6518" y="3316"/>
                  </a:lnTo>
                  <a:lnTo>
                    <a:pt x="6508" y="3322"/>
                  </a:lnTo>
                  <a:lnTo>
                    <a:pt x="6497" y="3329"/>
                  </a:lnTo>
                  <a:lnTo>
                    <a:pt x="6487" y="3334"/>
                  </a:lnTo>
                  <a:lnTo>
                    <a:pt x="6474" y="3339"/>
                  </a:lnTo>
                  <a:lnTo>
                    <a:pt x="6462" y="3344"/>
                  </a:lnTo>
                  <a:lnTo>
                    <a:pt x="6448" y="3348"/>
                  </a:lnTo>
                  <a:lnTo>
                    <a:pt x="6435" y="3352"/>
                  </a:lnTo>
                  <a:lnTo>
                    <a:pt x="6405" y="3360"/>
                  </a:lnTo>
                  <a:lnTo>
                    <a:pt x="6371" y="3365"/>
                  </a:lnTo>
                  <a:lnTo>
                    <a:pt x="6335" y="3370"/>
                  </a:lnTo>
                  <a:lnTo>
                    <a:pt x="6294" y="3373"/>
                  </a:lnTo>
                  <a:lnTo>
                    <a:pt x="6251" y="3374"/>
                  </a:lnTo>
                  <a:lnTo>
                    <a:pt x="6203" y="3375"/>
                  </a:lnTo>
                  <a:lnTo>
                    <a:pt x="5275" y="3375"/>
                  </a:lnTo>
                  <a:lnTo>
                    <a:pt x="5228" y="3374"/>
                  </a:lnTo>
                  <a:lnTo>
                    <a:pt x="5186" y="3373"/>
                  </a:lnTo>
                  <a:lnTo>
                    <a:pt x="5149" y="3370"/>
                  </a:lnTo>
                  <a:lnTo>
                    <a:pt x="5117" y="3365"/>
                  </a:lnTo>
                  <a:lnTo>
                    <a:pt x="5102" y="3363"/>
                  </a:lnTo>
                  <a:lnTo>
                    <a:pt x="5088" y="3360"/>
                  </a:lnTo>
                  <a:lnTo>
                    <a:pt x="5077" y="3355"/>
                  </a:lnTo>
                  <a:lnTo>
                    <a:pt x="5065" y="3352"/>
                  </a:lnTo>
                  <a:lnTo>
                    <a:pt x="5055" y="3348"/>
                  </a:lnTo>
                  <a:lnTo>
                    <a:pt x="5046" y="3344"/>
                  </a:lnTo>
                  <a:lnTo>
                    <a:pt x="5038" y="3339"/>
                  </a:lnTo>
                  <a:lnTo>
                    <a:pt x="5030" y="3334"/>
                  </a:lnTo>
                  <a:lnTo>
                    <a:pt x="5024" y="3329"/>
                  </a:lnTo>
                  <a:lnTo>
                    <a:pt x="5018" y="3322"/>
                  </a:lnTo>
                  <a:lnTo>
                    <a:pt x="5014" y="3316"/>
                  </a:lnTo>
                  <a:lnTo>
                    <a:pt x="5010" y="3310"/>
                  </a:lnTo>
                  <a:lnTo>
                    <a:pt x="5007" y="3303"/>
                  </a:lnTo>
                  <a:lnTo>
                    <a:pt x="5004" y="3296"/>
                  </a:lnTo>
                  <a:lnTo>
                    <a:pt x="5003" y="3288"/>
                  </a:lnTo>
                  <a:lnTo>
                    <a:pt x="5003" y="3280"/>
                  </a:lnTo>
                  <a:lnTo>
                    <a:pt x="5003" y="3272"/>
                  </a:lnTo>
                  <a:lnTo>
                    <a:pt x="5004" y="3264"/>
                  </a:lnTo>
                  <a:lnTo>
                    <a:pt x="5005" y="3254"/>
                  </a:lnTo>
                  <a:lnTo>
                    <a:pt x="5009" y="3245"/>
                  </a:lnTo>
                  <a:lnTo>
                    <a:pt x="5015" y="3224"/>
                  </a:lnTo>
                  <a:lnTo>
                    <a:pt x="5023" y="3203"/>
                  </a:lnTo>
                  <a:lnTo>
                    <a:pt x="6031" y="663"/>
                  </a:lnTo>
                  <a:lnTo>
                    <a:pt x="6035" y="652"/>
                  </a:lnTo>
                  <a:lnTo>
                    <a:pt x="6037" y="643"/>
                  </a:lnTo>
                  <a:lnTo>
                    <a:pt x="6037" y="635"/>
                  </a:lnTo>
                  <a:lnTo>
                    <a:pt x="6036" y="628"/>
                  </a:lnTo>
                  <a:lnTo>
                    <a:pt x="6032" y="620"/>
                  </a:lnTo>
                  <a:lnTo>
                    <a:pt x="6027" y="614"/>
                  </a:lnTo>
                  <a:lnTo>
                    <a:pt x="6019" y="608"/>
                  </a:lnTo>
                  <a:lnTo>
                    <a:pt x="6011" y="603"/>
                  </a:lnTo>
                  <a:lnTo>
                    <a:pt x="6000" y="598"/>
                  </a:lnTo>
                  <a:lnTo>
                    <a:pt x="5987" y="594"/>
                  </a:lnTo>
                  <a:lnTo>
                    <a:pt x="5973" y="591"/>
                  </a:lnTo>
                  <a:lnTo>
                    <a:pt x="5956" y="587"/>
                  </a:lnTo>
                  <a:lnTo>
                    <a:pt x="5938" y="585"/>
                  </a:lnTo>
                  <a:lnTo>
                    <a:pt x="5917" y="584"/>
                  </a:lnTo>
                  <a:lnTo>
                    <a:pt x="5895" y="583"/>
                  </a:lnTo>
                  <a:lnTo>
                    <a:pt x="5872" y="583"/>
                  </a:lnTo>
                  <a:lnTo>
                    <a:pt x="5248" y="583"/>
                  </a:lnTo>
                  <a:lnTo>
                    <a:pt x="5230" y="583"/>
                  </a:lnTo>
                  <a:lnTo>
                    <a:pt x="5211" y="584"/>
                  </a:lnTo>
                  <a:lnTo>
                    <a:pt x="5193" y="586"/>
                  </a:lnTo>
                  <a:lnTo>
                    <a:pt x="5175" y="588"/>
                  </a:lnTo>
                  <a:lnTo>
                    <a:pt x="5158" y="592"/>
                  </a:lnTo>
                  <a:lnTo>
                    <a:pt x="5141" y="596"/>
                  </a:lnTo>
                  <a:lnTo>
                    <a:pt x="5124" y="602"/>
                  </a:lnTo>
                  <a:lnTo>
                    <a:pt x="5108" y="608"/>
                  </a:lnTo>
                  <a:lnTo>
                    <a:pt x="5091" y="615"/>
                  </a:lnTo>
                  <a:lnTo>
                    <a:pt x="5074" y="624"/>
                  </a:lnTo>
                  <a:lnTo>
                    <a:pt x="5056" y="634"/>
                  </a:lnTo>
                  <a:lnTo>
                    <a:pt x="5039" y="644"/>
                  </a:lnTo>
                  <a:lnTo>
                    <a:pt x="5019" y="657"/>
                  </a:lnTo>
                  <a:lnTo>
                    <a:pt x="4999" y="670"/>
                  </a:lnTo>
                  <a:lnTo>
                    <a:pt x="4979" y="685"/>
                  </a:lnTo>
                  <a:lnTo>
                    <a:pt x="4957" y="702"/>
                  </a:lnTo>
                  <a:lnTo>
                    <a:pt x="1963" y="3203"/>
                  </a:lnTo>
                  <a:lnTo>
                    <a:pt x="1936" y="3224"/>
                  </a:lnTo>
                  <a:lnTo>
                    <a:pt x="1910" y="3245"/>
                  </a:lnTo>
                  <a:lnTo>
                    <a:pt x="1885" y="3264"/>
                  </a:lnTo>
                  <a:lnTo>
                    <a:pt x="1860" y="3280"/>
                  </a:lnTo>
                  <a:lnTo>
                    <a:pt x="1837" y="3296"/>
                  </a:lnTo>
                  <a:lnTo>
                    <a:pt x="1814" y="3310"/>
                  </a:lnTo>
                  <a:lnTo>
                    <a:pt x="1790" y="3322"/>
                  </a:lnTo>
                  <a:lnTo>
                    <a:pt x="1767" y="3334"/>
                  </a:lnTo>
                  <a:lnTo>
                    <a:pt x="1743" y="3344"/>
                  </a:lnTo>
                  <a:lnTo>
                    <a:pt x="1719" y="3352"/>
                  </a:lnTo>
                  <a:lnTo>
                    <a:pt x="1694" y="3360"/>
                  </a:lnTo>
                  <a:lnTo>
                    <a:pt x="1668" y="3365"/>
                  </a:lnTo>
                  <a:lnTo>
                    <a:pt x="1641" y="3370"/>
                  </a:lnTo>
                  <a:lnTo>
                    <a:pt x="1612" y="3373"/>
                  </a:lnTo>
                  <a:lnTo>
                    <a:pt x="1583" y="3374"/>
                  </a:lnTo>
                  <a:lnTo>
                    <a:pt x="1551" y="3375"/>
                  </a:lnTo>
                  <a:lnTo>
                    <a:pt x="531" y="3375"/>
                  </a:lnTo>
                  <a:lnTo>
                    <a:pt x="495" y="3374"/>
                  </a:lnTo>
                  <a:lnTo>
                    <a:pt x="462" y="3372"/>
                  </a:lnTo>
                  <a:lnTo>
                    <a:pt x="430" y="3368"/>
                  </a:lnTo>
                  <a:lnTo>
                    <a:pt x="402" y="3363"/>
                  </a:lnTo>
                  <a:lnTo>
                    <a:pt x="389" y="3360"/>
                  </a:lnTo>
                  <a:lnTo>
                    <a:pt x="375" y="3356"/>
                  </a:lnTo>
                  <a:lnTo>
                    <a:pt x="363" y="3352"/>
                  </a:lnTo>
                  <a:lnTo>
                    <a:pt x="351" y="3348"/>
                  </a:lnTo>
                  <a:lnTo>
                    <a:pt x="340" y="3344"/>
                  </a:lnTo>
                  <a:lnTo>
                    <a:pt x="330" y="3339"/>
                  </a:lnTo>
                  <a:lnTo>
                    <a:pt x="320" y="3334"/>
                  </a:lnTo>
                  <a:lnTo>
                    <a:pt x="311" y="3329"/>
                  </a:lnTo>
                  <a:lnTo>
                    <a:pt x="302" y="3323"/>
                  </a:lnTo>
                  <a:lnTo>
                    <a:pt x="293" y="3317"/>
                  </a:lnTo>
                  <a:lnTo>
                    <a:pt x="286" y="3311"/>
                  </a:lnTo>
                  <a:lnTo>
                    <a:pt x="279" y="3304"/>
                  </a:lnTo>
                  <a:lnTo>
                    <a:pt x="273" y="3298"/>
                  </a:lnTo>
                  <a:lnTo>
                    <a:pt x="268" y="3290"/>
                  </a:lnTo>
                  <a:lnTo>
                    <a:pt x="261" y="3282"/>
                  </a:lnTo>
                  <a:lnTo>
                    <a:pt x="257" y="3275"/>
                  </a:lnTo>
                  <a:lnTo>
                    <a:pt x="253" y="3267"/>
                  </a:lnTo>
                  <a:lnTo>
                    <a:pt x="249" y="3258"/>
                  </a:lnTo>
                  <a:lnTo>
                    <a:pt x="246" y="3250"/>
                  </a:lnTo>
                  <a:lnTo>
                    <a:pt x="244" y="3241"/>
                  </a:lnTo>
                  <a:lnTo>
                    <a:pt x="242" y="3232"/>
                  </a:lnTo>
                  <a:lnTo>
                    <a:pt x="241" y="3222"/>
                  </a:lnTo>
                  <a:lnTo>
                    <a:pt x="240" y="3213"/>
                  </a:lnTo>
                  <a:lnTo>
                    <a:pt x="240" y="3203"/>
                  </a:lnTo>
                  <a:lnTo>
                    <a:pt x="1" y="199"/>
                  </a:lnTo>
                  <a:lnTo>
                    <a:pt x="0" y="188"/>
                  </a:lnTo>
                  <a:lnTo>
                    <a:pt x="0" y="178"/>
                  </a:lnTo>
                  <a:lnTo>
                    <a:pt x="0" y="166"/>
                  </a:lnTo>
                  <a:lnTo>
                    <a:pt x="0" y="156"/>
                  </a:lnTo>
                  <a:lnTo>
                    <a:pt x="1" y="147"/>
                  </a:lnTo>
                  <a:lnTo>
                    <a:pt x="3" y="136"/>
                  </a:lnTo>
                  <a:lnTo>
                    <a:pt x="5" y="127"/>
                  </a:lnTo>
                  <a:lnTo>
                    <a:pt x="8" y="118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20" y="92"/>
                  </a:lnTo>
                  <a:lnTo>
                    <a:pt x="24" y="84"/>
                  </a:lnTo>
                  <a:lnTo>
                    <a:pt x="29" y="77"/>
                  </a:lnTo>
                  <a:lnTo>
                    <a:pt x="35" y="69"/>
                  </a:lnTo>
                  <a:lnTo>
                    <a:pt x="40" y="62"/>
                  </a:lnTo>
                  <a:lnTo>
                    <a:pt x="47" y="55"/>
                  </a:lnTo>
                  <a:lnTo>
                    <a:pt x="55" y="49"/>
                  </a:lnTo>
                  <a:lnTo>
                    <a:pt x="62" y="43"/>
                  </a:lnTo>
                  <a:lnTo>
                    <a:pt x="70" y="37"/>
                  </a:lnTo>
                  <a:lnTo>
                    <a:pt x="78" y="32"/>
                  </a:lnTo>
                  <a:lnTo>
                    <a:pt x="87" y="27"/>
                  </a:lnTo>
                  <a:lnTo>
                    <a:pt x="96" y="23"/>
                  </a:lnTo>
                  <a:lnTo>
                    <a:pt x="106" y="19"/>
                  </a:lnTo>
                  <a:lnTo>
                    <a:pt x="117" y="15"/>
                  </a:lnTo>
                  <a:lnTo>
                    <a:pt x="138" y="8"/>
                  </a:lnTo>
                  <a:lnTo>
                    <a:pt x="161" y="4"/>
                  </a:lnTo>
                  <a:lnTo>
                    <a:pt x="187" y="1"/>
                  </a:lnTo>
                  <a:lnTo>
                    <a:pt x="213" y="0"/>
                  </a:lnTo>
                  <a:lnTo>
                    <a:pt x="1790" y="0"/>
                  </a:lnTo>
                  <a:lnTo>
                    <a:pt x="1821" y="1"/>
                  </a:lnTo>
                  <a:lnTo>
                    <a:pt x="1848" y="3"/>
                  </a:lnTo>
                  <a:lnTo>
                    <a:pt x="1873" y="7"/>
                  </a:lnTo>
                  <a:lnTo>
                    <a:pt x="1893" y="13"/>
                  </a:lnTo>
                  <a:lnTo>
                    <a:pt x="1904" y="16"/>
                  </a:lnTo>
                  <a:lnTo>
                    <a:pt x="1912" y="20"/>
                  </a:lnTo>
                  <a:lnTo>
                    <a:pt x="1921" y="24"/>
                  </a:lnTo>
                  <a:lnTo>
                    <a:pt x="1929" y="28"/>
                  </a:lnTo>
                  <a:lnTo>
                    <a:pt x="1936" y="32"/>
                  </a:lnTo>
                  <a:lnTo>
                    <a:pt x="1942" y="37"/>
                  </a:lnTo>
                  <a:lnTo>
                    <a:pt x="1948" y="43"/>
                  </a:lnTo>
                  <a:lnTo>
                    <a:pt x="1954" y="49"/>
                  </a:lnTo>
                  <a:lnTo>
                    <a:pt x="1959" y="55"/>
                  </a:lnTo>
                  <a:lnTo>
                    <a:pt x="1964" y="61"/>
                  </a:lnTo>
                  <a:lnTo>
                    <a:pt x="1968" y="68"/>
                  </a:lnTo>
                  <a:lnTo>
                    <a:pt x="1971" y="75"/>
                  </a:lnTo>
                  <a:lnTo>
                    <a:pt x="1977" y="90"/>
                  </a:lnTo>
                  <a:lnTo>
                    <a:pt x="1982" y="106"/>
                  </a:lnTo>
                  <a:lnTo>
                    <a:pt x="1985" y="125"/>
                  </a:lnTo>
                  <a:lnTo>
                    <a:pt x="1987" y="144"/>
                  </a:lnTo>
                  <a:lnTo>
                    <a:pt x="1989" y="164"/>
                  </a:lnTo>
                  <a:lnTo>
                    <a:pt x="1989" y="186"/>
                  </a:lnTo>
                  <a:lnTo>
                    <a:pt x="2068" y="1549"/>
                  </a:lnTo>
                  <a:lnTo>
                    <a:pt x="2073" y="1576"/>
                  </a:lnTo>
                  <a:lnTo>
                    <a:pt x="2079" y="1599"/>
                  </a:lnTo>
                  <a:lnTo>
                    <a:pt x="2083" y="1609"/>
                  </a:lnTo>
                  <a:lnTo>
                    <a:pt x="2086" y="1617"/>
                  </a:lnTo>
                  <a:lnTo>
                    <a:pt x="2090" y="1625"/>
                  </a:lnTo>
                  <a:lnTo>
                    <a:pt x="2095" y="1632"/>
                  </a:lnTo>
                  <a:lnTo>
                    <a:pt x="2100" y="1637"/>
                  </a:lnTo>
                  <a:lnTo>
                    <a:pt x="2106" y="1642"/>
                  </a:lnTo>
                  <a:lnTo>
                    <a:pt x="2113" y="1646"/>
                  </a:lnTo>
                  <a:lnTo>
                    <a:pt x="2121" y="1649"/>
                  </a:lnTo>
                  <a:lnTo>
                    <a:pt x="2129" y="1651"/>
                  </a:lnTo>
                  <a:lnTo>
                    <a:pt x="2138" y="1654"/>
                  </a:lnTo>
                  <a:lnTo>
                    <a:pt x="2150" y="1655"/>
                  </a:lnTo>
                  <a:lnTo>
                    <a:pt x="2161" y="1655"/>
                  </a:lnTo>
                  <a:lnTo>
                    <a:pt x="2174" y="1655"/>
                  </a:lnTo>
                  <a:lnTo>
                    <a:pt x="2184" y="1654"/>
                  </a:lnTo>
                  <a:lnTo>
                    <a:pt x="2195" y="1653"/>
                  </a:lnTo>
                  <a:lnTo>
                    <a:pt x="2206" y="1651"/>
                  </a:lnTo>
                  <a:lnTo>
                    <a:pt x="2216" y="1649"/>
                  </a:lnTo>
                  <a:lnTo>
                    <a:pt x="2226" y="1645"/>
                  </a:lnTo>
                  <a:lnTo>
                    <a:pt x="2238" y="1641"/>
                  </a:lnTo>
                  <a:lnTo>
                    <a:pt x="2249" y="1637"/>
                  </a:lnTo>
                  <a:lnTo>
                    <a:pt x="2275" y="1624"/>
                  </a:lnTo>
                  <a:lnTo>
                    <a:pt x="2305" y="1604"/>
                  </a:lnTo>
                  <a:lnTo>
                    <a:pt x="2341" y="1580"/>
                  </a:lnTo>
                  <a:lnTo>
                    <a:pt x="2386" y="1549"/>
                  </a:lnTo>
                  <a:lnTo>
                    <a:pt x="4123" y="173"/>
                  </a:lnTo>
                  <a:lnTo>
                    <a:pt x="4180" y="134"/>
                  </a:lnTo>
                  <a:lnTo>
                    <a:pt x="4234" y="101"/>
                  </a:lnTo>
                  <a:lnTo>
                    <a:pt x="4260" y="86"/>
                  </a:lnTo>
                  <a:lnTo>
                    <a:pt x="4286" y="71"/>
                  </a:lnTo>
                  <a:lnTo>
                    <a:pt x="4313" y="59"/>
                  </a:lnTo>
                  <a:lnTo>
                    <a:pt x="4340" y="47"/>
                  </a:lnTo>
                  <a:lnTo>
                    <a:pt x="4367" y="36"/>
                  </a:lnTo>
                  <a:lnTo>
                    <a:pt x="4394" y="27"/>
                  </a:lnTo>
                  <a:lnTo>
                    <a:pt x="4423" y="20"/>
                  </a:lnTo>
                  <a:lnTo>
                    <a:pt x="4453" y="13"/>
                  </a:lnTo>
                  <a:lnTo>
                    <a:pt x="4484" y="7"/>
                  </a:lnTo>
                  <a:lnTo>
                    <a:pt x="4516" y="3"/>
                  </a:lnTo>
                  <a:lnTo>
                    <a:pt x="4550" y="1"/>
                  </a:lnTo>
                  <a:lnTo>
                    <a:pt x="4586" y="0"/>
                  </a:lnTo>
                  <a:lnTo>
                    <a:pt x="12246" y="0"/>
                  </a:lnTo>
                  <a:close/>
                </a:path>
              </a:pathLst>
            </a:custGeom>
            <a:solidFill>
              <a:srgbClr val="003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9198" tIns="184599" rIns="369198" bIns="184599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000">
                <a:solidFill>
                  <a:prstClr val="black"/>
                </a:solidFill>
                <a:ea typeface="ＭＳ Ｐゴシック" charset="-128"/>
                <a:sym typeface="Wingdings" charset="2"/>
              </a:endParaRPr>
            </a:p>
          </p:txBody>
        </p:sp>
      </p:grpSp>
      <p:pic>
        <p:nvPicPr>
          <p:cNvPr id="3082" name="Picture 126" descr="Association-Tekes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27763"/>
            <a:ext cx="2570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50334" y="1052736"/>
            <a:ext cx="6624736" cy="2015902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Paula Sirén</a:t>
            </a:r>
            <a:r>
              <a:rPr lang="fi-FI" sz="1600" baseline="300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1</a:t>
            </a: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, Tuomas Tala</a:t>
            </a:r>
            <a:r>
              <a:rPr lang="fi-FI" sz="1600" baseline="30000" dirty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1</a:t>
            </a: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, </a:t>
            </a:r>
            <a:r>
              <a:rPr lang="fi-FI" sz="1600" dirty="0" err="1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Gerard</a:t>
            </a: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 Corrigan</a:t>
            </a:r>
            <a:r>
              <a:rPr lang="fi-FI" sz="1600" baseline="300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2</a:t>
            </a: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, </a:t>
            </a:r>
            <a:r>
              <a:rPr lang="fi-FI" sz="1600" dirty="0" err="1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Jeronimo</a:t>
            </a: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 Garcia</a:t>
            </a:r>
            <a:r>
              <a:rPr lang="fi-FI" sz="1600" baseline="300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3</a:t>
            </a: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, </a:t>
            </a:r>
            <a:r>
              <a:rPr lang="fi-FI" sz="1600" dirty="0" err="1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Xavier</a:t>
            </a: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 Litaudon</a:t>
            </a:r>
            <a:r>
              <a:rPr lang="fi-FI" sz="1600" baseline="300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3</a:t>
            </a:r>
            <a:r>
              <a:rPr lang="fi-FI" sz="16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, Antti Salmi</a:t>
            </a:r>
            <a:r>
              <a:rPr lang="fi-FI" sz="1600" baseline="30000" dirty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1</a:t>
            </a:r>
            <a:endParaRPr lang="fi-FI" sz="1600" dirty="0" smtClean="0">
              <a:solidFill>
                <a:schemeClr val="bg1"/>
              </a:solidFill>
              <a:ea typeface="ＭＳ Ｐゴシック" charset="-128"/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0" dirty="0" smtClean="0">
              <a:solidFill>
                <a:schemeClr val="bg1"/>
              </a:solidFill>
              <a:ea typeface="ＭＳ Ｐゴシック" charset="-128"/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0" dirty="0">
              <a:solidFill>
                <a:schemeClr val="bg1"/>
              </a:solidFill>
              <a:ea typeface="ＭＳ Ｐゴシック" charset="-128"/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aseline="300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1</a:t>
            </a:r>
            <a:r>
              <a:rPr lang="fi-FI" sz="12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Association </a:t>
            </a:r>
            <a:r>
              <a:rPr lang="fi-FI" sz="1200" dirty="0" err="1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Euratom-Tekes</a:t>
            </a:r>
            <a:r>
              <a:rPr lang="fi-FI" sz="12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, VTT, PO Box 1000, 02044 VTT, Finland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aseline="300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2</a:t>
            </a:r>
            <a:r>
              <a:rPr lang="fi-FI" sz="12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CCFE, Euratom Association, </a:t>
            </a:r>
            <a:r>
              <a:rPr lang="fi-FI" sz="1200" dirty="0" err="1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Culham</a:t>
            </a:r>
            <a:r>
              <a:rPr lang="fi-FI" sz="12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 Science Centre, </a:t>
            </a:r>
            <a:r>
              <a:rPr lang="fi-FI" sz="1200" dirty="0" err="1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Abingdon</a:t>
            </a:r>
            <a:r>
              <a:rPr lang="fi-FI" sz="12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 OX14 3DB, UK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aseline="300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3</a:t>
            </a:r>
            <a:r>
              <a:rPr lang="fi-FI" sz="12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CEA, IRFM, F -13108 </a:t>
            </a:r>
            <a:r>
              <a:rPr lang="fi-FI" sz="1200" dirty="0" err="1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St-Paul-Lez-Durance</a:t>
            </a:r>
            <a:r>
              <a:rPr lang="fi-FI" sz="12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, France </a:t>
            </a:r>
            <a:endParaRPr lang="fi-FI" sz="1200" dirty="0">
              <a:solidFill>
                <a:schemeClr val="bg1"/>
              </a:solidFill>
              <a:ea typeface="ＭＳ Ｐゴシック" charset="-128"/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schemeClr val="bg1"/>
                </a:solidFill>
                <a:ea typeface="ＭＳ Ｐゴシック" charset="-128"/>
                <a:sym typeface="Wingdings" charset="2"/>
              </a:rPr>
              <a:t> </a:t>
            </a:r>
            <a:endParaRPr lang="fi-FI" sz="1200" dirty="0">
              <a:solidFill>
                <a:schemeClr val="bg1"/>
              </a:solidFill>
              <a:ea typeface="ＭＳ Ｐゴシック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22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27585" y="1052736"/>
            <a:ext cx="1800200" cy="547260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 smtClean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 smtClean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 smtClean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 smtClean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 smtClean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chemeClr val="bg1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chemeClr val="bg1"/>
              </a:solidFill>
              <a:sym typeface="Wingdings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2617033" y="1052736"/>
                <a:ext cx="6264695" cy="5472608"/>
              </a:xfrm>
              <a:prstGeom prst="rect">
                <a:avLst/>
              </a:prstGeom>
              <a:solidFill>
                <a:srgbClr val="FFFF00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600" dirty="0" smtClean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600" dirty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600" dirty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600" dirty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2000" dirty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600" dirty="0" smtClean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Impact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of NBI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current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density</a:t>
                </a:r>
                <a:endParaRPr lang="fi-FI" sz="1600" b="1" dirty="0" smtClean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𝑗</m:t>
                        </m:r>
                      </m:e>
                      <m:sub>
                        <m:r>
                          <a:rPr lang="fi-FI" sz="16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𝑁𝐵</m:t>
                        </m:r>
                      </m:sub>
                    </m:sSub>
                    <m:r>
                      <a:rPr lang="fi-FI" sz="1600" b="0" i="0" smtClean="0">
                        <a:solidFill>
                          <a:prstClr val="black"/>
                        </a:solidFill>
                        <a:latin typeface="Cambria Math"/>
                        <a:sym typeface="Wingdings" charset="2"/>
                      </a:rPr>
                      <m:t> </m:t>
                    </m:r>
                  </m:oMath>
                </a14:m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in JET </a:t>
                </a:r>
                <a:r>
                  <a:rPr lang="fi-FI" sz="1600" dirty="0" err="1" smtClean="0">
                    <a:solidFill>
                      <a:prstClr val="black"/>
                    </a:solidFill>
                    <a:sym typeface="Wingdings" charset="2"/>
                  </a:rPr>
                  <a:t>replaced</a:t>
                </a:r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𝑗</m:t>
                        </m:r>
                      </m:e>
                      <m:sub>
                        <m:r>
                          <a:rPr lang="fi-FI" sz="16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𝑁𝐵</m:t>
                        </m:r>
                      </m:sub>
                    </m:sSub>
                  </m:oMath>
                </a14:m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dirty="0" err="1" smtClean="0">
                    <a:solidFill>
                      <a:prstClr val="black"/>
                    </a:solidFill>
                    <a:sym typeface="Wingdings" charset="2"/>
                  </a:rPr>
                  <a:t>from</a:t>
                </a:r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 JT-60U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𝑗</m:t>
                        </m:r>
                      </m:e>
                      <m:sub>
                        <m: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𝑁𝐵</m:t>
                        </m:r>
                      </m:sub>
                    </m:sSub>
                    <m:r>
                      <a:rPr lang="fi-FI" sz="1600">
                        <a:solidFill>
                          <a:prstClr val="black"/>
                        </a:solidFill>
                        <a:latin typeface="Cambria Math"/>
                        <a:sym typeface="Wingdings" charset="2"/>
                      </a:rPr>
                      <m:t> </m:t>
                    </m:r>
                  </m:oMath>
                </a14:m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in </a:t>
                </a:r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JT-60U </a:t>
                </a:r>
                <a:r>
                  <a:rPr lang="fi-FI" sz="1600" dirty="0" err="1">
                    <a:solidFill>
                      <a:prstClr val="black"/>
                    </a:solidFill>
                    <a:sym typeface="Wingdings" charset="2"/>
                  </a:rPr>
                  <a:t>replaced</a:t>
                </a:r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𝑗</m:t>
                        </m:r>
                      </m:e>
                      <m:sub>
                        <m: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𝑁𝐵</m:t>
                        </m:r>
                      </m:sub>
                    </m:sSub>
                  </m:oMath>
                </a14:m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black"/>
                    </a:solidFill>
                    <a:sym typeface="Wingdings" charset="2"/>
                  </a:rPr>
                  <a:t>from</a:t>
                </a:r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JET</a:t>
                </a:r>
                <a:endParaRPr lang="fi-FI" sz="1600" dirty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600" dirty="0" smtClean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i-FI" sz="1600" b="1" dirty="0" err="1">
                    <a:solidFill>
                      <a:prstClr val="black"/>
                    </a:solidFill>
                    <a:sym typeface="Wingdings" charset="2"/>
                  </a:rPr>
                  <a:t>Impact</a:t>
                </a:r>
                <a:r>
                  <a:rPr lang="fi-FI" sz="1600" b="1" dirty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of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electron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density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profile</a:t>
                </a:r>
                <a:endParaRPr lang="fi-FI" sz="1600" dirty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𝑛</m:t>
                        </m:r>
                      </m:e>
                      <m:sub>
                        <m:r>
                          <a:rPr lang="fi-FI" sz="16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𝑒</m:t>
                        </m:r>
                      </m:sub>
                    </m:sSub>
                    <m:r>
                      <a:rPr lang="fi-FI" sz="1600">
                        <a:solidFill>
                          <a:prstClr val="black"/>
                        </a:solidFill>
                        <a:latin typeface="Cambria Math"/>
                        <a:sym typeface="Wingdings" charset="2"/>
                      </a:rPr>
                      <m:t> </m:t>
                    </m:r>
                  </m:oMath>
                </a14:m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in JT-60U </a:t>
                </a:r>
                <a:r>
                  <a:rPr lang="fi-FI" sz="1600" dirty="0" err="1">
                    <a:solidFill>
                      <a:prstClr val="black"/>
                    </a:solidFill>
                    <a:sym typeface="Wingdings" charset="2"/>
                  </a:rPr>
                  <a:t>replaced</a:t>
                </a:r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𝑛</m:t>
                        </m:r>
                      </m:e>
                      <m:sub>
                        <m:r>
                          <a:rPr lang="fi-FI" sz="1600" b="0" i="1" smtClean="0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black"/>
                    </a:solidFill>
                    <a:sym typeface="Wingdings" charset="2"/>
                  </a:rPr>
                  <a:t>from</a:t>
                </a:r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JET</a:t>
                </a:r>
                <a:endParaRPr lang="fi-FI" sz="1600" i="1" dirty="0" smtClean="0">
                  <a:solidFill>
                    <a:prstClr val="black"/>
                  </a:solidFill>
                  <a:latin typeface="Cambria Math"/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𝑛</m:t>
                        </m:r>
                      </m:e>
                      <m:sub>
                        <m: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𝑒</m:t>
                        </m:r>
                      </m:sub>
                    </m:sSub>
                    <m:r>
                      <a:rPr lang="fi-FI" sz="1600" i="1">
                        <a:solidFill>
                          <a:prstClr val="black"/>
                        </a:solidFill>
                        <a:latin typeface="Cambria Math"/>
                        <a:sym typeface="Wingdings" charset="2"/>
                      </a:rPr>
                      <m:t> </m:t>
                    </m:r>
                  </m:oMath>
                </a14:m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in JET </a:t>
                </a:r>
                <a:r>
                  <a:rPr lang="fi-FI" sz="1600" dirty="0" err="1">
                    <a:solidFill>
                      <a:prstClr val="black"/>
                    </a:solidFill>
                    <a:sym typeface="Wingdings" charset="2"/>
                  </a:rPr>
                  <a:t>replaced</a:t>
                </a:r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𝑛</m:t>
                        </m:r>
                      </m:e>
                      <m:sub>
                        <m:r>
                          <a:rPr lang="fi-FI" sz="1600" i="1">
                            <a:solidFill>
                              <a:prstClr val="black"/>
                            </a:solidFill>
                            <a:latin typeface="Cambria Math"/>
                            <a:sym typeface="Wingdings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black"/>
                    </a:solidFill>
                    <a:sym typeface="Wingdings" charset="2"/>
                  </a:rPr>
                  <a:t>from</a:t>
                </a:r>
                <a:r>
                  <a:rPr lang="fi-FI" sz="1600" dirty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dirty="0" smtClean="0">
                    <a:solidFill>
                      <a:prstClr val="black"/>
                    </a:solidFill>
                    <a:sym typeface="Wingdings" charset="2"/>
                  </a:rPr>
                  <a:t>JT-60U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600" b="1" dirty="0" smtClean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Effect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of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different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density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gradients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in JET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600" dirty="0">
                  <a:solidFill>
                    <a:prstClr val="black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Effect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of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added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externally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produced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current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</a:t>
                </a:r>
                <a:r>
                  <a:rPr lang="fi-FI" sz="1600" b="1" dirty="0" err="1" smtClean="0">
                    <a:solidFill>
                      <a:prstClr val="black"/>
                    </a:solidFill>
                    <a:sym typeface="Wingdings" charset="2"/>
                  </a:rPr>
                  <a:t>components</a:t>
                </a:r>
                <a:r>
                  <a:rPr lang="fi-FI" sz="1600" b="1" dirty="0" smtClean="0">
                    <a:solidFill>
                      <a:prstClr val="black"/>
                    </a:solidFill>
                    <a:sym typeface="Wingdings" charset="2"/>
                  </a:rPr>
                  <a:t> in JET</a:t>
                </a: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endParaRPr lang="fi-FI" sz="1600" dirty="0">
                  <a:solidFill>
                    <a:prstClr val="black"/>
                  </a:solidFill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endParaRPr lang="fi-FI" sz="2000" dirty="0" smtClean="0">
                  <a:solidFill>
                    <a:prstClr val="black"/>
                  </a:solidFill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endParaRPr lang="fi-FI" sz="2000" dirty="0" smtClean="0">
                  <a:solidFill>
                    <a:prstClr val="black"/>
                  </a:solidFill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endParaRPr lang="fi-FI" sz="2000" dirty="0">
                  <a:solidFill>
                    <a:prstClr val="black"/>
                  </a:solidFill>
                  <a:sym typeface="Wingdings" charset="2"/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7033" y="1052736"/>
                <a:ext cx="6264695" cy="5472608"/>
              </a:xfrm>
              <a:prstGeom prst="rect">
                <a:avLst/>
              </a:prstGeom>
              <a:blipFill rotWithShape="1">
                <a:blip r:embed="rId2"/>
                <a:stretch>
                  <a:fillRect l="-290"/>
                </a:stretch>
              </a:blip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15617" y="23802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 smtClean="0">
                <a:solidFill>
                  <a:schemeClr val="bg1"/>
                </a:solidFill>
                <a:sym typeface="Wingdings" charset="2"/>
              </a:rPr>
              <a:t> </a:t>
            </a:r>
            <a:endParaRPr lang="fi-FI" dirty="0">
              <a:solidFill>
                <a:schemeClr val="bg1"/>
              </a:solidFill>
              <a:sym typeface="Wingdings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4" y="2533538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chemeClr val="bg1"/>
                </a:solidFill>
                <a:sym typeface="Wingdings" charset="2"/>
              </a:rPr>
              <a:t>Case </a:t>
            </a:r>
            <a:r>
              <a:rPr lang="fi-FI" dirty="0" smtClean="0">
                <a:solidFill>
                  <a:schemeClr val="bg1"/>
                </a:solidFill>
                <a:sym typeface="Wingdings" charset="2"/>
              </a:rPr>
              <a:t>1</a:t>
            </a:r>
            <a:endParaRPr lang="fi-FI" dirty="0">
              <a:solidFill>
                <a:schemeClr val="bg1"/>
              </a:solidFill>
              <a:sym typeface="Wingdings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6969" y="3501008"/>
            <a:ext cx="92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chemeClr val="bg1"/>
                </a:solidFill>
                <a:sym typeface="Wingdings" charset="2"/>
              </a:rPr>
              <a:t>Case </a:t>
            </a:r>
            <a:r>
              <a:rPr lang="fi-FI" dirty="0" smtClean="0">
                <a:solidFill>
                  <a:schemeClr val="bg1"/>
                </a:solidFill>
                <a:sym typeface="Wingdings" charset="2"/>
              </a:rPr>
              <a:t>2</a:t>
            </a:r>
            <a:endParaRPr lang="fi-FI" dirty="0">
              <a:solidFill>
                <a:schemeClr val="bg1"/>
              </a:solidFill>
              <a:sym typeface="Wingdings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8056" y="188640"/>
            <a:ext cx="5009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b="1" dirty="0" err="1">
                <a:solidFill>
                  <a:schemeClr val="bg1"/>
                </a:solidFill>
                <a:sym typeface="Wingdings" charset="2"/>
              </a:rPr>
              <a:t>Predictive</a:t>
            </a:r>
            <a:r>
              <a:rPr lang="fi-FI" sz="2000" b="1" dirty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sym typeface="Wingdings" charset="2"/>
              </a:rPr>
              <a:t>current</a:t>
            </a:r>
            <a:r>
              <a:rPr lang="fi-FI" sz="2000" b="1" dirty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sym typeface="Wingdings" charset="2"/>
              </a:rPr>
              <a:t>diffusion</a:t>
            </a:r>
            <a:r>
              <a:rPr lang="fi-FI" sz="2000" b="1" dirty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fi-FI" sz="2000" b="1" dirty="0" err="1">
                <a:solidFill>
                  <a:schemeClr val="bg1"/>
                </a:solidFill>
                <a:sym typeface="Wingdings" charset="2"/>
              </a:rPr>
              <a:t>simulations</a:t>
            </a:r>
            <a:endParaRPr lang="fi-FI" sz="2000" b="1" dirty="0">
              <a:solidFill>
                <a:schemeClr val="bg1"/>
              </a:solidFill>
              <a:sym typeface="Wingdings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8944" y="4437112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chemeClr val="bg1"/>
                </a:solidFill>
                <a:sym typeface="Wingdings" charset="2"/>
              </a:rPr>
              <a:t>Case </a:t>
            </a:r>
            <a:r>
              <a:rPr lang="fi-FI" dirty="0" smtClean="0">
                <a:solidFill>
                  <a:schemeClr val="bg1"/>
                </a:solidFill>
                <a:sym typeface="Wingdings" charset="2"/>
              </a:rPr>
              <a:t>3</a:t>
            </a:r>
            <a:endParaRPr lang="fi-FI" dirty="0">
              <a:solidFill>
                <a:schemeClr val="bg1"/>
              </a:solidFill>
              <a:sym typeface="Wingdings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4" y="5013176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dirty="0">
                <a:solidFill>
                  <a:schemeClr val="bg1"/>
                </a:solidFill>
                <a:sym typeface="Wingdings" charset="2"/>
              </a:rPr>
              <a:t>Case </a:t>
            </a:r>
            <a:r>
              <a:rPr lang="fi-FI" dirty="0" smtClean="0">
                <a:solidFill>
                  <a:schemeClr val="bg1"/>
                </a:solidFill>
                <a:sym typeface="Wingdings" charset="2"/>
              </a:rPr>
              <a:t>4</a:t>
            </a:r>
            <a:endParaRPr lang="fi-FI" dirty="0">
              <a:solidFill>
                <a:schemeClr val="bg1"/>
              </a:solidFill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67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88640"/>
            <a:ext cx="653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solidFill>
                  <a:schemeClr val="bg1"/>
                </a:solidFill>
              </a:rPr>
              <a:t>Bootstrap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current</a:t>
            </a:r>
            <a:r>
              <a:rPr lang="fi-FI" b="1" dirty="0" smtClean="0">
                <a:solidFill>
                  <a:schemeClr val="bg1"/>
                </a:solidFill>
              </a:rPr>
              <a:t>, </a:t>
            </a:r>
            <a:r>
              <a:rPr lang="fi-FI" b="1" dirty="0" err="1" smtClean="0">
                <a:solidFill>
                  <a:schemeClr val="bg1"/>
                </a:solidFill>
              </a:rPr>
              <a:t>critical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bootstrap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current</a:t>
            </a:r>
            <a:endParaRPr lang="fi-FI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3" y="2287353"/>
                <a:ext cx="2225673" cy="941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i-FI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i-FI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fi-FI" b="0" i="1" smtClean="0">
                              <a:latin typeface="Cambria Math"/>
                            </a:rPr>
                            <m:t>𝑏𝑠</m:t>
                          </m:r>
                        </m:sub>
                        <m:sup>
                          <m:r>
                            <a:rPr lang="fi-FI" b="0" i="1" smtClean="0">
                              <a:latin typeface="Cambria Math"/>
                            </a:rPr>
                            <m:t>𝑐𝑟𝑖𝑡</m:t>
                          </m:r>
                        </m:sup>
                      </m:sSubSup>
                      <m:r>
                        <a:rPr lang="fi-FI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i-FI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i-FI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fi-F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i-FI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i-FI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fi-FI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i-FI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i-FI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i-FI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i-FI" b="0" i="1" smtClean="0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i-FI" b="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den>
                          </m:f>
                          <m:r>
                            <a:rPr lang="fi-FI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i-FI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/>
                                </a:rPr>
                                <m:t>𝑐𝑑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i-FI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i-FI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fi-FI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i-FI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i-FI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fi-FI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287353"/>
                <a:ext cx="2225673" cy="9413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08702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Steady-state</a:t>
            </a:r>
            <a:r>
              <a:rPr lang="fi-FI" dirty="0" smtClean="0"/>
              <a:t> </a:t>
            </a:r>
            <a:r>
              <a:rPr lang="fi-FI" dirty="0" err="1" smtClean="0"/>
              <a:t>properties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described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critical</a:t>
            </a:r>
            <a:r>
              <a:rPr lang="fi-FI" dirty="0" smtClean="0"/>
              <a:t> </a:t>
            </a:r>
            <a:r>
              <a:rPr lang="fi-FI" dirty="0" err="1" smtClean="0"/>
              <a:t>bootstrap</a:t>
            </a:r>
            <a:r>
              <a:rPr lang="fi-FI" dirty="0" smtClean="0"/>
              <a:t>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519592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J. Garcia, G. </a:t>
            </a:r>
            <a:r>
              <a:rPr lang="fi-FI" sz="1200" dirty="0" err="1"/>
              <a:t>Giruzzi</a:t>
            </a:r>
            <a:r>
              <a:rPr lang="fi-FI" sz="1200" dirty="0"/>
              <a:t>. 2012 Plasma </a:t>
            </a:r>
            <a:r>
              <a:rPr lang="fi-FI" sz="1200" dirty="0" err="1"/>
              <a:t>Phys</a:t>
            </a:r>
            <a:r>
              <a:rPr lang="fi-FI" sz="1200" dirty="0"/>
              <a:t>. Control </a:t>
            </a:r>
            <a:r>
              <a:rPr lang="fi-FI" sz="1200" dirty="0" err="1"/>
              <a:t>Fusion</a:t>
            </a:r>
            <a:r>
              <a:rPr lang="fi-FI" sz="1200" dirty="0"/>
              <a:t> </a:t>
            </a:r>
            <a:r>
              <a:rPr lang="fi-FI" sz="1200" b="1" dirty="0"/>
              <a:t>54</a:t>
            </a:r>
            <a:r>
              <a:rPr lang="fi-FI" sz="1200" dirty="0"/>
              <a:t> 015009</a:t>
            </a:r>
          </a:p>
          <a:p>
            <a:r>
              <a:rPr lang="fi-FI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2504" y="176140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00FF"/>
                </a:solidFill>
              </a:rPr>
              <a:t>JET</a:t>
            </a:r>
            <a:endParaRPr lang="fi-FI" sz="20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173274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FF0000"/>
                </a:solidFill>
              </a:rPr>
              <a:t>JT-60U</a:t>
            </a:r>
            <a:endParaRPr lang="fi-FI" sz="2000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0357" y="5517232"/>
            <a:ext cx="3339677" cy="523220"/>
            <a:chOff x="580300" y="5623173"/>
            <a:chExt cx="4063708" cy="464959"/>
          </a:xfrm>
        </p:grpSpPr>
        <p:sp>
          <p:nvSpPr>
            <p:cNvPr id="11" name="TextBox 10"/>
            <p:cNvSpPr txBox="1"/>
            <p:nvPr/>
          </p:nvSpPr>
          <p:spPr>
            <a:xfrm>
              <a:off x="1115616" y="5623173"/>
              <a:ext cx="3528392" cy="46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 err="1" smtClean="0"/>
                <a:t>Bootstrap</a:t>
              </a:r>
              <a:r>
                <a:rPr lang="fi-FI" sz="1400" dirty="0" smtClean="0"/>
                <a:t> </a:t>
              </a:r>
              <a:r>
                <a:rPr lang="fi-FI" sz="1400" dirty="0" err="1" smtClean="0"/>
                <a:t>current</a:t>
              </a:r>
              <a:endParaRPr lang="fi-FI" sz="1400" dirty="0" smtClean="0"/>
            </a:p>
            <a:p>
              <a:r>
                <a:rPr lang="fi-FI" sz="1400" dirty="0" smtClean="0"/>
                <a:t>Critical </a:t>
              </a:r>
              <a:r>
                <a:rPr lang="fi-FI" sz="1400" dirty="0" err="1" smtClean="0"/>
                <a:t>bootstrap</a:t>
              </a:r>
              <a:r>
                <a:rPr lang="fi-FI" sz="1400" dirty="0" smtClean="0"/>
                <a:t> </a:t>
              </a:r>
              <a:r>
                <a:rPr lang="fi-FI" sz="1400" dirty="0" err="1" smtClean="0"/>
                <a:t>current</a:t>
              </a:r>
              <a:endParaRPr lang="fi-FI" sz="1400" dirty="0"/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580300" y="5778988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16299" y="5990419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Rectangle 6"/>
          <p:cNvSpPr/>
          <p:nvPr/>
        </p:nvSpPr>
        <p:spPr bwMode="auto">
          <a:xfrm>
            <a:off x="5104552" y="2161517"/>
            <a:ext cx="619576" cy="2593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77943"/>
            <a:ext cx="4581348" cy="39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904" y="13735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00FF"/>
                </a:solidFill>
              </a:rPr>
              <a:t>JET</a:t>
            </a:r>
            <a:endParaRPr lang="fi-FI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3935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FF0000"/>
                </a:solidFill>
              </a:rPr>
              <a:t>JT-60U</a:t>
            </a:r>
            <a:endParaRPr lang="fi-FI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5688"/>
            <a:ext cx="3852428" cy="33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35" y="1757765"/>
            <a:ext cx="3707899" cy="316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649048" y="1634150"/>
            <a:ext cx="0" cy="418809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3964972" y="812480"/>
            <a:ext cx="1368152" cy="116218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NBI </a:t>
            </a:r>
            <a:r>
              <a:rPr kumimoji="0" lang="fi-FI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fraction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Wingdings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JET 22%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JT-60U 24%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Wingdings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66799" y="116632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fi-FI" b="1" dirty="0" smtClean="0">
                    <a:solidFill>
                      <a:schemeClr val="bg1"/>
                    </a:solidFill>
                  </a:rPr>
                  <a:t>NBI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current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density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profile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>
                    <a:solidFill>
                      <a:schemeClr val="bg1"/>
                    </a:solidFill>
                  </a:rPr>
                  <a:t>replaced</a:t>
                </a:r>
                <a:r>
                  <a:rPr lang="fi-FI" b="1" dirty="0">
                    <a:solidFill>
                      <a:schemeClr val="bg1"/>
                    </a:solidFill>
                  </a:rPr>
                  <a:t> with </a:t>
                </a:r>
                <a:r>
                  <a:rPr lang="fi-FI" b="1" dirty="0" err="1">
                    <a:solidFill>
                      <a:schemeClr val="bg1"/>
                    </a:solidFill>
                  </a:rPr>
                  <a:t>profiles</a:t>
                </a:r>
                <a:r>
                  <a:rPr lang="fi-FI" b="1" dirty="0">
                    <a:solidFill>
                      <a:schemeClr val="bg1"/>
                    </a:solidFill>
                  </a:rPr>
                  <a:t> JET</a:t>
                </a:r>
                <a14:m>
                  <m:oMath xmlns:m="http://schemas.openxmlformats.org/officeDocument/2006/math">
                    <m:r>
                      <a:rPr lang="fi-FI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fi-FI" b="1" dirty="0" smtClean="0">
                    <a:solidFill>
                      <a:schemeClr val="bg1"/>
                    </a:solidFill>
                  </a:rPr>
                  <a:t>JT-60U </a:t>
                </a:r>
                <a:endParaRPr lang="fi-FI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799" y="116632"/>
                <a:ext cx="45720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50039" y="595966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NBI </a:t>
            </a:r>
            <a:r>
              <a:rPr lang="fi-FI" dirty="0" err="1" smtClean="0"/>
              <a:t>profile</a:t>
            </a:r>
            <a:r>
              <a:rPr lang="fi-FI" dirty="0" smtClean="0"/>
              <a:t> </a:t>
            </a:r>
            <a:r>
              <a:rPr lang="fi-FI" dirty="0" err="1" smtClean="0"/>
              <a:t>does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noticeable</a:t>
            </a:r>
            <a:r>
              <a:rPr lang="fi-FI" dirty="0" smtClean="0"/>
              <a:t> </a:t>
            </a:r>
            <a:r>
              <a:rPr lang="fi-FI" dirty="0" err="1" smtClean="0"/>
              <a:t>effect</a:t>
            </a:r>
            <a:endParaRPr lang="fi-FI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1560" y="5301208"/>
            <a:ext cx="2736304" cy="707886"/>
            <a:chOff x="611560" y="5301208"/>
            <a:chExt cx="2736304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1331640" y="5301208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err="1" smtClean="0"/>
                <a:t>Reference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simulation</a:t>
              </a:r>
              <a:r>
                <a:rPr lang="fi-FI" sz="1000" dirty="0" smtClean="0"/>
                <a:t> with data </a:t>
              </a:r>
              <a:r>
                <a:rPr lang="fi-FI" sz="1000" dirty="0" err="1" smtClean="0"/>
                <a:t>from</a:t>
              </a:r>
              <a:r>
                <a:rPr lang="fi-FI" sz="1000" dirty="0" smtClean="0"/>
                <a:t> #74740</a:t>
              </a:r>
            </a:p>
            <a:p>
              <a:r>
                <a:rPr lang="fi-FI" sz="1000" dirty="0" smtClean="0"/>
                <a:t>NBI </a:t>
              </a:r>
              <a:r>
                <a:rPr lang="fi-FI" sz="1000" dirty="0" err="1" smtClean="0"/>
                <a:t>current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density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replaced</a:t>
              </a:r>
              <a:r>
                <a:rPr lang="fi-FI" sz="1000" dirty="0" smtClean="0"/>
                <a:t> with </a:t>
              </a:r>
              <a:r>
                <a:rPr lang="fi-FI" sz="1000" dirty="0" err="1" smtClean="0"/>
                <a:t>profile</a:t>
              </a:r>
              <a:r>
                <a:rPr lang="fi-FI" sz="1000" dirty="0" smtClean="0"/>
                <a:t> of JT-60U</a:t>
              </a:r>
              <a:endParaRPr lang="fi-FI" sz="100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611560" y="5445224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11560" y="5877272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5724128" y="5318752"/>
            <a:ext cx="2736304" cy="707886"/>
            <a:chOff x="5724128" y="5318752"/>
            <a:chExt cx="2736304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6444208" y="5318752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err="1" smtClean="0"/>
                <a:t>Reference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simulation</a:t>
              </a:r>
              <a:r>
                <a:rPr lang="fi-FI" sz="1000" dirty="0" smtClean="0"/>
                <a:t> with data </a:t>
              </a:r>
              <a:r>
                <a:rPr lang="fi-FI" sz="1000" dirty="0" err="1" smtClean="0"/>
                <a:t>from</a:t>
              </a:r>
              <a:r>
                <a:rPr lang="fi-FI" sz="1000" dirty="0" smtClean="0"/>
                <a:t> #49469</a:t>
              </a:r>
            </a:p>
            <a:p>
              <a:r>
                <a:rPr lang="fi-FI" sz="1000" dirty="0" smtClean="0"/>
                <a:t>NBI </a:t>
              </a:r>
              <a:r>
                <a:rPr lang="fi-FI" sz="1000" dirty="0" err="1" smtClean="0"/>
                <a:t>current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density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replaced</a:t>
              </a:r>
              <a:r>
                <a:rPr lang="fi-FI" sz="1000" dirty="0" smtClean="0"/>
                <a:t> with </a:t>
              </a:r>
              <a:r>
                <a:rPr lang="fi-FI" sz="1000" dirty="0" err="1" smtClean="0"/>
                <a:t>profile</a:t>
              </a:r>
              <a:r>
                <a:rPr lang="fi-FI" sz="1000" dirty="0" smtClean="0"/>
                <a:t> of JET</a:t>
              </a:r>
              <a:endParaRPr lang="fi-FI" sz="1000" dirty="0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724128" y="5445224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730713" y="5822241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216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5656" y="116632"/>
                <a:ext cx="660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fi-FI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fi-FI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i-FI" b="1" dirty="0" err="1" smtClean="0">
                    <a:solidFill>
                      <a:schemeClr val="bg1"/>
                    </a:solidFill>
                  </a:rPr>
                  <a:t>profile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replaced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with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profiles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JET</a:t>
                </a:r>
                <a14:m>
                  <m:oMath xmlns:m="http://schemas.openxmlformats.org/officeDocument/2006/math">
                    <m:r>
                      <a:rPr lang="fi-FI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fi-FI" b="1" dirty="0" smtClean="0">
                    <a:solidFill>
                      <a:schemeClr val="bg1"/>
                    </a:solidFill>
                  </a:rPr>
                  <a:t>JT-60U 1/2</a:t>
                </a:r>
                <a:endParaRPr lang="fi-FI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16632"/>
                <a:ext cx="6608600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75656" y="123037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00FF"/>
                </a:solidFill>
              </a:rPr>
              <a:t>JET</a:t>
            </a:r>
            <a:endParaRPr lang="fi-FI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126876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FF0000"/>
                </a:solidFill>
              </a:rPr>
              <a:t>JT-60U</a:t>
            </a:r>
            <a:endParaRPr lang="fi-FI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55976" y="1385019"/>
            <a:ext cx="0" cy="403244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611560" y="5301208"/>
            <a:ext cx="2736304" cy="707886"/>
            <a:chOff x="611560" y="5301208"/>
            <a:chExt cx="2736304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331640" y="5301208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err="1" smtClean="0"/>
                <a:t>Reference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simulation</a:t>
              </a:r>
              <a:r>
                <a:rPr lang="fi-FI" sz="1000" dirty="0" smtClean="0"/>
                <a:t> with data </a:t>
              </a:r>
              <a:r>
                <a:rPr lang="fi-FI" sz="1000" dirty="0" err="1" smtClean="0"/>
                <a:t>from</a:t>
              </a:r>
              <a:r>
                <a:rPr lang="fi-FI" sz="1000" dirty="0" smtClean="0"/>
                <a:t> #74740</a:t>
              </a:r>
            </a:p>
            <a:p>
              <a:r>
                <a:rPr lang="fi-FI" sz="1000" dirty="0" err="1" smtClean="0"/>
                <a:t>Electron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density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replaced</a:t>
              </a:r>
              <a:r>
                <a:rPr lang="fi-FI" sz="1000" dirty="0" smtClean="0"/>
                <a:t> with </a:t>
              </a:r>
              <a:r>
                <a:rPr lang="fi-FI" sz="1000" dirty="0" err="1" smtClean="0"/>
                <a:t>profile</a:t>
              </a:r>
              <a:r>
                <a:rPr lang="fi-FI" sz="1000" dirty="0" smtClean="0"/>
                <a:t> of JT-60U at t=7.0 s</a:t>
              </a:r>
              <a:endParaRPr lang="fi-FI" sz="1000" dirty="0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611560" y="5445224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11560" y="5877272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5724128" y="5318752"/>
            <a:ext cx="2736304" cy="707886"/>
            <a:chOff x="5724128" y="5318752"/>
            <a:chExt cx="2736304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6444208" y="5318752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dirty="0" err="1" smtClean="0"/>
                <a:t>Reference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simulation</a:t>
              </a:r>
              <a:r>
                <a:rPr lang="fi-FI" sz="1000" dirty="0" smtClean="0"/>
                <a:t> with data </a:t>
              </a:r>
              <a:r>
                <a:rPr lang="fi-FI" sz="1000" dirty="0" err="1" smtClean="0"/>
                <a:t>from</a:t>
              </a:r>
              <a:r>
                <a:rPr lang="fi-FI" sz="1000" dirty="0" smtClean="0"/>
                <a:t> #49469</a:t>
              </a:r>
            </a:p>
            <a:p>
              <a:r>
                <a:rPr lang="fi-FI" sz="1000" dirty="0" err="1" smtClean="0"/>
                <a:t>Electron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density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replaced</a:t>
              </a:r>
              <a:r>
                <a:rPr lang="fi-FI" sz="1000" dirty="0" smtClean="0"/>
                <a:t> with </a:t>
              </a:r>
              <a:r>
                <a:rPr lang="fi-FI" sz="1000" dirty="0" err="1" smtClean="0"/>
                <a:t>profile</a:t>
              </a:r>
              <a:r>
                <a:rPr lang="fi-FI" sz="1000" dirty="0" smtClean="0"/>
                <a:t> of JET  at t = 3.5 s</a:t>
              </a:r>
              <a:endParaRPr lang="fi-FI" sz="1000" dirty="0"/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5724128" y="5445224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730713" y="5822241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" y="1580927"/>
            <a:ext cx="4127895" cy="36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47" y="1580927"/>
            <a:ext cx="4194009" cy="35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0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0" y="33382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fi-FI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i-FI" b="1" dirty="0" err="1">
                    <a:solidFill>
                      <a:schemeClr val="bg1"/>
                    </a:solidFill>
                  </a:rPr>
                  <a:t>profile</a:t>
                </a:r>
                <a:r>
                  <a:rPr lang="fi-FI" b="1" dirty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>
                    <a:solidFill>
                      <a:schemeClr val="bg1"/>
                    </a:solidFill>
                  </a:rPr>
                  <a:t>replaced</a:t>
                </a:r>
                <a:r>
                  <a:rPr lang="fi-FI" b="1" dirty="0">
                    <a:solidFill>
                      <a:schemeClr val="bg1"/>
                    </a:solidFill>
                  </a:rPr>
                  <a:t> with </a:t>
                </a:r>
                <a:r>
                  <a:rPr lang="fi-FI" b="1" dirty="0" err="1">
                    <a:solidFill>
                      <a:schemeClr val="bg1"/>
                    </a:solidFill>
                  </a:rPr>
                  <a:t>profiles</a:t>
                </a:r>
                <a:r>
                  <a:rPr lang="fi-FI" b="1" dirty="0">
                    <a:solidFill>
                      <a:schemeClr val="bg1"/>
                    </a:solidFill>
                  </a:rPr>
                  <a:t> JET</a:t>
                </a:r>
                <a14:m>
                  <m:oMath xmlns:m="http://schemas.openxmlformats.org/officeDocument/2006/math">
                    <m:r>
                      <a:rPr lang="fi-FI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fi-FI" b="1" dirty="0">
                    <a:solidFill>
                      <a:schemeClr val="bg1"/>
                    </a:solidFill>
                  </a:rPr>
                  <a:t>JT-60U 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2/2</a:t>
                </a:r>
                <a:endParaRPr lang="fi-FI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382"/>
                <a:ext cx="45720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067" t="-4673" b="-13084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" y="1116898"/>
            <a:ext cx="8858250" cy="40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25056" y="5645692"/>
            <a:ext cx="7632848" cy="1061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Wingdings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9644" y="602541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6.0 s : 20%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10.0 s: 11%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3997" y="60265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6.0 s : 33%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10.0 s: 23%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602540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6.0 s : 62%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10.0 s: 42%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60239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6.0 s : 38%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10.0 s: 27%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745" y="56456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solidFill>
                  <a:schemeClr val="bg1"/>
                </a:solidFill>
              </a:rPr>
              <a:t>Bootstrap</a:t>
            </a:r>
            <a:r>
              <a:rPr lang="fi-FI" b="1" dirty="0" smtClean="0">
                <a:solidFill>
                  <a:schemeClr val="bg1"/>
                </a:solidFill>
              </a:rPr>
              <a:t>  </a:t>
            </a:r>
            <a:r>
              <a:rPr lang="fi-FI" b="1" dirty="0" err="1" smtClean="0">
                <a:solidFill>
                  <a:schemeClr val="bg1"/>
                </a:solidFill>
              </a:rPr>
              <a:t>fractions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0389" y="83322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0000FF"/>
                </a:solidFill>
              </a:rPr>
              <a:t>JET</a:t>
            </a:r>
            <a:endParaRPr lang="fi-FI" sz="20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7470" y="8272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FF0000"/>
                </a:solidFill>
              </a:rPr>
              <a:t>JT-60U</a:t>
            </a:r>
            <a:endParaRPr lang="fi-FI" sz="2000" b="1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68799" y="765733"/>
            <a:ext cx="2467697" cy="523220"/>
            <a:chOff x="580300" y="5623173"/>
            <a:chExt cx="4063708" cy="464959"/>
          </a:xfrm>
        </p:grpSpPr>
        <p:sp>
          <p:nvSpPr>
            <p:cNvPr id="26" name="TextBox 25"/>
            <p:cNvSpPr txBox="1"/>
            <p:nvPr/>
          </p:nvSpPr>
          <p:spPr>
            <a:xfrm>
              <a:off x="1115616" y="5623173"/>
              <a:ext cx="3528392" cy="46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 err="1" smtClean="0"/>
                <a:t>Bootstrap</a:t>
              </a:r>
              <a:r>
                <a:rPr lang="fi-FI" sz="1400" dirty="0" smtClean="0"/>
                <a:t> </a:t>
              </a:r>
              <a:r>
                <a:rPr lang="fi-FI" sz="1400" dirty="0" err="1" smtClean="0"/>
                <a:t>current</a:t>
              </a:r>
              <a:endParaRPr lang="fi-FI" sz="1400" dirty="0" smtClean="0"/>
            </a:p>
            <a:p>
              <a:r>
                <a:rPr lang="fi-FI" sz="1400" dirty="0" smtClean="0"/>
                <a:t>Critical </a:t>
              </a:r>
              <a:r>
                <a:rPr lang="fi-FI" sz="1400" dirty="0" err="1" smtClean="0"/>
                <a:t>bootstrap</a:t>
              </a:r>
              <a:r>
                <a:rPr lang="fi-FI" sz="1400" dirty="0" smtClean="0"/>
                <a:t> </a:t>
              </a:r>
              <a:r>
                <a:rPr lang="fi-FI" sz="1400" dirty="0" err="1" smtClean="0"/>
                <a:t>current</a:t>
              </a:r>
              <a:endParaRPr lang="fi-FI" sz="1400" dirty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580300" y="5778988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16299" y="5990419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1403648" y="4999361"/>
            <a:ext cx="2574040" cy="646331"/>
            <a:chOff x="773824" y="5301208"/>
            <a:chExt cx="2574040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1331640" y="5301208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 err="1" smtClean="0"/>
                <a:t>Reference</a:t>
              </a:r>
              <a:r>
                <a:rPr lang="fi-FI" sz="900" dirty="0" smtClean="0"/>
                <a:t> </a:t>
              </a:r>
              <a:r>
                <a:rPr lang="fi-FI" sz="900" dirty="0" err="1" smtClean="0"/>
                <a:t>simulation</a:t>
              </a:r>
              <a:r>
                <a:rPr lang="fi-FI" sz="900" dirty="0" smtClean="0"/>
                <a:t> with data </a:t>
              </a:r>
              <a:r>
                <a:rPr lang="fi-FI" sz="900" dirty="0" err="1" smtClean="0"/>
                <a:t>from</a:t>
              </a:r>
              <a:r>
                <a:rPr lang="fi-FI" sz="900" dirty="0" smtClean="0"/>
                <a:t> #74740</a:t>
              </a:r>
            </a:p>
            <a:p>
              <a:r>
                <a:rPr lang="fi-FI" sz="900" dirty="0" smtClean="0"/>
                <a:t>NBI </a:t>
              </a:r>
              <a:r>
                <a:rPr lang="fi-FI" sz="900" dirty="0" err="1" smtClean="0"/>
                <a:t>current</a:t>
              </a:r>
              <a:r>
                <a:rPr lang="fi-FI" sz="900" dirty="0" smtClean="0"/>
                <a:t> </a:t>
              </a:r>
              <a:r>
                <a:rPr lang="fi-FI" sz="900" dirty="0" err="1" smtClean="0"/>
                <a:t>density</a:t>
              </a:r>
              <a:r>
                <a:rPr lang="fi-FI" sz="900" dirty="0" smtClean="0"/>
                <a:t> </a:t>
              </a:r>
              <a:r>
                <a:rPr lang="fi-FI" sz="900" dirty="0" err="1" smtClean="0"/>
                <a:t>replaced</a:t>
              </a:r>
              <a:r>
                <a:rPr lang="fi-FI" sz="900" dirty="0" smtClean="0"/>
                <a:t> with </a:t>
              </a:r>
              <a:r>
                <a:rPr lang="fi-FI" sz="900" dirty="0" err="1" smtClean="0"/>
                <a:t>profile</a:t>
              </a:r>
              <a:r>
                <a:rPr lang="fi-FI" sz="900" dirty="0" smtClean="0"/>
                <a:t> of JT-60U</a:t>
              </a:r>
              <a:endParaRPr lang="fi-FI" sz="900" dirty="0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773824" y="5445224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783473" y="5799167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5528596" y="5008458"/>
            <a:ext cx="2736304" cy="646331"/>
            <a:chOff x="5724128" y="5318752"/>
            <a:chExt cx="2736304" cy="646331"/>
          </a:xfrm>
        </p:grpSpPr>
        <p:sp>
          <p:nvSpPr>
            <p:cNvPr id="34" name="TextBox 33"/>
            <p:cNvSpPr txBox="1"/>
            <p:nvPr/>
          </p:nvSpPr>
          <p:spPr>
            <a:xfrm>
              <a:off x="6444208" y="5318752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 err="1" smtClean="0"/>
                <a:t>Reference</a:t>
              </a:r>
              <a:r>
                <a:rPr lang="fi-FI" sz="900" dirty="0" smtClean="0"/>
                <a:t> </a:t>
              </a:r>
              <a:r>
                <a:rPr lang="fi-FI" sz="900" dirty="0" err="1" smtClean="0"/>
                <a:t>simulation</a:t>
              </a:r>
              <a:r>
                <a:rPr lang="fi-FI" sz="900" dirty="0" smtClean="0"/>
                <a:t> with data </a:t>
              </a:r>
              <a:r>
                <a:rPr lang="fi-FI" sz="900" dirty="0" err="1" smtClean="0"/>
                <a:t>from</a:t>
              </a:r>
              <a:r>
                <a:rPr lang="fi-FI" sz="900" dirty="0" smtClean="0"/>
                <a:t> #49469</a:t>
              </a:r>
            </a:p>
            <a:p>
              <a:r>
                <a:rPr lang="fi-FI" sz="900" dirty="0" smtClean="0"/>
                <a:t>NBI </a:t>
              </a:r>
              <a:r>
                <a:rPr lang="fi-FI" sz="900" dirty="0" err="1" smtClean="0"/>
                <a:t>current</a:t>
              </a:r>
              <a:r>
                <a:rPr lang="fi-FI" sz="900" dirty="0" smtClean="0"/>
                <a:t> </a:t>
              </a:r>
              <a:r>
                <a:rPr lang="fi-FI" sz="900" dirty="0" err="1" smtClean="0"/>
                <a:t>density</a:t>
              </a:r>
              <a:r>
                <a:rPr lang="fi-FI" sz="900" dirty="0" smtClean="0"/>
                <a:t> </a:t>
              </a:r>
              <a:r>
                <a:rPr lang="fi-FI" sz="900" dirty="0" err="1" smtClean="0"/>
                <a:t>replaced</a:t>
              </a:r>
              <a:r>
                <a:rPr lang="fi-FI" sz="900" dirty="0" smtClean="0"/>
                <a:t> with </a:t>
              </a:r>
              <a:r>
                <a:rPr lang="fi-FI" sz="900" dirty="0" err="1" smtClean="0"/>
                <a:t>profile</a:t>
              </a:r>
              <a:r>
                <a:rPr lang="fi-FI" sz="900" dirty="0" smtClean="0"/>
                <a:t> of JET</a:t>
              </a:r>
              <a:endParaRPr lang="fi-FI" sz="900" dirty="0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5724128" y="5445224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5730713" y="5822241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736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68304" y="91624"/>
                <a:ext cx="54726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b="1" dirty="0">
                    <a:solidFill>
                      <a:schemeClr val="bg1"/>
                    </a:solidFill>
                  </a:rPr>
                  <a:t>q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profile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time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evolution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in JET with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different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fi-FI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i-FI" b="1" dirty="0" err="1" smtClean="0">
                    <a:solidFill>
                      <a:schemeClr val="bg1"/>
                    </a:solidFill>
                  </a:rPr>
                  <a:t>profiles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(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gradients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) 1/2</a:t>
                </a:r>
              </a:p>
              <a:p>
                <a:endParaRPr lang="fi-FI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04" y="91624"/>
                <a:ext cx="5472608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002" t="-331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8171"/>
            <a:ext cx="5464448" cy="44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924" y="1705682"/>
            <a:ext cx="3096344" cy="34163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chemeClr val="bg1"/>
                </a:solidFill>
              </a:rPr>
              <a:t>Experimental</a:t>
            </a:r>
            <a:r>
              <a:rPr lang="fi-FI" dirty="0" smtClean="0"/>
              <a:t> </a:t>
            </a:r>
            <a:r>
              <a:rPr lang="fi-FI" dirty="0" err="1" smtClean="0">
                <a:solidFill>
                  <a:schemeClr val="bg1"/>
                </a:solidFill>
              </a:rPr>
              <a:t>electron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density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profile</a:t>
            </a:r>
            <a:r>
              <a:rPr lang="fi-FI" dirty="0" smtClean="0">
                <a:solidFill>
                  <a:schemeClr val="bg1"/>
                </a:solidFill>
              </a:rPr>
              <a:t> is </a:t>
            </a:r>
            <a:r>
              <a:rPr lang="fi-FI" dirty="0" err="1" smtClean="0">
                <a:solidFill>
                  <a:schemeClr val="bg1"/>
                </a:solidFill>
              </a:rPr>
              <a:t>replaced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</a:rPr>
              <a:t>with </a:t>
            </a:r>
            <a:r>
              <a:rPr lang="fi-FI" dirty="0" err="1" smtClean="0">
                <a:solidFill>
                  <a:schemeClr val="bg1"/>
                </a:solidFill>
              </a:rPr>
              <a:t>density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profiles</a:t>
            </a:r>
            <a:r>
              <a:rPr lang="fi-FI" dirty="0" smtClean="0">
                <a:solidFill>
                  <a:schemeClr val="bg1"/>
                </a:solidFill>
              </a:rPr>
              <a:t> with 5 </a:t>
            </a:r>
            <a:r>
              <a:rPr lang="fi-FI" dirty="0" err="1" smtClean="0">
                <a:solidFill>
                  <a:schemeClr val="bg1"/>
                </a:solidFill>
              </a:rPr>
              <a:t>different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density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gradients</a:t>
            </a:r>
            <a:r>
              <a:rPr lang="fi-FI" dirty="0" smtClean="0">
                <a:solidFill>
                  <a:schemeClr val="bg1"/>
                </a:solidFill>
              </a:rPr>
              <a:t> at 3.5 s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 smtClean="0">
                <a:solidFill>
                  <a:schemeClr val="bg1"/>
                </a:solidFill>
              </a:rPr>
              <a:t>Reverse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shape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stays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longer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than</a:t>
            </a:r>
            <a:r>
              <a:rPr lang="fi-FI" dirty="0" smtClean="0">
                <a:solidFill>
                  <a:schemeClr val="bg1"/>
                </a:solidFill>
              </a:rPr>
              <a:t> in the </a:t>
            </a:r>
            <a:r>
              <a:rPr lang="fi-FI" dirty="0" err="1" smtClean="0">
                <a:solidFill>
                  <a:schemeClr val="bg1"/>
                </a:solidFill>
              </a:rPr>
              <a:t>reference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but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been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disappeared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before</a:t>
            </a:r>
            <a:r>
              <a:rPr lang="fi-FI" dirty="0" smtClean="0">
                <a:solidFill>
                  <a:schemeClr val="bg1"/>
                </a:solidFill>
              </a:rPr>
              <a:t> 10.0 s in </a:t>
            </a:r>
            <a:r>
              <a:rPr lang="fi-FI" dirty="0" err="1" smtClean="0">
                <a:solidFill>
                  <a:schemeClr val="bg1"/>
                </a:solidFill>
              </a:rPr>
              <a:t>every</a:t>
            </a:r>
            <a:r>
              <a:rPr lang="fi-FI" dirty="0" smtClean="0">
                <a:solidFill>
                  <a:schemeClr val="bg1"/>
                </a:solidFill>
              </a:rPr>
              <a:t> case (</a:t>
            </a:r>
            <a:r>
              <a:rPr lang="fi-FI" dirty="0" err="1" smtClean="0">
                <a:solidFill>
                  <a:schemeClr val="bg1"/>
                </a:solidFill>
              </a:rPr>
              <a:t>bootstrap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fraction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decreased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by</a:t>
            </a:r>
            <a:r>
              <a:rPr lang="fi-FI" dirty="0" smtClean="0">
                <a:solidFill>
                  <a:schemeClr val="bg1"/>
                </a:solidFill>
              </a:rPr>
              <a:t> 32% </a:t>
            </a:r>
            <a:r>
              <a:rPr lang="fi-FI" dirty="0" err="1" smtClean="0">
                <a:solidFill>
                  <a:schemeClr val="bg1"/>
                </a:solidFill>
              </a:rPr>
              <a:t>or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less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1720" y="44624"/>
                <a:ext cx="57606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fi-FI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fi-FI" b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i-FI" b="1" dirty="0" err="1">
                    <a:solidFill>
                      <a:schemeClr val="bg1"/>
                    </a:solidFill>
                  </a:rPr>
                  <a:t>profile</a:t>
                </a:r>
                <a:r>
                  <a:rPr lang="fi-FI" b="1" dirty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>
                    <a:solidFill>
                      <a:schemeClr val="bg1"/>
                    </a:solidFill>
                  </a:rPr>
                  <a:t>replaced</a:t>
                </a:r>
                <a:r>
                  <a:rPr lang="fi-FI" b="1" dirty="0">
                    <a:solidFill>
                      <a:schemeClr val="bg1"/>
                    </a:solidFill>
                  </a:rPr>
                  <a:t> with </a:t>
                </a:r>
                <a:r>
                  <a:rPr lang="fi-FI" b="1" dirty="0" err="1">
                    <a:solidFill>
                      <a:schemeClr val="bg1"/>
                    </a:solidFill>
                  </a:rPr>
                  <a:t>profiles</a:t>
                </a:r>
                <a:r>
                  <a:rPr lang="fi-FI" b="1" dirty="0">
                    <a:solidFill>
                      <a:schemeClr val="bg1"/>
                    </a:solidFill>
                  </a:rPr>
                  <a:t> JET</a:t>
                </a:r>
                <a14:m>
                  <m:oMath xmlns:m="http://schemas.openxmlformats.org/officeDocument/2006/math">
                    <m:r>
                      <a:rPr lang="fi-FI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fi-FI" b="1" dirty="0" smtClean="0">
                    <a:solidFill>
                      <a:schemeClr val="bg1"/>
                    </a:solidFill>
                  </a:rPr>
                  <a:t>JT-60U 2/2   –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critical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bootstrap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i-FI" b="1" dirty="0" err="1" smtClean="0">
                    <a:solidFill>
                      <a:schemeClr val="bg1"/>
                    </a:solidFill>
                  </a:rPr>
                  <a:t>current</a:t>
                </a:r>
                <a:r>
                  <a:rPr lang="fi-FI" b="1" dirty="0" smtClean="0">
                    <a:solidFill>
                      <a:schemeClr val="bg1"/>
                    </a:solidFill>
                  </a:rPr>
                  <a:t> 2/2</a:t>
                </a:r>
                <a:endParaRPr lang="fi-FI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4624"/>
                <a:ext cx="576064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952" t="-4717" b="-1415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47813"/>
            <a:ext cx="82391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21627" y="5255549"/>
            <a:ext cx="7632848" cy="1143148"/>
            <a:chOff x="921627" y="5255549"/>
            <a:chExt cx="7632848" cy="1143148"/>
          </a:xfrm>
        </p:grpSpPr>
        <p:sp>
          <p:nvSpPr>
            <p:cNvPr id="4" name="Rectangle 3"/>
            <p:cNvSpPr/>
            <p:nvPr/>
          </p:nvSpPr>
          <p:spPr bwMode="auto">
            <a:xfrm>
              <a:off x="921627" y="5255549"/>
              <a:ext cx="7632848" cy="114314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51069" y="5741547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bg1"/>
                  </a:solidFill>
                </a:rPr>
                <a:t>6.0 s : 38%</a:t>
              </a:r>
            </a:p>
            <a:p>
              <a:r>
                <a:rPr lang="fi-FI" sz="1200" b="1" dirty="0" smtClean="0">
                  <a:solidFill>
                    <a:schemeClr val="bg1"/>
                  </a:solidFill>
                </a:rPr>
                <a:t>10.0 s: 28%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5856" y="573325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bg1"/>
                  </a:solidFill>
                </a:rPr>
                <a:t>6.0 s : 43%</a:t>
              </a:r>
            </a:p>
            <a:p>
              <a:r>
                <a:rPr lang="fi-FI" sz="1200" b="1" dirty="0" smtClean="0">
                  <a:solidFill>
                    <a:schemeClr val="bg1"/>
                  </a:solidFill>
                </a:rPr>
                <a:t>10.0 s: 38%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8556" y="573325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bg1"/>
                  </a:solidFill>
                </a:rPr>
                <a:t>6.0 s : 38%</a:t>
              </a:r>
            </a:p>
            <a:p>
              <a:r>
                <a:rPr lang="fi-FI" sz="1200" b="1" dirty="0" smtClean="0">
                  <a:solidFill>
                    <a:schemeClr val="bg1"/>
                  </a:solidFill>
                </a:rPr>
                <a:t>10.0 s: 28%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8952" y="573325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chemeClr val="bg1"/>
                  </a:solidFill>
                </a:rPr>
                <a:t>6.0 s : 32%</a:t>
              </a:r>
            </a:p>
            <a:p>
              <a:r>
                <a:rPr lang="fi-FI" sz="1200" b="1" dirty="0" smtClean="0">
                  <a:solidFill>
                    <a:schemeClr val="bg1"/>
                  </a:solidFill>
                </a:rPr>
                <a:t>10.0 s: 25%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5616" y="527636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 err="1" smtClean="0">
                  <a:solidFill>
                    <a:schemeClr val="bg1"/>
                  </a:solidFill>
                </a:rPr>
                <a:t>Bootstrap</a:t>
              </a:r>
              <a:r>
                <a:rPr lang="fi-FI" b="1" dirty="0" smtClean="0">
                  <a:solidFill>
                    <a:schemeClr val="bg1"/>
                  </a:solidFill>
                </a:rPr>
                <a:t>  </a:t>
              </a:r>
              <a:r>
                <a:rPr lang="fi-FI" b="1" dirty="0" err="1" smtClean="0">
                  <a:solidFill>
                    <a:schemeClr val="bg1"/>
                  </a:solidFill>
                </a:rPr>
                <a:t>fractions</a:t>
              </a:r>
              <a:endParaRPr lang="fi-FI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2367" y="1007150"/>
            <a:ext cx="3339677" cy="523220"/>
            <a:chOff x="580300" y="5623173"/>
            <a:chExt cx="4063708" cy="464959"/>
          </a:xfrm>
        </p:grpSpPr>
        <p:sp>
          <p:nvSpPr>
            <p:cNvPr id="12" name="TextBox 11"/>
            <p:cNvSpPr txBox="1"/>
            <p:nvPr/>
          </p:nvSpPr>
          <p:spPr>
            <a:xfrm>
              <a:off x="1115616" y="5623173"/>
              <a:ext cx="3528392" cy="46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 err="1" smtClean="0"/>
                <a:t>Bootstrap</a:t>
              </a:r>
              <a:r>
                <a:rPr lang="fi-FI" sz="1400" dirty="0" smtClean="0"/>
                <a:t> </a:t>
              </a:r>
              <a:r>
                <a:rPr lang="fi-FI" sz="1400" dirty="0" err="1" smtClean="0"/>
                <a:t>current</a:t>
              </a:r>
              <a:endParaRPr lang="fi-FI" sz="1400" dirty="0" smtClean="0"/>
            </a:p>
            <a:p>
              <a:r>
                <a:rPr lang="fi-FI" sz="1400" dirty="0" smtClean="0"/>
                <a:t>Critical </a:t>
              </a:r>
              <a:r>
                <a:rPr lang="fi-FI" sz="1400" dirty="0" err="1" smtClean="0"/>
                <a:t>bootstrap</a:t>
              </a:r>
              <a:r>
                <a:rPr lang="fi-FI" sz="1400" dirty="0" smtClean="0"/>
                <a:t> </a:t>
              </a:r>
              <a:r>
                <a:rPr lang="fi-FI" sz="1400" dirty="0" err="1" smtClean="0"/>
                <a:t>current</a:t>
              </a:r>
              <a:endParaRPr lang="fi-FI" sz="140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580300" y="5778988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16299" y="5990419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323528" y="1007150"/>
            <a:ext cx="472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Condition</a:t>
            </a:r>
            <a:r>
              <a:rPr lang="fi-FI" sz="1400" dirty="0" smtClean="0"/>
              <a:t> of </a:t>
            </a:r>
            <a:r>
              <a:rPr lang="fi-FI" sz="1400" dirty="0" err="1" smtClean="0"/>
              <a:t>critical</a:t>
            </a:r>
            <a:r>
              <a:rPr lang="fi-FI" sz="1400" dirty="0" smtClean="0"/>
              <a:t> </a:t>
            </a:r>
            <a:r>
              <a:rPr lang="fi-FI" sz="1400" dirty="0" err="1" smtClean="0"/>
              <a:t>bootsrap</a:t>
            </a:r>
            <a:r>
              <a:rPr lang="fi-FI" sz="1400" dirty="0" smtClean="0"/>
              <a:t> </a:t>
            </a:r>
            <a:r>
              <a:rPr lang="fi-FI" sz="1400" dirty="0" err="1" smtClean="0"/>
              <a:t>current</a:t>
            </a:r>
            <a:r>
              <a:rPr lang="fi-FI" sz="1400" dirty="0"/>
              <a:t> </a:t>
            </a:r>
            <a:r>
              <a:rPr lang="fi-FI" sz="1400" dirty="0" smtClean="0"/>
              <a:t>is </a:t>
            </a:r>
            <a:r>
              <a:rPr lang="fi-FI" sz="1400" dirty="0" err="1" smtClean="0"/>
              <a:t>not</a:t>
            </a:r>
            <a:r>
              <a:rPr lang="fi-FI" sz="1400" dirty="0" smtClean="0"/>
              <a:t> </a:t>
            </a:r>
            <a:r>
              <a:rPr lang="fi-FI" sz="1400" dirty="0" err="1" smtClean="0"/>
              <a:t>fulfill</a:t>
            </a:r>
            <a:r>
              <a:rPr lang="fi-FI" sz="1400" dirty="0" smtClean="0"/>
              <a:t> </a:t>
            </a:r>
            <a:r>
              <a:rPr lang="fi-FI" sz="1400" dirty="0" err="1" smtClean="0"/>
              <a:t>any</a:t>
            </a:r>
            <a:r>
              <a:rPr lang="fi-FI" sz="1400" dirty="0" smtClean="0"/>
              <a:t> </a:t>
            </a:r>
            <a:r>
              <a:rPr lang="fi-FI" sz="1400" dirty="0" err="1" smtClean="0"/>
              <a:t>cases</a:t>
            </a:r>
            <a:r>
              <a:rPr lang="fi-FI" sz="1400" dirty="0" smtClean="0"/>
              <a:t> </a:t>
            </a:r>
            <a:r>
              <a:rPr lang="fi-FI" sz="1400" dirty="0" err="1" smtClean="0"/>
              <a:t>after</a:t>
            </a:r>
            <a:r>
              <a:rPr lang="fi-FI" sz="1400" dirty="0" smtClean="0"/>
              <a:t> 6.5 </a:t>
            </a:r>
            <a:r>
              <a:rPr lang="fi-FI" sz="1400" dirty="0" err="1" smtClean="0"/>
              <a:t>seconds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305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11663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err="1" smtClean="0">
                <a:solidFill>
                  <a:schemeClr val="bg1"/>
                </a:solidFill>
              </a:rPr>
              <a:t>Effect</a:t>
            </a:r>
            <a:r>
              <a:rPr lang="fi-FI" b="1" dirty="0" smtClean="0">
                <a:solidFill>
                  <a:schemeClr val="bg1"/>
                </a:solidFill>
              </a:rPr>
              <a:t> of </a:t>
            </a:r>
            <a:r>
              <a:rPr lang="fi-FI" b="1" dirty="0" err="1" smtClean="0">
                <a:solidFill>
                  <a:schemeClr val="bg1"/>
                </a:solidFill>
              </a:rPr>
              <a:t>added</a:t>
            </a:r>
            <a:r>
              <a:rPr lang="fi-FI" b="1" dirty="0" smtClean="0">
                <a:solidFill>
                  <a:schemeClr val="bg1"/>
                </a:solidFill>
              </a:rPr>
              <a:t> LH (</a:t>
            </a:r>
            <a:r>
              <a:rPr lang="fi-FI" b="1" dirty="0" err="1" smtClean="0">
                <a:solidFill>
                  <a:schemeClr val="bg1"/>
                </a:solidFill>
              </a:rPr>
              <a:t>externally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produced</a:t>
            </a:r>
            <a:r>
              <a:rPr lang="fi-FI" b="1" dirty="0" smtClean="0">
                <a:solidFill>
                  <a:schemeClr val="bg1"/>
                </a:solidFill>
              </a:rPr>
              <a:t>) </a:t>
            </a:r>
            <a:r>
              <a:rPr lang="fi-FI" b="1" dirty="0" err="1" smtClean="0">
                <a:solidFill>
                  <a:schemeClr val="bg1"/>
                </a:solidFill>
              </a:rPr>
              <a:t>current</a:t>
            </a:r>
            <a:r>
              <a:rPr lang="fi-FI" b="1" dirty="0" smtClean="0">
                <a:solidFill>
                  <a:schemeClr val="bg1"/>
                </a:solidFill>
              </a:rPr>
              <a:t> component 1/2</a:t>
            </a:r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49" y="1052736"/>
            <a:ext cx="501870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953119" y="5229200"/>
            <a:ext cx="2016224" cy="15256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Wingdings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LH </a:t>
            </a:r>
            <a:r>
              <a:rPr kumimoji="0" lang="fi-FI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current</a:t>
            </a:r>
            <a:r>
              <a:rPr kumimoji="0" lang="fi-FI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 </a:t>
            </a:r>
            <a:r>
              <a:rPr kumimoji="0" lang="fi-FI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fractions</a:t>
            </a:r>
            <a:endParaRPr kumimoji="0" lang="fi-FI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Wingdings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sz="1400" dirty="0">
              <a:solidFill>
                <a:schemeClr val="bg1"/>
              </a:solidFill>
              <a:latin typeface="Arial" charset="0"/>
              <a:sym typeface="Wingdings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23% (</a:t>
            </a: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blue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4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31% (</a:t>
            </a:r>
            <a:r>
              <a:rPr lang="fi-FI" sz="14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red</a:t>
            </a:r>
            <a:r>
              <a:rPr lang="fi-FI" sz="14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9% (</a:t>
            </a: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green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charset="2"/>
              </a:rPr>
              <a:t>)</a:t>
            </a:r>
            <a:endParaRPr kumimoji="0" lang="fi-FI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Wingdings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059" y="1318049"/>
            <a:ext cx="3096344" cy="31393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 err="1" smtClean="0">
                <a:solidFill>
                  <a:schemeClr val="bg1"/>
                </a:solidFill>
              </a:rPr>
              <a:t>Externally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generated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current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density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components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have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added</a:t>
            </a:r>
            <a:r>
              <a:rPr lang="fi-FI" dirty="0" smtClean="0">
                <a:solidFill>
                  <a:schemeClr val="bg1"/>
                </a:solidFill>
              </a:rPr>
              <a:t> at 3.0 s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 smtClean="0">
                <a:solidFill>
                  <a:schemeClr val="bg1"/>
                </a:solidFill>
              </a:rPr>
              <a:t>Reverse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shape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stays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longer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than</a:t>
            </a:r>
            <a:r>
              <a:rPr lang="fi-FI" dirty="0" smtClean="0">
                <a:solidFill>
                  <a:schemeClr val="bg1"/>
                </a:solidFill>
              </a:rPr>
              <a:t> in the </a:t>
            </a:r>
            <a:r>
              <a:rPr lang="fi-FI" dirty="0" err="1" smtClean="0">
                <a:solidFill>
                  <a:schemeClr val="bg1"/>
                </a:solidFill>
              </a:rPr>
              <a:t>reference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simulation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but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been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disappeared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before</a:t>
            </a:r>
            <a:r>
              <a:rPr lang="fi-FI" dirty="0" smtClean="0">
                <a:solidFill>
                  <a:schemeClr val="bg1"/>
                </a:solidFill>
              </a:rPr>
              <a:t> 10.0 s in </a:t>
            </a:r>
            <a:r>
              <a:rPr lang="fi-FI" dirty="0" err="1" smtClean="0">
                <a:solidFill>
                  <a:schemeClr val="bg1"/>
                </a:solidFill>
              </a:rPr>
              <a:t>every</a:t>
            </a:r>
            <a:r>
              <a:rPr lang="fi-FI" dirty="0" smtClean="0">
                <a:solidFill>
                  <a:schemeClr val="bg1"/>
                </a:solidFill>
              </a:rPr>
              <a:t> case (</a:t>
            </a:r>
            <a:r>
              <a:rPr lang="fi-FI" dirty="0" err="1" smtClean="0">
                <a:solidFill>
                  <a:schemeClr val="bg1"/>
                </a:solidFill>
              </a:rPr>
              <a:t>bootstrap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fraction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has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decreased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by</a:t>
            </a:r>
            <a:r>
              <a:rPr lang="fi-FI" dirty="0" smtClean="0">
                <a:solidFill>
                  <a:schemeClr val="bg1"/>
                </a:solidFill>
              </a:rPr>
              <a:t> 38% </a:t>
            </a:r>
            <a:r>
              <a:rPr lang="fi-FI" dirty="0" err="1" smtClean="0">
                <a:solidFill>
                  <a:schemeClr val="bg1"/>
                </a:solidFill>
              </a:rPr>
              <a:t>or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less</a:t>
            </a:r>
            <a:r>
              <a:rPr lang="fi-FI" dirty="0" smtClean="0">
                <a:solidFill>
                  <a:schemeClr val="bg1"/>
                </a:solidFill>
              </a:rPr>
              <a:t>)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24307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Effect</a:t>
            </a:r>
            <a:r>
              <a:rPr lang="fi-FI" b="1" dirty="0">
                <a:solidFill>
                  <a:schemeClr val="bg1"/>
                </a:solidFill>
              </a:rPr>
              <a:t> of </a:t>
            </a:r>
            <a:r>
              <a:rPr lang="fi-FI" b="1" dirty="0" err="1">
                <a:solidFill>
                  <a:schemeClr val="bg1"/>
                </a:solidFill>
              </a:rPr>
              <a:t>added</a:t>
            </a:r>
            <a:r>
              <a:rPr lang="fi-FI" b="1" dirty="0">
                <a:solidFill>
                  <a:schemeClr val="bg1"/>
                </a:solidFill>
              </a:rPr>
              <a:t> LH (</a:t>
            </a:r>
            <a:r>
              <a:rPr lang="fi-FI" b="1" dirty="0" err="1">
                <a:solidFill>
                  <a:schemeClr val="bg1"/>
                </a:solidFill>
              </a:rPr>
              <a:t>external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>
                <a:solidFill>
                  <a:schemeClr val="bg1"/>
                </a:solidFill>
              </a:rPr>
              <a:t>produced</a:t>
            </a:r>
            <a:r>
              <a:rPr lang="fi-FI" b="1" dirty="0">
                <a:solidFill>
                  <a:schemeClr val="bg1"/>
                </a:solidFill>
              </a:rPr>
              <a:t>) </a:t>
            </a:r>
            <a:r>
              <a:rPr lang="fi-FI" b="1" dirty="0" err="1">
                <a:solidFill>
                  <a:schemeClr val="bg1"/>
                </a:solidFill>
              </a:rPr>
              <a:t>current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smtClean="0">
                <a:solidFill>
                  <a:schemeClr val="bg1"/>
                </a:solidFill>
              </a:rPr>
              <a:t>component 2/2 – </a:t>
            </a:r>
            <a:r>
              <a:rPr lang="fi-FI" b="1" dirty="0" err="1" smtClean="0">
                <a:solidFill>
                  <a:schemeClr val="bg1"/>
                </a:solidFill>
              </a:rPr>
              <a:t>critical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bootstrap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current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59" y="1557830"/>
            <a:ext cx="6956809" cy="40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 flipV="1">
            <a:off x="-2340768" y="-963488"/>
            <a:ext cx="2808312" cy="6586661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5582367" y="1007150"/>
            <a:ext cx="3339677" cy="523220"/>
            <a:chOff x="580300" y="5623173"/>
            <a:chExt cx="4063708" cy="464959"/>
          </a:xfrm>
        </p:grpSpPr>
        <p:sp>
          <p:nvSpPr>
            <p:cNvPr id="12" name="TextBox 11"/>
            <p:cNvSpPr txBox="1"/>
            <p:nvPr/>
          </p:nvSpPr>
          <p:spPr>
            <a:xfrm>
              <a:off x="1115616" y="5623173"/>
              <a:ext cx="3528392" cy="46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dirty="0" err="1" smtClean="0"/>
                <a:t>Bootstrap</a:t>
              </a:r>
              <a:r>
                <a:rPr lang="fi-FI" sz="1400" dirty="0" smtClean="0"/>
                <a:t> </a:t>
              </a:r>
              <a:r>
                <a:rPr lang="fi-FI" sz="1400" dirty="0" err="1" smtClean="0"/>
                <a:t>current</a:t>
              </a:r>
              <a:endParaRPr lang="fi-FI" sz="1400" dirty="0" smtClean="0"/>
            </a:p>
            <a:p>
              <a:r>
                <a:rPr lang="fi-FI" sz="1400" dirty="0" smtClean="0"/>
                <a:t>Critical </a:t>
              </a:r>
              <a:r>
                <a:rPr lang="fi-FI" sz="1400" dirty="0" err="1" smtClean="0"/>
                <a:t>bootstrap</a:t>
              </a:r>
              <a:r>
                <a:rPr lang="fi-FI" sz="1400" dirty="0" smtClean="0"/>
                <a:t> </a:t>
              </a:r>
              <a:r>
                <a:rPr lang="fi-FI" sz="1400" dirty="0" err="1" smtClean="0"/>
                <a:t>current</a:t>
              </a:r>
              <a:endParaRPr lang="fi-FI" sz="140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580300" y="5778988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16299" y="5990419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17"/>
          <p:cNvSpPr/>
          <p:nvPr/>
        </p:nvSpPr>
        <p:spPr bwMode="auto">
          <a:xfrm>
            <a:off x="1128458" y="5623173"/>
            <a:ext cx="6683901" cy="114314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Wingdings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6615" y="5987648"/>
            <a:ext cx="123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6.0 s : 38%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10.0 s: 28%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9333" y="5963913"/>
            <a:ext cx="123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6.0 s : 43%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10.0 s: 38%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0296" y="5963914"/>
            <a:ext cx="123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6.0 s : 38%</a:t>
            </a:r>
          </a:p>
          <a:p>
            <a:r>
              <a:rPr lang="fi-FI" sz="1200" b="1" dirty="0" smtClean="0">
                <a:solidFill>
                  <a:schemeClr val="bg1"/>
                </a:solidFill>
              </a:rPr>
              <a:t>10.0 s: 28%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7886" y="5618316"/>
            <a:ext cx="322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>
                <a:solidFill>
                  <a:schemeClr val="bg1"/>
                </a:solidFill>
              </a:rPr>
              <a:t>Bootstrap</a:t>
            </a:r>
            <a:r>
              <a:rPr lang="fi-FI" b="1" dirty="0" smtClean="0">
                <a:solidFill>
                  <a:schemeClr val="bg1"/>
                </a:solidFill>
              </a:rPr>
              <a:t>  </a:t>
            </a:r>
            <a:r>
              <a:rPr lang="fi-FI" b="1" dirty="0" err="1" smtClean="0">
                <a:solidFill>
                  <a:schemeClr val="bg1"/>
                </a:solidFill>
              </a:rPr>
              <a:t>fractions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1007150"/>
            <a:ext cx="472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Condition</a:t>
            </a:r>
            <a:r>
              <a:rPr lang="fi-FI" sz="1400" dirty="0" smtClean="0"/>
              <a:t> of </a:t>
            </a:r>
            <a:r>
              <a:rPr lang="fi-FI" sz="1400" dirty="0" err="1" smtClean="0"/>
              <a:t>critical</a:t>
            </a:r>
            <a:r>
              <a:rPr lang="fi-FI" sz="1400" dirty="0" smtClean="0"/>
              <a:t> </a:t>
            </a:r>
            <a:r>
              <a:rPr lang="fi-FI" sz="1400" dirty="0" err="1" smtClean="0"/>
              <a:t>bootsrap</a:t>
            </a:r>
            <a:r>
              <a:rPr lang="fi-FI" sz="1400" dirty="0" smtClean="0"/>
              <a:t> </a:t>
            </a:r>
            <a:r>
              <a:rPr lang="fi-FI" sz="1400" dirty="0" err="1" smtClean="0"/>
              <a:t>current</a:t>
            </a:r>
            <a:r>
              <a:rPr lang="fi-FI" sz="1400" dirty="0" smtClean="0"/>
              <a:t> is </a:t>
            </a:r>
            <a:r>
              <a:rPr lang="fi-FI" sz="1400" dirty="0" err="1" smtClean="0"/>
              <a:t>not</a:t>
            </a:r>
            <a:r>
              <a:rPr lang="fi-FI" sz="1400" dirty="0" smtClean="0"/>
              <a:t> </a:t>
            </a:r>
            <a:r>
              <a:rPr lang="fi-FI" sz="1400" dirty="0" err="1" smtClean="0"/>
              <a:t>fulfill</a:t>
            </a:r>
            <a:r>
              <a:rPr lang="fi-FI" sz="1400" dirty="0" smtClean="0"/>
              <a:t> </a:t>
            </a:r>
            <a:r>
              <a:rPr lang="fi-FI" sz="1400" dirty="0" err="1" smtClean="0"/>
              <a:t>any</a:t>
            </a:r>
            <a:r>
              <a:rPr lang="fi-FI" sz="1400" dirty="0" smtClean="0"/>
              <a:t> </a:t>
            </a:r>
            <a:r>
              <a:rPr lang="fi-FI" sz="1400" dirty="0" err="1" smtClean="0"/>
              <a:t>cases</a:t>
            </a:r>
            <a:r>
              <a:rPr lang="fi-FI" sz="1400" dirty="0" smtClean="0"/>
              <a:t> </a:t>
            </a:r>
            <a:r>
              <a:rPr lang="fi-FI" sz="1400" dirty="0" err="1" smtClean="0"/>
              <a:t>after</a:t>
            </a:r>
            <a:r>
              <a:rPr lang="fi-FI" sz="1400" dirty="0" smtClean="0"/>
              <a:t> 4.5 </a:t>
            </a:r>
            <a:r>
              <a:rPr lang="fi-FI" sz="1400" dirty="0" err="1" smtClean="0"/>
              <a:t>seconds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6144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1886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 smtClean="0">
                <a:solidFill>
                  <a:schemeClr val="bg1"/>
                </a:solidFill>
              </a:rPr>
              <a:t>Conclusions</a:t>
            </a:r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83568" y="1124744"/>
            <a:ext cx="7416824" cy="5112568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The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density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gradient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has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the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most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important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role</a:t>
            </a:r>
            <a:r>
              <a:rPr lang="fi-FI" sz="2000" dirty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in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maintaining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the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shape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of the q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profile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The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same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density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gradient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produces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larger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bootstrap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component in JT-60U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than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in JET.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This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behaviour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is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also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noticed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by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studying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critical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bootstrap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 </a:t>
            </a:r>
            <a:r>
              <a:rPr lang="fi-FI" sz="2000" dirty="0" err="1" smtClean="0">
                <a:solidFill>
                  <a:schemeClr val="bg1"/>
                </a:solidFill>
                <a:latin typeface="Arial" charset="0"/>
                <a:sym typeface="Wingdings" charset="2"/>
              </a:rPr>
              <a:t>current</a:t>
            </a:r>
            <a:r>
              <a:rPr lang="fi-FI" sz="2000" dirty="0" smtClean="0">
                <a:solidFill>
                  <a:schemeClr val="bg1"/>
                </a:solidFill>
                <a:latin typeface="Arial" charset="0"/>
                <a:sym typeface="Wingdings" charset="2"/>
              </a:rPr>
              <a:t>.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endParaRPr lang="en-GB" sz="2000" dirty="0" smtClean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The </a:t>
            </a:r>
            <a:r>
              <a:rPr lang="en-GB" sz="2000" dirty="0">
                <a:solidFill>
                  <a:schemeClr val="bg1"/>
                </a:solidFill>
              </a:rPr>
              <a:t>reason why density peaks is not understood and the interaction between the density ITB and sustaining reversed q-profile not known. Self-consistent simulation between predictive density and predictive current profile planned may help to understand the </a:t>
            </a:r>
            <a:r>
              <a:rPr lang="en-GB" sz="2000" dirty="0" smtClean="0">
                <a:solidFill>
                  <a:schemeClr val="bg1"/>
                </a:solidFill>
              </a:rPr>
              <a:t>issue</a:t>
            </a:r>
            <a:r>
              <a:rPr lang="fi-FI" sz="2000" dirty="0">
                <a:solidFill>
                  <a:schemeClr val="bg1"/>
                </a:solidFill>
                <a:latin typeface="Arial" charset="0"/>
                <a:sym typeface="Wingdings" charset="2"/>
              </a:rPr>
              <a:t>.</a:t>
            </a:r>
            <a:endParaRPr lang="fi-FI" sz="2000" dirty="0" smtClean="0">
              <a:solidFill>
                <a:schemeClr val="bg1"/>
              </a:solidFill>
              <a:latin typeface="Arial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39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 bwMode="auto">
              <a:xfrm>
                <a:off x="197179" y="939802"/>
                <a:ext cx="5310926" cy="277722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i-FI" sz="1600" dirty="0" smtClean="0">
                    <a:solidFill>
                      <a:prstClr val="white"/>
                    </a:solidFill>
                    <a:sym typeface="Wingdings" charset="2"/>
                  </a:rPr>
                  <a:t>JET #74740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i-FI" sz="1600" dirty="0" smtClean="0">
                    <a:solidFill>
                      <a:prstClr val="white"/>
                    </a:solidFill>
                    <a:sym typeface="Wingdings" charset="2"/>
                  </a:rPr>
                  <a:t>JT-60U #49469</a:t>
                </a:r>
                <a:endParaRPr lang="fi-FI" sz="1600" dirty="0">
                  <a:solidFill>
                    <a:prstClr val="white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i-FI" sz="1600" dirty="0">
                  <a:solidFill>
                    <a:prstClr val="white"/>
                  </a:solidFill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 err="1">
                    <a:solidFill>
                      <a:prstClr val="white"/>
                    </a:solidFill>
                    <a:sym typeface="Wingdings" charset="2"/>
                  </a:rPr>
                  <a:t>Dimensionless</a:t>
                </a:r>
                <a:r>
                  <a:rPr lang="fi-FI" sz="1600" dirty="0">
                    <a:solidFill>
                      <a:prstClr val="white"/>
                    </a:solidFill>
                    <a:sym typeface="Wingdings" charset="2"/>
                  </a:rPr>
                  <a:t> plasma </a:t>
                </a:r>
                <a:r>
                  <a:rPr lang="fi-FI" sz="1600" dirty="0" err="1" smtClean="0">
                    <a:solidFill>
                      <a:prstClr val="white"/>
                    </a:solidFill>
                    <a:sym typeface="Wingdings" charset="2"/>
                  </a:rPr>
                  <a:t>parameters</a:t>
                </a:r>
                <a:r>
                  <a:rPr lang="fi-FI" sz="1600" dirty="0" smtClean="0">
                    <a:solidFill>
                      <a:prstClr val="white"/>
                    </a:solidFill>
                    <a:sym typeface="Wingdings" charset="2"/>
                  </a:rPr>
                  <a:t> and </a:t>
                </a:r>
                <a:r>
                  <a:rPr lang="fi-FI" sz="1600" dirty="0" err="1" smtClean="0">
                    <a:solidFill>
                      <a:prstClr val="white"/>
                    </a:solidFill>
                    <a:sym typeface="Wingdings" charset="2"/>
                  </a:rPr>
                  <a:t>profiles</a:t>
                </a:r>
                <a:endParaRPr lang="fi-FI" sz="1600" dirty="0">
                  <a:solidFill>
                    <a:prstClr val="white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fi-FI" sz="1600" dirty="0">
                    <a:solidFill>
                      <a:prstClr val="white"/>
                    </a:solidFill>
                    <a:sym typeface="Wingdings" charset="2"/>
                  </a:rPr>
                  <a:t>	</a:t>
                </a:r>
                <a:r>
                  <a:rPr lang="fi-FI" sz="1600" dirty="0" smtClean="0">
                    <a:solidFill>
                      <a:prstClr val="white"/>
                    </a:solidFill>
                    <a:sym typeface="Wingdings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i-FI" sz="1600" b="0" i="0" smtClean="0">
                        <a:solidFill>
                          <a:prstClr val="white"/>
                        </a:solidFill>
                        <a:latin typeface="Cambria Math"/>
                        <a:sym typeface="Wingdings" charset="2"/>
                      </a:rPr>
                      <m:t>q</m:t>
                    </m:r>
                    <m:r>
                      <a:rPr lang="fi-FI" sz="1600" b="0" i="0" smtClean="0">
                        <a:solidFill>
                          <a:prstClr val="white"/>
                        </a:solidFill>
                        <a:latin typeface="Cambria Math"/>
                        <a:sym typeface="Wingdings" charset="2"/>
                      </a:rPr>
                      <m:t>,  </m:t>
                    </m:r>
                    <m:sSup>
                      <m:sSupPr>
                        <m:ctrlP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pPr>
                      <m:e>
                        <m:f>
                          <m:fPr>
                            <m:type m:val="skw"/>
                            <m:ctrlPr>
                              <a:rPr lang="fi-FI" sz="1600" i="1">
                                <a:solidFill>
                                  <a:prstClr val="white"/>
                                </a:solidFill>
                                <a:latin typeface="Cambria Math"/>
                                <a:sym typeface="Wingdings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i-FI" sz="1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sym typeface="Wingdings" charset="2"/>
                                  </a:rPr>
                                </m:ctrlPr>
                              </m:sSubPr>
                              <m:e>
                                <m:r>
                                  <a:rPr lang="fi-FI" sz="1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sym typeface="Wingdings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i-FI" sz="1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sym typeface="Wingdings" charset="2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i-FI" sz="1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sym typeface="Wingdings" charset="2"/>
                                  </a:rPr>
                                </m:ctrlPr>
                              </m:sSubPr>
                              <m:e>
                                <m:r>
                                  <a:rPr lang="fi-FI" sz="1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sym typeface="Wingdings" charset="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i-FI" sz="16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sym typeface="Wingdings" charset="2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fi-FI" sz="1600" b="0" i="1" smtClean="0">
                            <a:solidFill>
                              <a:prstClr val="white"/>
                            </a:solidFill>
                            <a:latin typeface="Cambria Math"/>
                            <a:sym typeface="Wingdings" charset="2"/>
                          </a:rPr>
                          <m:t>,  </m:t>
                        </m:r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𝜌</m:t>
                        </m:r>
                      </m:e>
                      <m:sup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sym typeface="Wingdings" charset="2"/>
                          </a:rPr>
                          <m:t>∗</m:t>
                        </m:r>
                      </m:sup>
                    </m:sSup>
                    <m:r>
                      <a:rPr lang="fi-FI" sz="16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sym typeface="Wingdings" charset="2"/>
                      </a:rPr>
                      <m:t>~</m:t>
                    </m:r>
                    <m:sSubSup>
                      <m:sSubSupPr>
                        <m:ctrlPr>
                          <a:rPr lang="fi-FI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</m:ctrlPr>
                      </m:sSubSupPr>
                      <m:e>
                        <m:r>
                          <a:rPr lang="fi-FI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𝑇</m:t>
                        </m:r>
                      </m:e>
                      <m:sub>
                        <m:r>
                          <a:rPr lang="fi-FI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𝑒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fi-FI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sym typeface="Wingdings" charset="2"/>
                              </a:rPr>
                            </m:ctrlPr>
                          </m:fPr>
                          <m:num>
                            <m:r>
                              <a:rPr lang="fi-FI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sym typeface="Wingdings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i-FI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sym typeface="Wingdings" charset="2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fi-FI" sz="1600" i="1" dirty="0" smtClean="0">
                    <a:solidFill>
                      <a:schemeClr val="bg1"/>
                    </a:solidFill>
                    <a:sym typeface="Wingdings" charset="2"/>
                  </a:rPr>
                  <a:t>(RB)</a:t>
                </a:r>
                <a:r>
                  <a:rPr lang="fi-FI" sz="1600" i="1" baseline="30000" dirty="0" smtClean="0">
                    <a:solidFill>
                      <a:schemeClr val="bg1"/>
                    </a:solidFill>
                    <a:sym typeface="Wingdings" charset="2"/>
                  </a:rPr>
                  <a:t>-1</a:t>
                </a:r>
                <a:r>
                  <a:rPr lang="fi-FI" sz="1600" dirty="0" smtClean="0">
                    <a:solidFill>
                      <a:prstClr val="white"/>
                    </a:solidFill>
                    <a:sym typeface="Wingdings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1600" i="1" dirty="0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</m:ctrlPr>
                      </m:sSubPr>
                      <m:e>
                        <m:r>
                          <a:rPr lang="fi-FI" sz="1600" i="1" dirty="0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𝛽</m:t>
                        </m:r>
                      </m:e>
                      <m:sub>
                        <m:r>
                          <a:rPr lang="fi-FI" sz="1600" b="0" i="1" dirty="0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𝑡𝑜𝑟</m:t>
                        </m:r>
                      </m:sub>
                    </m:sSub>
                    <m:r>
                      <a:rPr lang="fi-FI" sz="1600" i="1" dirty="0">
                        <a:solidFill>
                          <a:prstClr val="white"/>
                        </a:solidFill>
                        <a:latin typeface="Cambria Math"/>
                        <a:ea typeface="Cambria Math"/>
                        <a:sym typeface="Wingdings" charset="2"/>
                      </a:rPr>
                      <m:t>~</m:t>
                    </m:r>
                    <m:r>
                      <a:rPr lang="fi-FI" sz="1600" i="1" dirty="0">
                        <a:solidFill>
                          <a:prstClr val="white"/>
                        </a:solidFill>
                        <a:latin typeface="Cambria Math"/>
                        <a:ea typeface="Cambria Math"/>
                        <a:sym typeface="Wingdings" charset="2"/>
                      </a:rPr>
                      <m:t>𝑝</m:t>
                    </m:r>
                    <m:r>
                      <a:rPr lang="fi-FI" sz="1600" b="0" i="1" dirty="0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sym typeface="Wingdings" charset="2"/>
                      </a:rPr>
                      <m:t>/</m:t>
                    </m:r>
                    <m:r>
                      <a:rPr lang="fi-FI" sz="1600" b="0" i="1" dirty="0" smtClean="0">
                        <a:solidFill>
                          <a:prstClr val="white"/>
                        </a:solidFill>
                        <a:latin typeface="Cambria Math"/>
                        <a:ea typeface="Cambria Math"/>
                        <a:sym typeface="Wingdings" charset="2"/>
                      </a:rPr>
                      <m:t>𝐵</m:t>
                    </m:r>
                  </m:oMath>
                </a14:m>
                <a:r>
                  <a:rPr lang="fi-FI" sz="1600" dirty="0">
                    <a:solidFill>
                      <a:prstClr val="white"/>
                    </a:solidFill>
                    <a:sym typeface="Wingdings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1600" i="1" smtClean="0">
                            <a:solidFill>
                              <a:prstClr val="white"/>
                            </a:solidFill>
                            <a:latin typeface="Cambria Math"/>
                            <a:sym typeface="Wingdings" charset="2"/>
                          </a:rPr>
                        </m:ctrlPr>
                      </m:sSupPr>
                      <m:e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𝜐</m:t>
                        </m:r>
                      </m:e>
                      <m:sup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sym typeface="Wingdings" charset="2"/>
                          </a:rPr>
                          <m:t>∗</m:t>
                        </m:r>
                      </m:sup>
                    </m:sSup>
                    <m:r>
                      <a:rPr lang="fi-FI" sz="1600" i="1">
                        <a:solidFill>
                          <a:prstClr val="white"/>
                        </a:solidFill>
                        <a:latin typeface="Cambria Math"/>
                        <a:ea typeface="Cambria Math"/>
                        <a:sym typeface="Wingdings" charset="2"/>
                      </a:rPr>
                      <m:t>~</m:t>
                    </m:r>
                    <m:sSubSup>
                      <m:sSubSupPr>
                        <m:ctrlP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</m:ctrlPr>
                      </m:sSubSupPr>
                      <m:e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𝑇</m:t>
                        </m:r>
                      </m:e>
                      <m:sub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𝑒</m:t>
                        </m:r>
                      </m:sub>
                      <m:sup>
                        <m:r>
                          <a:rPr lang="fi-FI" sz="1600" i="1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−</m:t>
                        </m:r>
                        <m:r>
                          <a:rPr lang="fi-FI" sz="1600" b="0" i="1" smtClean="0">
                            <a:solidFill>
                              <a:prstClr val="white"/>
                            </a:solidFill>
                            <a:latin typeface="Cambria Math"/>
                            <a:ea typeface="Cambria Math"/>
                            <a:sym typeface="Wingdings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i-FI" sz="1600" i="1" dirty="0" smtClean="0">
                    <a:solidFill>
                      <a:schemeClr val="bg1"/>
                    </a:solidFill>
                    <a:sym typeface="Wingdings" charset="2"/>
                  </a:rPr>
                  <a:t>n</a:t>
                </a:r>
                <a:r>
                  <a:rPr lang="fi-FI" sz="1600" i="1" baseline="-25000" dirty="0">
                    <a:solidFill>
                      <a:schemeClr val="bg1"/>
                    </a:solidFill>
                    <a:sym typeface="Wingdings" charset="2"/>
                  </a:rPr>
                  <a:t>e</a:t>
                </a:r>
                <a:r>
                  <a:rPr lang="fi-FI" sz="1600" dirty="0" smtClean="0">
                    <a:solidFill>
                      <a:prstClr val="white"/>
                    </a:solidFill>
                    <a:sym typeface="Wingdings" charset="2"/>
                  </a:rPr>
                  <a:t>) </a:t>
                </a:r>
                <a:endParaRPr lang="fi-FI" sz="1600" dirty="0">
                  <a:solidFill>
                    <a:prstClr val="white"/>
                  </a:solidFill>
                  <a:sym typeface="Wingdings" charset="2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i-FI" sz="1600" dirty="0">
                  <a:solidFill>
                    <a:prstClr val="white"/>
                  </a:solidFill>
                  <a:sym typeface="Wingdings" charset="2"/>
                </a:endParaRPr>
              </a:p>
              <a:p>
                <a:pPr marL="342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buChar char="•"/>
                  <a:defRPr/>
                </a:pPr>
                <a:r>
                  <a:rPr lang="fi-FI" sz="1600" dirty="0" err="1">
                    <a:solidFill>
                      <a:prstClr val="white"/>
                    </a:solidFill>
                    <a:sym typeface="Wingdings" charset="2"/>
                  </a:rPr>
                  <a:t>Same</a:t>
                </a:r>
                <a:r>
                  <a:rPr lang="fi-FI" sz="1600" dirty="0">
                    <a:solidFill>
                      <a:prstClr val="white"/>
                    </a:solidFill>
                    <a:sym typeface="Wingdings" charset="2"/>
                  </a:rPr>
                  <a:t> </a:t>
                </a:r>
                <a:r>
                  <a:rPr lang="fi-FI" sz="1600" dirty="0" err="1">
                    <a:solidFill>
                      <a:prstClr val="white"/>
                    </a:solidFill>
                    <a:sym typeface="Wingdings" charset="2"/>
                  </a:rPr>
                  <a:t>size</a:t>
                </a:r>
                <a:r>
                  <a:rPr lang="fi-FI" sz="1600" dirty="0">
                    <a:solidFill>
                      <a:prstClr val="white"/>
                    </a:solidFill>
                    <a:sym typeface="Wingdings" charset="2"/>
                  </a:rPr>
                  <a:t> and plasma </a:t>
                </a:r>
                <a:r>
                  <a:rPr lang="fi-FI" sz="1600" dirty="0" err="1">
                    <a:solidFill>
                      <a:prstClr val="white"/>
                    </a:solidFill>
                    <a:sym typeface="Wingdings" charset="2"/>
                  </a:rPr>
                  <a:t>shape</a:t>
                </a:r>
                <a:r>
                  <a:rPr lang="fi-FI" sz="1600" dirty="0">
                    <a:solidFill>
                      <a:prstClr val="white"/>
                    </a:solidFill>
                    <a:sym typeface="Wingdings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179" y="939802"/>
                <a:ext cx="5310926" cy="2777229"/>
              </a:xfrm>
              <a:prstGeom prst="rect">
                <a:avLst/>
              </a:prstGeom>
              <a:blipFill rotWithShape="1">
                <a:blip r:embed="rId2"/>
                <a:stretch>
                  <a:fillRect l="-342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93779" y="188640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dirty="0">
                <a:solidFill>
                  <a:prstClr val="white"/>
                </a:solidFill>
                <a:sym typeface="Wingdings" charset="2"/>
              </a:rPr>
              <a:t>Identity plasma </a:t>
            </a:r>
            <a:r>
              <a:rPr lang="fi-FI" b="1" dirty="0" err="1">
                <a:solidFill>
                  <a:prstClr val="white"/>
                </a:solidFill>
                <a:sym typeface="Wingdings" charset="2"/>
              </a:rPr>
              <a:t>experiments</a:t>
            </a:r>
            <a:r>
              <a:rPr lang="fi-FI" b="1" dirty="0">
                <a:solidFill>
                  <a:prstClr val="white"/>
                </a:solidFill>
                <a:sym typeface="Wingdings" charset="2"/>
              </a:rPr>
              <a:t>   (2008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)     1/4</a:t>
            </a:r>
            <a:endParaRPr lang="fi-FI" b="1" dirty="0">
              <a:solidFill>
                <a:prstClr val="white"/>
              </a:solidFill>
              <a:sym typeface="Wingdings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6" y="4149080"/>
            <a:ext cx="342862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187624" y="5898920"/>
            <a:ext cx="3960440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00" dirty="0" err="1">
                <a:solidFill>
                  <a:prstClr val="black"/>
                </a:solidFill>
                <a:sym typeface="Wingdings" charset="2"/>
              </a:rPr>
              <a:t>Matched</a:t>
            </a:r>
            <a:r>
              <a:rPr lang="fi-FI" sz="1400" dirty="0">
                <a:solidFill>
                  <a:prstClr val="black"/>
                </a:solidFill>
                <a:sym typeface="Wingdings" charset="2"/>
              </a:rPr>
              <a:t> plasma </a:t>
            </a:r>
            <a:r>
              <a:rPr lang="fi-FI" sz="1400" dirty="0" err="1">
                <a:solidFill>
                  <a:prstClr val="black"/>
                </a:solidFill>
                <a:sym typeface="Wingdings" charset="2"/>
              </a:rPr>
              <a:t>shapes</a:t>
            </a:r>
            <a:r>
              <a:rPr lang="fi-FI" sz="1400" dirty="0">
                <a:solidFill>
                  <a:prstClr val="black"/>
                </a:solidFill>
                <a:sym typeface="Wingdings" charset="2"/>
              </a:rPr>
              <a:t> in </a:t>
            </a:r>
            <a:r>
              <a:rPr lang="fi-FI" sz="1400" dirty="0" err="1">
                <a:solidFill>
                  <a:prstClr val="black"/>
                </a:solidFill>
                <a:sym typeface="Wingdings" charset="2"/>
              </a:rPr>
              <a:t>identity</a:t>
            </a:r>
            <a:r>
              <a:rPr lang="fi-FI" sz="14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400" dirty="0" err="1">
                <a:solidFill>
                  <a:prstClr val="black"/>
                </a:solidFill>
                <a:sym typeface="Wingdings" charset="2"/>
              </a:rPr>
              <a:t>experiments</a:t>
            </a:r>
            <a:r>
              <a:rPr lang="fi-FI" sz="1400" dirty="0">
                <a:solidFill>
                  <a:prstClr val="black"/>
                </a:solidFill>
                <a:sym typeface="Wingdings" charset="2"/>
              </a:rPr>
              <a:t>. P.C. de </a:t>
            </a:r>
            <a:r>
              <a:rPr lang="fi-FI" sz="1400" dirty="0" err="1">
                <a:solidFill>
                  <a:prstClr val="black"/>
                </a:solidFill>
                <a:sym typeface="Wingdings" charset="2"/>
              </a:rPr>
              <a:t>Vries</a:t>
            </a:r>
            <a:r>
              <a:rPr lang="fi-FI" sz="1400" dirty="0">
                <a:solidFill>
                  <a:prstClr val="black"/>
                </a:solidFill>
                <a:sym typeface="Wingdings" charset="2"/>
              </a:rPr>
              <a:t> et  al. 2009 Plasma </a:t>
            </a:r>
            <a:r>
              <a:rPr lang="fi-FI" sz="1400" dirty="0" err="1">
                <a:solidFill>
                  <a:prstClr val="black"/>
                </a:solidFill>
                <a:sym typeface="Wingdings" charset="2"/>
              </a:rPr>
              <a:t>Phys</a:t>
            </a:r>
            <a:r>
              <a:rPr lang="fi-FI" sz="1400" dirty="0">
                <a:solidFill>
                  <a:prstClr val="black"/>
                </a:solidFill>
                <a:sym typeface="Wingdings" charset="2"/>
              </a:rPr>
              <a:t>. Control. </a:t>
            </a:r>
            <a:r>
              <a:rPr lang="fi-FI" sz="1400" dirty="0" err="1">
                <a:solidFill>
                  <a:prstClr val="black"/>
                </a:solidFill>
                <a:sym typeface="Wingdings" charset="2"/>
              </a:rPr>
              <a:t>Fusion</a:t>
            </a:r>
            <a:r>
              <a:rPr lang="fi-FI" sz="14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400" b="1" dirty="0">
                <a:solidFill>
                  <a:prstClr val="black"/>
                </a:solidFill>
                <a:sym typeface="Wingdings" charset="2"/>
              </a:rPr>
              <a:t>51</a:t>
            </a:r>
            <a:r>
              <a:rPr lang="fi-FI" sz="1400" dirty="0">
                <a:solidFill>
                  <a:prstClr val="black"/>
                </a:solidFill>
                <a:sym typeface="Wingdings" charset="2"/>
              </a:rPr>
              <a:t> 124050</a:t>
            </a:r>
          </a:p>
        </p:txBody>
      </p:sp>
      <p:sp>
        <p:nvSpPr>
          <p:cNvPr id="12" name="Bent Arrow 11"/>
          <p:cNvSpPr/>
          <p:nvPr/>
        </p:nvSpPr>
        <p:spPr bwMode="auto">
          <a:xfrm rot="7976094">
            <a:off x="3002041" y="3631911"/>
            <a:ext cx="970523" cy="504056"/>
          </a:xfrm>
          <a:prstGeom prst="ben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prstClr val="black"/>
              </a:solidFill>
              <a:sym typeface="Wingdings" charset="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1" b="13046"/>
          <a:stretch/>
        </p:blipFill>
        <p:spPr bwMode="auto">
          <a:xfrm>
            <a:off x="5580631" y="836712"/>
            <a:ext cx="331729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 b="13438"/>
          <a:stretch/>
        </p:blipFill>
        <p:spPr bwMode="auto">
          <a:xfrm>
            <a:off x="5652120" y="3765086"/>
            <a:ext cx="3232121" cy="290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5652120" y="3695311"/>
            <a:ext cx="3257289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H="1">
            <a:off x="7884368" y="4075406"/>
            <a:ext cx="576064" cy="1914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585815" y="3809959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 smtClean="0"/>
              <a:t>Different</a:t>
            </a:r>
            <a:r>
              <a:rPr lang="fi-FI" sz="800" dirty="0" smtClean="0"/>
              <a:t> </a:t>
            </a:r>
            <a:r>
              <a:rPr lang="fi-FI" sz="800" dirty="0" err="1" smtClean="0"/>
              <a:t>pressure</a:t>
            </a:r>
            <a:r>
              <a:rPr lang="fi-FI" sz="800" dirty="0" smtClean="0"/>
              <a:t> </a:t>
            </a:r>
            <a:r>
              <a:rPr lang="fi-FI" sz="800" dirty="0" err="1" smtClean="0"/>
              <a:t>profile</a:t>
            </a:r>
            <a:endParaRPr lang="fi-FI" sz="800" dirty="0"/>
          </a:p>
        </p:txBody>
      </p:sp>
      <p:sp>
        <p:nvSpPr>
          <p:cNvPr id="11" name="Bent Arrow 10"/>
          <p:cNvSpPr/>
          <p:nvPr/>
        </p:nvSpPr>
        <p:spPr bwMode="auto">
          <a:xfrm>
            <a:off x="3515662" y="1628800"/>
            <a:ext cx="2160240" cy="504056"/>
          </a:xfrm>
          <a:prstGeom prst="ben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prstClr val="black"/>
              </a:solidFill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65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3728" y="188640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>
                <a:solidFill>
                  <a:prstClr val="white"/>
                </a:solidFill>
                <a:sym typeface="Wingdings" charset="2"/>
              </a:rPr>
              <a:t>Identity plasma </a:t>
            </a:r>
            <a:r>
              <a:rPr lang="fi-FI" b="1" dirty="0" err="1" smtClean="0">
                <a:solidFill>
                  <a:prstClr val="white"/>
                </a:solidFill>
                <a:sym typeface="Wingdings" charset="2"/>
              </a:rPr>
              <a:t>experiments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         2/4 </a:t>
            </a:r>
            <a:endParaRPr lang="fi-FI" dirty="0"/>
          </a:p>
        </p:txBody>
      </p:sp>
      <p:sp>
        <p:nvSpPr>
          <p:cNvPr id="4" name="Oval 3"/>
          <p:cNvSpPr/>
          <p:nvPr/>
        </p:nvSpPr>
        <p:spPr bwMode="auto">
          <a:xfrm>
            <a:off x="4716016" y="2564904"/>
            <a:ext cx="648072" cy="21602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charset="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716016" y="4293096"/>
            <a:ext cx="648072" cy="216024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35700" y="719652"/>
            <a:ext cx="5667717" cy="5637142"/>
            <a:chOff x="1691678" y="463734"/>
            <a:chExt cx="5667717" cy="56371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78" y="1340768"/>
              <a:ext cx="5667717" cy="4145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 bwMode="auto">
            <a:xfrm flipV="1">
              <a:off x="3393112" y="925399"/>
              <a:ext cx="0" cy="231032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4086274" y="925399"/>
              <a:ext cx="0" cy="225363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479705" y="5639211"/>
              <a:ext cx="1193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rgbClr val="0000FF"/>
                  </a:solidFill>
                </a:rPr>
                <a:t>BEGINNING</a:t>
              </a:r>
            </a:p>
            <a:p>
              <a:r>
                <a:rPr lang="fi-FI" sz="1200" b="1" dirty="0" smtClean="0">
                  <a:solidFill>
                    <a:srgbClr val="0000FF"/>
                  </a:solidFill>
                </a:rPr>
                <a:t>t = 3.5 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4110682" y="3117010"/>
              <a:ext cx="0" cy="250496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5135890" y="3134249"/>
              <a:ext cx="0" cy="250496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716999" y="463734"/>
              <a:ext cx="110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200" b="1" dirty="0" smtClean="0">
                  <a:solidFill>
                    <a:srgbClr val="FF0000"/>
                  </a:solidFill>
                </a:rPr>
                <a:t>BEGINNING</a:t>
              </a:r>
            </a:p>
            <a:p>
              <a:r>
                <a:rPr lang="fi-FI" sz="1200" b="1" dirty="0" smtClean="0">
                  <a:solidFill>
                    <a:srgbClr val="FF0000"/>
                  </a:solidFill>
                </a:rPr>
                <a:t>t = 5.0s</a:t>
              </a:r>
              <a:endParaRPr lang="fi-FI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6156176" y="1871193"/>
            <a:ext cx="2736304" cy="237626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sym typeface="Wingdings" charset="2"/>
              </a:rPr>
              <a:t>Shot</a:t>
            </a: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sym typeface="Wingdings" charset="2"/>
              </a:rPr>
              <a:t> </a:t>
            </a:r>
            <a:r>
              <a:rPr kumimoji="0" lang="fi-FI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sym typeface="Wingdings" charset="2"/>
              </a:rPr>
              <a:t>pair</a:t>
            </a:r>
            <a:endParaRPr kumimoji="0" lang="fi-FI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400" dirty="0" smtClean="0">
                <a:solidFill>
                  <a:schemeClr val="bg1"/>
                </a:solidFill>
                <a:sym typeface="Wingdings" charset="2"/>
              </a:rPr>
              <a:t>#49469 (JT-60U)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sym typeface="Wingdings" charset="2"/>
              </a:rPr>
              <a:t>#74740 (JET)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sym typeface="Wingdings" charset="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400" dirty="0" err="1">
                <a:solidFill>
                  <a:schemeClr val="bg1"/>
                </a:solidFill>
                <a:sym typeface="Wingdings" charset="2"/>
              </a:rPr>
              <a:t>w</a:t>
            </a:r>
            <a:r>
              <a:rPr lang="fi-FI" sz="1400" dirty="0" err="1" smtClean="0">
                <a:solidFill>
                  <a:schemeClr val="bg1"/>
                </a:solidFill>
                <a:sym typeface="Wingdings" charset="2"/>
              </a:rPr>
              <a:t>as</a:t>
            </a:r>
            <a:r>
              <a:rPr lang="fi-FI" sz="1400" dirty="0" smtClean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fi-FI" sz="1400" dirty="0" err="1" smtClean="0">
                <a:solidFill>
                  <a:schemeClr val="bg1"/>
                </a:solidFill>
                <a:sym typeface="Wingdings" charset="2"/>
              </a:rPr>
              <a:t>selected</a:t>
            </a:r>
            <a:r>
              <a:rPr lang="fi-FI" sz="1400" dirty="0" smtClean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fi-FI" sz="1400" dirty="0" err="1" smtClean="0">
                <a:solidFill>
                  <a:schemeClr val="bg1"/>
                </a:solidFill>
                <a:sym typeface="Wingdings" charset="2"/>
              </a:rPr>
              <a:t>due</a:t>
            </a:r>
            <a:r>
              <a:rPr lang="fi-FI" sz="1400" dirty="0" smtClean="0">
                <a:solidFill>
                  <a:schemeClr val="bg1"/>
                </a:solidFill>
                <a:sym typeface="Wingdings" charset="2"/>
              </a:rPr>
              <a:t> to the </a:t>
            </a:r>
            <a:r>
              <a:rPr lang="fi-FI" sz="1400" b="1" dirty="0" err="1" smtClean="0">
                <a:solidFill>
                  <a:schemeClr val="bg1"/>
                </a:solidFill>
                <a:sym typeface="Wingdings" charset="2"/>
              </a:rPr>
              <a:t>reverse</a:t>
            </a:r>
            <a:r>
              <a:rPr lang="fi-FI" sz="1400" b="1" dirty="0" smtClean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fi-FI" sz="1400" b="1" dirty="0" err="1" smtClean="0">
                <a:solidFill>
                  <a:schemeClr val="bg1"/>
                </a:solidFill>
                <a:sym typeface="Wingdings" charset="2"/>
              </a:rPr>
              <a:t>initial</a:t>
            </a:r>
            <a:r>
              <a:rPr lang="fi-FI" sz="1400" b="1" dirty="0" smtClean="0">
                <a:solidFill>
                  <a:schemeClr val="bg1"/>
                </a:solidFill>
                <a:sym typeface="Wingdings" charset="2"/>
              </a:rPr>
              <a:t> q</a:t>
            </a:r>
            <a:endParaRPr kumimoji="0" lang="fi-FI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sym typeface="Wingdings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4852686" y="2780929"/>
            <a:ext cx="1303490" cy="83198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4852686" y="3612910"/>
            <a:ext cx="1303490" cy="89621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4" name="Rectangle 1023"/>
          <p:cNvSpPr/>
          <p:nvPr/>
        </p:nvSpPr>
        <p:spPr>
          <a:xfrm>
            <a:off x="4320480" y="57219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solidFill>
                  <a:prstClr val="black"/>
                </a:solidFill>
                <a:sym typeface="Wingdings" charset="2"/>
              </a:rPr>
              <a:t>P.C. de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Vries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et  al. 2009 Plasma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Phys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. Control.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Fusion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b="1" dirty="0">
                <a:solidFill>
                  <a:prstClr val="black"/>
                </a:solidFill>
                <a:sym typeface="Wingdings" charset="2"/>
              </a:rPr>
              <a:t>51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124050</a:t>
            </a:r>
            <a:endParaRPr lang="fi-FI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720437" y="719652"/>
            <a:ext cx="79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rgbClr val="FF0000"/>
                </a:solidFill>
              </a:rPr>
              <a:t>END</a:t>
            </a:r>
          </a:p>
          <a:p>
            <a:r>
              <a:rPr lang="fi-FI" sz="1200" b="1" dirty="0" smtClean="0">
                <a:solidFill>
                  <a:srgbClr val="FF0000"/>
                </a:solidFill>
              </a:rPr>
              <a:t>t = 6.5 s</a:t>
            </a:r>
            <a:endParaRPr lang="fi-FI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6221" y="5902604"/>
            <a:ext cx="8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smtClean="0">
                <a:solidFill>
                  <a:srgbClr val="0000FF"/>
                </a:solidFill>
              </a:rPr>
              <a:t>END</a:t>
            </a:r>
          </a:p>
          <a:p>
            <a:r>
              <a:rPr lang="fi-FI" sz="1200" b="1" dirty="0">
                <a:solidFill>
                  <a:srgbClr val="0000FF"/>
                </a:solidFill>
              </a:rPr>
              <a:t>t</a:t>
            </a:r>
            <a:r>
              <a:rPr lang="fi-FI" sz="1200" b="1" dirty="0" smtClean="0">
                <a:solidFill>
                  <a:srgbClr val="0000FF"/>
                </a:solidFill>
              </a:rPr>
              <a:t> = 6.0 s</a:t>
            </a:r>
            <a:endParaRPr lang="fi-FI" sz="1200" b="1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419872" y="2780930"/>
            <a:ext cx="510649" cy="2537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charset="2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419871" y="4509120"/>
            <a:ext cx="510649" cy="25375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329" y="1181317"/>
            <a:ext cx="2101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(Time </a:t>
            </a:r>
            <a:r>
              <a:rPr lang="fi-FI" sz="1200" dirty="0" err="1" smtClean="0"/>
              <a:t>axis</a:t>
            </a:r>
            <a:r>
              <a:rPr lang="fi-FI" sz="1200" dirty="0" smtClean="0"/>
              <a:t> </a:t>
            </a:r>
            <a:r>
              <a:rPr lang="fi-FI" sz="1200" dirty="0" err="1" smtClean="0"/>
              <a:t>shifted</a:t>
            </a:r>
            <a:r>
              <a:rPr lang="fi-FI" sz="1200" dirty="0" smtClean="0"/>
              <a:t>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3306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fld id="{914E257E-9A9E-43D3-A01C-37F28EC727FB}" type="slidenum">
              <a:rPr lang="en-US" sz="1200" smtClean="0">
                <a:solidFill>
                  <a:prstClr val="black"/>
                </a:solidFill>
              </a:rPr>
              <a:pPr/>
              <a:t>4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915873" y="5216555"/>
            <a:ext cx="2064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srgbClr val="FF0000"/>
                </a:solidFill>
                <a:sym typeface="Wingdings" charset="2"/>
              </a:rPr>
              <a:t>The </a:t>
            </a:r>
            <a:r>
              <a:rPr lang="fi-FI" sz="2000" b="1" dirty="0" err="1">
                <a:solidFill>
                  <a:srgbClr val="FF0000"/>
                </a:solidFill>
                <a:sym typeface="Wingdings" charset="2"/>
              </a:rPr>
              <a:t>best</a:t>
            </a:r>
            <a:r>
              <a:rPr lang="fi-FI" sz="2000" b="1" dirty="0">
                <a:solidFill>
                  <a:srgbClr val="FF0000"/>
                </a:solidFill>
                <a:sym typeface="Wingdings" charset="2"/>
              </a:rPr>
              <a:t> </a:t>
            </a:r>
            <a:r>
              <a:rPr lang="fi-FI" sz="2000" b="1" dirty="0" err="1" smtClean="0">
                <a:solidFill>
                  <a:srgbClr val="FF0000"/>
                </a:solidFill>
                <a:sym typeface="Wingdings" charset="2"/>
              </a:rPr>
              <a:t>match</a:t>
            </a:r>
            <a:endParaRPr lang="fi-FI" sz="2000" b="1" dirty="0">
              <a:solidFill>
                <a:srgbClr val="FF0000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="1" dirty="0">
                <a:solidFill>
                  <a:srgbClr val="FF0000"/>
                </a:solidFill>
                <a:sym typeface="Wingdings" charset="2"/>
              </a:rPr>
              <a:t>in the </a:t>
            </a:r>
            <a:r>
              <a:rPr lang="fi-FI" sz="1200" b="1" dirty="0" err="1">
                <a:solidFill>
                  <a:srgbClr val="FF0000"/>
                </a:solidFill>
                <a:sym typeface="Wingdings" charset="2"/>
              </a:rPr>
              <a:t>q-profile</a:t>
            </a:r>
            <a:endParaRPr lang="fi-FI" sz="1200" b="1" dirty="0">
              <a:solidFill>
                <a:srgbClr val="FF0000"/>
              </a:solidFill>
              <a:sym typeface="Wingdings" charset="2"/>
            </a:endParaRP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7235825" y="1462088"/>
            <a:ext cx="12969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srgbClr val="AC66BB"/>
              </a:solidFill>
              <a:sym typeface="Wingdings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188640"/>
            <a:ext cx="6712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prstClr val="white"/>
                </a:solidFill>
                <a:sym typeface="Wingdings" charset="2"/>
              </a:rPr>
              <a:t>Identity plasma </a:t>
            </a:r>
            <a:r>
              <a:rPr lang="fi-FI" sz="2000" b="1" dirty="0" err="1" smtClean="0">
                <a:solidFill>
                  <a:prstClr val="white"/>
                </a:solidFill>
                <a:sym typeface="Wingdings" charset="2"/>
              </a:rPr>
              <a:t>experiments</a:t>
            </a:r>
            <a:r>
              <a:rPr lang="fi-FI" sz="2000" b="1" dirty="0" smtClean="0">
                <a:solidFill>
                  <a:prstClr val="white"/>
                </a:solidFill>
                <a:sym typeface="Wingdings" charset="2"/>
              </a:rPr>
              <a:t> – plasma </a:t>
            </a:r>
            <a:r>
              <a:rPr lang="fi-FI" sz="2000" b="1" dirty="0" err="1" smtClean="0">
                <a:solidFill>
                  <a:prstClr val="white"/>
                </a:solidFill>
                <a:sym typeface="Wingdings" charset="2"/>
              </a:rPr>
              <a:t>profiles</a:t>
            </a:r>
            <a:r>
              <a:rPr lang="fi-FI" sz="2000" b="1" dirty="0" smtClean="0">
                <a:solidFill>
                  <a:prstClr val="white"/>
                </a:solidFill>
                <a:sym typeface="Wingdings" charset="2"/>
              </a:rPr>
              <a:t>       3/4 </a:t>
            </a:r>
            <a:endParaRPr lang="fi-FI" sz="2000" dirty="0">
              <a:solidFill>
                <a:prstClr val="black"/>
              </a:solidFill>
              <a:sym typeface="Wingdings" charset="2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72015" y="1052736"/>
            <a:ext cx="0" cy="410445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606952" y="5129783"/>
            <a:ext cx="306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The </a:t>
            </a:r>
            <a:r>
              <a:rPr lang="fi-FI" sz="1200" dirty="0" err="1" smtClean="0"/>
              <a:t>reverse</a:t>
            </a:r>
            <a:r>
              <a:rPr lang="fi-FI" sz="1200" dirty="0" smtClean="0"/>
              <a:t> </a:t>
            </a:r>
            <a:r>
              <a:rPr lang="fi-FI" sz="1200" dirty="0" err="1" smtClean="0"/>
              <a:t>shape</a:t>
            </a:r>
            <a:r>
              <a:rPr lang="fi-FI" sz="1200" dirty="0" smtClean="0"/>
              <a:t> </a:t>
            </a:r>
            <a:r>
              <a:rPr lang="fi-FI" sz="1200" dirty="0" err="1" smtClean="0"/>
              <a:t>has</a:t>
            </a:r>
            <a:r>
              <a:rPr lang="fi-FI" sz="1200" dirty="0" smtClean="0"/>
              <a:t> </a:t>
            </a:r>
            <a:r>
              <a:rPr lang="fi-FI" sz="1200" dirty="0" err="1" smtClean="0"/>
              <a:t>disappeared</a:t>
            </a:r>
            <a:r>
              <a:rPr lang="fi-FI" sz="1200" dirty="0" smtClean="0"/>
              <a:t> in JET </a:t>
            </a:r>
            <a:r>
              <a:rPr lang="fi-FI" sz="1200" dirty="0" err="1" smtClean="0"/>
              <a:t>after</a:t>
            </a:r>
            <a:r>
              <a:rPr lang="fi-FI" sz="1200" dirty="0" smtClean="0"/>
              <a:t> 6.0 </a:t>
            </a:r>
            <a:r>
              <a:rPr lang="fi-FI" sz="1200" dirty="0" err="1" smtClean="0"/>
              <a:t>seconds</a:t>
            </a:r>
            <a:endParaRPr lang="fi-FI" sz="1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75889" cy="34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37" y="1340768"/>
            <a:ext cx="3808262" cy="335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388" y="98369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BEGINNING</a:t>
            </a:r>
            <a:endParaRPr lang="fi-FI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35725" y="99608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END</a:t>
            </a:r>
            <a:endParaRPr lang="fi-FI" b="1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9634" y="4149080"/>
            <a:ext cx="277019" cy="7794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871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7" y="210462"/>
            <a:ext cx="7040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b="1" dirty="0">
                <a:solidFill>
                  <a:prstClr val="white"/>
                </a:solidFill>
                <a:sym typeface="Wingdings" charset="2"/>
              </a:rPr>
              <a:t>Identity plasma </a:t>
            </a:r>
            <a:r>
              <a:rPr lang="fi-FI" sz="2000" b="1" dirty="0" err="1">
                <a:solidFill>
                  <a:prstClr val="white"/>
                </a:solidFill>
                <a:sym typeface="Wingdings" charset="2"/>
              </a:rPr>
              <a:t>experiments</a:t>
            </a:r>
            <a:r>
              <a:rPr lang="fi-FI" sz="2000" b="1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b="1" dirty="0" smtClean="0">
                <a:solidFill>
                  <a:prstClr val="white"/>
                </a:solidFill>
                <a:sym typeface="Wingdings" charset="2"/>
              </a:rPr>
              <a:t>– </a:t>
            </a:r>
            <a:r>
              <a:rPr lang="fi-FI" sz="2000" b="1" dirty="0" err="1" smtClean="0">
                <a:solidFill>
                  <a:prstClr val="white"/>
                </a:solidFill>
                <a:sym typeface="Wingdings" charset="2"/>
              </a:rPr>
              <a:t>different</a:t>
            </a:r>
            <a:r>
              <a:rPr lang="fi-FI" sz="2000" b="1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b="1" dirty="0" err="1" smtClean="0">
                <a:solidFill>
                  <a:prstClr val="white"/>
                </a:solidFill>
                <a:sym typeface="Wingdings" charset="2"/>
              </a:rPr>
              <a:t>properties</a:t>
            </a:r>
            <a:r>
              <a:rPr lang="fi-FI" sz="2000" b="1" dirty="0" smtClean="0">
                <a:solidFill>
                  <a:prstClr val="white"/>
                </a:solidFill>
                <a:sym typeface="Wingdings" charset="2"/>
              </a:rPr>
              <a:t>      4/4</a:t>
            </a:r>
            <a:endParaRPr lang="fi-FI" sz="2000" dirty="0">
              <a:solidFill>
                <a:prstClr val="black"/>
              </a:solidFill>
              <a:sym typeface="Wingdings" charset="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7737" y="1376772"/>
            <a:ext cx="3648911" cy="2700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2000">
              <a:solidFill>
                <a:prstClr val="black"/>
              </a:solidFill>
              <a:sym typeface="Wingdings" charset="2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87648" y="1052736"/>
            <a:ext cx="288032" cy="1440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charset="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80112" y="1016160"/>
            <a:ext cx="2980232" cy="2777442"/>
            <a:chOff x="776611" y="775482"/>
            <a:chExt cx="3131749" cy="30243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" t="17603" r="4773" b="18675"/>
            <a:stretch/>
          </p:blipFill>
          <p:spPr bwMode="auto">
            <a:xfrm>
              <a:off x="776611" y="775482"/>
              <a:ext cx="3131749" cy="3024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1063176" y="878360"/>
              <a:ext cx="43204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Wingdings" charset="2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203672" y="1376772"/>
            <a:ext cx="288032" cy="2160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3633" r="11921" b="21223"/>
          <a:stretch/>
        </p:blipFill>
        <p:spPr bwMode="auto">
          <a:xfrm>
            <a:off x="463369" y="1412073"/>
            <a:ext cx="3024335" cy="25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5117" y="775737"/>
            <a:ext cx="3422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="1" dirty="0" smtClean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Electron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density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profiles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did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not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match</a:t>
            </a:r>
            <a:endParaRPr lang="fi-FI" sz="1200" dirty="0">
              <a:solidFill>
                <a:prstClr val="black"/>
              </a:solidFill>
              <a:sym typeface="Wingdings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773" y="943789"/>
            <a:ext cx="296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="1" dirty="0" smtClean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q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profile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in JET </a:t>
            </a:r>
            <a:r>
              <a:rPr lang="fi-FI" sz="1200" dirty="0" err="1" smtClean="0">
                <a:sym typeface="Wingdings" charset="2"/>
              </a:rPr>
              <a:t>becomes</a:t>
            </a:r>
            <a:r>
              <a:rPr lang="fi-FI" sz="1200" dirty="0" smtClean="0">
                <a:sym typeface="Wingdings" charset="2"/>
              </a:rPr>
              <a:t> </a:t>
            </a:r>
            <a:r>
              <a:rPr lang="fi-FI" sz="1200" dirty="0" err="1" smtClean="0">
                <a:sym typeface="Wingdings" charset="2"/>
              </a:rPr>
              <a:t>flat</a:t>
            </a:r>
            <a:r>
              <a:rPr lang="fi-FI" sz="1200" dirty="0" smtClean="0">
                <a:sym typeface="Wingdings" charset="2"/>
              </a:rPr>
              <a:t> </a:t>
            </a:r>
            <a:r>
              <a:rPr lang="fi-FI" sz="1200" dirty="0" err="1" smtClean="0">
                <a:sym typeface="Wingdings" charset="2"/>
              </a:rPr>
              <a:t>before</a:t>
            </a:r>
            <a:r>
              <a:rPr lang="fi-FI" sz="1200" dirty="0" smtClean="0">
                <a:sym typeface="Wingdings" charset="2"/>
              </a:rPr>
              <a:t> 6 </a:t>
            </a:r>
            <a:r>
              <a:rPr lang="fi-FI" sz="1200" dirty="0" err="1" smtClean="0">
                <a:sym typeface="Wingdings" charset="2"/>
              </a:rPr>
              <a:t>seconds</a:t>
            </a:r>
            <a:r>
              <a:rPr lang="fi-FI" sz="1200" dirty="0" smtClean="0">
                <a:sym typeface="Wingdings" charset="2"/>
              </a:rPr>
              <a:t> </a:t>
            </a:r>
            <a:endParaRPr lang="fi-FI" sz="1200" dirty="0">
              <a:sym typeface="Wingdings" charset="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883" r="3754" b="18415"/>
          <a:stretch/>
        </p:blipFill>
        <p:spPr bwMode="auto">
          <a:xfrm>
            <a:off x="5580112" y="3822233"/>
            <a:ext cx="2980232" cy="265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1662" y="3899178"/>
            <a:ext cx="158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b="1" dirty="0" smtClean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sym typeface="Wingdings" charset="2"/>
              </a:rPr>
              <a:t>Bootstrap</a:t>
            </a:r>
            <a:r>
              <a:rPr lang="fi-FI" sz="1200" dirty="0" smtClean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sym typeface="Wingdings" charset="2"/>
              </a:rPr>
              <a:t>fraction</a:t>
            </a:r>
            <a:r>
              <a:rPr lang="fi-FI" sz="1200" dirty="0" smtClean="0">
                <a:solidFill>
                  <a:prstClr val="black"/>
                </a:solidFill>
                <a:sym typeface="Wingdings" charset="2"/>
              </a:rPr>
              <a:t> is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significant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in JT-60U (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due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to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favourable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density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gradient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18898" r="3733" b="19390"/>
          <a:stretch/>
        </p:blipFill>
        <p:spPr bwMode="auto">
          <a:xfrm>
            <a:off x="520023" y="4152206"/>
            <a:ext cx="2897553" cy="267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9979" y="4817899"/>
            <a:ext cx="252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 smtClean="0">
                <a:solidFill>
                  <a:prstClr val="black"/>
                </a:solidFill>
                <a:sym typeface="Wingdings" charset="2"/>
              </a:rPr>
              <a:t>NB</a:t>
            </a:r>
            <a:r>
              <a:rPr lang="fi-FI" sz="1200" b="1" dirty="0" smtClean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 smtClean="0">
                <a:solidFill>
                  <a:prstClr val="black"/>
                </a:solidFill>
                <a:sym typeface="Wingdings" charset="2"/>
              </a:rPr>
              <a:t>current</a:t>
            </a:r>
            <a:r>
              <a:rPr lang="fi-FI" sz="1200" dirty="0" smtClean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density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profile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 (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fraction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is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approximately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black"/>
                </a:solidFill>
                <a:sym typeface="Wingdings" charset="2"/>
              </a:rPr>
              <a:t>same</a:t>
            </a:r>
            <a:r>
              <a:rPr lang="fi-FI" sz="1200" dirty="0">
                <a:solidFill>
                  <a:prstClr val="black"/>
                </a:solidFill>
                <a:sym typeface="Wingdings" charset="2"/>
              </a:rPr>
              <a:t>, 22-25%)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4792" y="359354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 smtClean="0"/>
              <a:t>From</a:t>
            </a:r>
            <a:r>
              <a:rPr lang="fi-FI" sz="1000" dirty="0" smtClean="0"/>
              <a:t> </a:t>
            </a:r>
            <a:r>
              <a:rPr lang="fi-FI" sz="1000" dirty="0" err="1" smtClean="0"/>
              <a:t>simulation</a:t>
            </a:r>
            <a:r>
              <a:rPr lang="fi-FI" sz="1000" dirty="0" smtClean="0"/>
              <a:t> input </a:t>
            </a:r>
            <a:r>
              <a:rPr lang="fi-FI" sz="1000" dirty="0" err="1" smtClean="0"/>
              <a:t>file</a:t>
            </a:r>
            <a:endParaRPr lang="fi-FI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0352" y="6349226"/>
            <a:ext cx="1125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 smtClean="0"/>
              <a:t>From</a:t>
            </a:r>
            <a:r>
              <a:rPr lang="fi-FI" sz="1000" dirty="0" smtClean="0"/>
              <a:t> NCLASS</a:t>
            </a:r>
            <a:endParaRPr lang="fi-FI" sz="10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076056" y="1283522"/>
            <a:ext cx="0" cy="241560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75856" y="6226115"/>
            <a:ext cx="1370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 smtClean="0"/>
              <a:t>From</a:t>
            </a:r>
            <a:r>
              <a:rPr lang="fi-FI" sz="1000" dirty="0" smtClean="0"/>
              <a:t> ASCOT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287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fld id="{569F9C1D-9B53-400B-B5CE-237B25831C51}" type="slidenum">
              <a:rPr lang="en-US" sz="1200" smtClean="0">
                <a:solidFill>
                  <a:prstClr val="black"/>
                </a:solidFill>
              </a:rPr>
              <a:pPr/>
              <a:t>6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5576" y="1124744"/>
            <a:ext cx="7488832" cy="46085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000" dirty="0">
              <a:solidFill>
                <a:prstClr val="black"/>
              </a:solidFill>
              <a:sym typeface="Wingdings" charset="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r>
              <a:rPr lang="fi-FI" sz="2000" dirty="0" smtClean="0">
                <a:solidFill>
                  <a:prstClr val="white"/>
                </a:solidFill>
                <a:sym typeface="Wingdings" charset="2"/>
              </a:rPr>
              <a:t>Input data: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	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JET: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S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moothed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diagnostic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data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profiles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have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been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used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(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cxfm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,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hrts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, 	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eftm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). Data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profiles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every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0.5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seconds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	JT-60U: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diagnostic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data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profiles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from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5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time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points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endParaRPr lang="fi-FI" sz="1600" dirty="0" smtClean="0">
              <a:solidFill>
                <a:prstClr val="white"/>
              </a:solidFill>
              <a:sym typeface="Wingdings" charset="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Font typeface="Arial" pitchFamily="34" charset="0"/>
              <a:buChar char="•"/>
              <a:defRPr/>
            </a:pPr>
            <a:r>
              <a:rPr lang="fi-FI" sz="2000" dirty="0" err="1" smtClean="0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sz="20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diffusion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: JETTO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/>
            </a:pP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	G. </a:t>
            </a:r>
            <a:r>
              <a:rPr lang="fi-FI" sz="1200" dirty="0" err="1">
                <a:solidFill>
                  <a:prstClr val="white"/>
                </a:solidFill>
                <a:sym typeface="Wingdings" charset="2"/>
              </a:rPr>
              <a:t>Genacchi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, A. </a:t>
            </a:r>
            <a:r>
              <a:rPr lang="fi-FI" sz="1200" dirty="0" err="1">
                <a:solidFill>
                  <a:prstClr val="white"/>
                </a:solidFill>
                <a:sym typeface="Wingdings" charset="2"/>
              </a:rPr>
              <a:t>Taroni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. </a:t>
            </a:r>
            <a:r>
              <a:rPr lang="fi-FI" sz="1200" dirty="0" err="1">
                <a:solidFill>
                  <a:prstClr val="white"/>
                </a:solidFill>
                <a:sym typeface="Wingdings" charset="2"/>
              </a:rPr>
              <a:t>Rapporto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 ENEA RT/TIB/88/5</a:t>
            </a:r>
            <a:endParaRPr lang="fi-FI" sz="2000" dirty="0">
              <a:solidFill>
                <a:prstClr val="white"/>
              </a:solidFill>
              <a:sym typeface="Wingdings" charset="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fi-FI" sz="2000" dirty="0">
              <a:solidFill>
                <a:prstClr val="white"/>
              </a:solidFill>
              <a:sym typeface="Wingdings" charset="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Neutral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beam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density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:  ASCOT (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time-averaged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)   	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J. A. Heikkinen et al.  2001 Journal of </a:t>
            </a:r>
            <a:r>
              <a:rPr lang="fi-FI" sz="1200" dirty="0" err="1">
                <a:solidFill>
                  <a:prstClr val="white"/>
                </a:solidFill>
                <a:sym typeface="Wingdings" charset="2"/>
              </a:rPr>
              <a:t>Computational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200" dirty="0" err="1">
                <a:solidFill>
                  <a:prstClr val="white"/>
                </a:solidFill>
                <a:sym typeface="Wingdings" charset="2"/>
              </a:rPr>
              <a:t>Phys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. </a:t>
            </a:r>
            <a:r>
              <a:rPr lang="fi-FI" sz="1200" b="1" dirty="0">
                <a:solidFill>
                  <a:prstClr val="white"/>
                </a:solidFill>
                <a:sym typeface="Wingdings" charset="2"/>
              </a:rPr>
              <a:t>173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 527-548</a:t>
            </a:r>
            <a:endParaRPr lang="fi-FI" sz="2000" dirty="0">
              <a:solidFill>
                <a:prstClr val="white"/>
              </a:solidFill>
              <a:sym typeface="Wingdings" charset="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fi-FI" sz="2000" dirty="0">
              <a:solidFill>
                <a:prstClr val="white"/>
              </a:solidFill>
              <a:sym typeface="Wingdings" charset="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Equilibrium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: ESCO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fi-FI" sz="2000" dirty="0">
              <a:solidFill>
                <a:prstClr val="white"/>
              </a:solidFill>
              <a:sym typeface="Wingdings" charset="2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Neoclassical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resistivity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and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bootstrap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: NCLASS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	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W. A. </a:t>
            </a:r>
            <a:r>
              <a:rPr lang="fi-FI" sz="1200" dirty="0" err="1">
                <a:solidFill>
                  <a:prstClr val="white"/>
                </a:solidFill>
                <a:sym typeface="Wingdings" charset="2"/>
              </a:rPr>
              <a:t>Houlberg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 et al. 1997 </a:t>
            </a:r>
            <a:r>
              <a:rPr lang="fi-FI" sz="1200" dirty="0" err="1">
                <a:solidFill>
                  <a:prstClr val="white"/>
                </a:solidFill>
                <a:sym typeface="Wingdings" charset="2"/>
              </a:rPr>
              <a:t>Phys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. </a:t>
            </a:r>
            <a:r>
              <a:rPr lang="fi-FI" sz="1200" dirty="0" err="1">
                <a:solidFill>
                  <a:prstClr val="white"/>
                </a:solidFill>
                <a:sym typeface="Wingdings" charset="2"/>
              </a:rPr>
              <a:t>Plasmas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200" b="1" dirty="0">
                <a:solidFill>
                  <a:prstClr val="white"/>
                </a:solidFill>
                <a:sym typeface="Wingdings" charset="2"/>
              </a:rPr>
              <a:t>4</a:t>
            </a:r>
            <a:r>
              <a:rPr lang="fi-FI" sz="1200" dirty="0">
                <a:solidFill>
                  <a:prstClr val="white"/>
                </a:solidFill>
                <a:sym typeface="Wingdings" charset="2"/>
              </a:rPr>
              <a:t> 3230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000" dirty="0">
              <a:solidFill>
                <a:prstClr val="white"/>
              </a:solidFill>
              <a:sym typeface="Wingdings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188640"/>
            <a:ext cx="5810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dirty="0" err="1" smtClean="0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b="1" dirty="0" err="1" smtClean="0">
                <a:solidFill>
                  <a:prstClr val="white"/>
                </a:solidFill>
                <a:sym typeface="Wingdings" charset="2"/>
              </a:rPr>
              <a:t>diffusion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b="1" dirty="0" err="1" smtClean="0">
                <a:solidFill>
                  <a:prstClr val="white"/>
                </a:solidFill>
                <a:sym typeface="Wingdings" charset="2"/>
              </a:rPr>
              <a:t>modelling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: Data &amp; </a:t>
            </a:r>
            <a:r>
              <a:rPr lang="fi-FI" b="1" dirty="0">
                <a:solidFill>
                  <a:prstClr val="white"/>
                </a:solidFill>
                <a:sym typeface="Wingdings" charset="2"/>
              </a:rPr>
              <a:t>Tools  &amp; </a:t>
            </a:r>
            <a:r>
              <a:rPr lang="fi-FI" b="1" dirty="0" err="1">
                <a:solidFill>
                  <a:prstClr val="white"/>
                </a:solidFill>
                <a:sym typeface="Wingdings" charset="2"/>
              </a:rPr>
              <a:t>Codes</a:t>
            </a:r>
            <a:endParaRPr lang="fi-FI" b="1" dirty="0">
              <a:solidFill>
                <a:prstClr val="white"/>
              </a:solidFill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56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fld id="{68744FAB-721B-481D-8706-001F4BA576BE}" type="slidenum">
              <a:rPr lang="en-US" sz="1200" smtClean="0">
                <a:solidFill>
                  <a:prstClr val="black"/>
                </a:solidFill>
              </a:rPr>
              <a:pPr/>
              <a:t>7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71550" y="1268760"/>
            <a:ext cx="6840538" cy="41767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fi-FI" sz="2000" dirty="0" err="1" smtClean="0">
                <a:solidFill>
                  <a:prstClr val="white"/>
                </a:solidFill>
                <a:sym typeface="Wingdings" charset="2"/>
              </a:rPr>
              <a:t>Time-dependent</a:t>
            </a:r>
            <a:r>
              <a:rPr lang="fi-FI" sz="20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ASCOT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connected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to JETTO      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Equilibrium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: EFTM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fi-FI" sz="2000" dirty="0">
              <a:solidFill>
                <a:prstClr val="white"/>
              </a:solidFill>
              <a:sym typeface="Wingdings" charset="2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Time-averaged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ASCOT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profile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fi-FI" sz="2000" dirty="0">
              <a:solidFill>
                <a:prstClr val="white"/>
              </a:solidFill>
              <a:sym typeface="Wingdings" charset="2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fi-FI" sz="2000" dirty="0" err="1" smtClean="0">
                <a:solidFill>
                  <a:prstClr val="white"/>
                </a:solidFill>
                <a:sym typeface="Wingdings" charset="2"/>
              </a:rPr>
              <a:t>Fokker-Planck</a:t>
            </a:r>
            <a:r>
              <a:rPr lang="fi-FI" sz="20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code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PENCIL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000" dirty="0" err="1" smtClean="0">
                <a:solidFill>
                  <a:prstClr val="white"/>
                </a:solidFill>
                <a:sym typeface="Wingdings" charset="2"/>
              </a:rPr>
              <a:t>does</a:t>
            </a:r>
            <a:r>
              <a:rPr lang="fi-FI" sz="20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not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work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due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to </a:t>
            </a:r>
            <a:r>
              <a:rPr lang="fi-FI" sz="2000" dirty="0" err="1" smtClean="0">
                <a:solidFill>
                  <a:prstClr val="white"/>
                </a:solidFill>
                <a:sym typeface="Wingdings" charset="2"/>
              </a:rPr>
              <a:t>non-desirable</a:t>
            </a:r>
            <a:r>
              <a:rPr lang="fi-FI" sz="20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interactions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with     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equilibrium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2000" dirty="0" err="1">
                <a:solidFill>
                  <a:prstClr val="white"/>
                </a:solidFill>
                <a:sym typeface="Wingdings" charset="2"/>
              </a:rPr>
              <a:t>code</a:t>
            </a:r>
            <a:r>
              <a:rPr lang="fi-FI" sz="2000" dirty="0">
                <a:solidFill>
                  <a:prstClr val="white"/>
                </a:solidFill>
                <a:sym typeface="Wingdings" charset="2"/>
              </a:rPr>
              <a:t> ESCO)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903264" y="3598160"/>
            <a:ext cx="347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prstClr val="white"/>
                </a:solidFill>
              </a:rPr>
              <a:t>(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2914" y="260648"/>
            <a:ext cx="5233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dirty="0" err="1">
                <a:solidFill>
                  <a:prstClr val="white"/>
                </a:solidFill>
                <a:sym typeface="Wingdings" charset="2"/>
              </a:rPr>
              <a:t>Testing</a:t>
            </a:r>
            <a:r>
              <a:rPr lang="fi-FI" b="1" dirty="0">
                <a:solidFill>
                  <a:prstClr val="white"/>
                </a:solidFill>
                <a:sym typeface="Wingdings" charset="2"/>
              </a:rPr>
              <a:t> of NBI </a:t>
            </a:r>
            <a:r>
              <a:rPr lang="fi-FI" b="1" dirty="0" err="1">
                <a:solidFill>
                  <a:prstClr val="white"/>
                </a:solidFill>
                <a:sym typeface="Wingdings" charset="2"/>
              </a:rPr>
              <a:t>computing</a:t>
            </a:r>
            <a:r>
              <a:rPr lang="fi-FI" b="1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b="1" dirty="0" err="1" smtClean="0">
                <a:solidFill>
                  <a:prstClr val="white"/>
                </a:solidFill>
                <a:sym typeface="Wingdings" charset="2"/>
              </a:rPr>
              <a:t>options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 (in JET) 1/2 </a:t>
            </a:r>
            <a:endParaRPr lang="fi-FI" b="1" dirty="0">
              <a:solidFill>
                <a:prstClr val="white"/>
              </a:solidFill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67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E4BE1-263F-4997-9EAC-C55CEB9E5A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28600"/>
          <a:stretch/>
        </p:blipFill>
        <p:spPr>
          <a:xfrm>
            <a:off x="179512" y="952136"/>
            <a:ext cx="6763088" cy="238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727" y="3645024"/>
            <a:ext cx="7370441" cy="255454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The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time-averaged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(3.5 – 7.0 s) NBI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density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profile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was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selected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to the JET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profile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studies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due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to the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best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comparability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with JT-60U (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only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one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NBI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density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profile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available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600" dirty="0" smtClean="0">
              <a:solidFill>
                <a:prstClr val="white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Using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time-averaged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or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time-dependent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ASCOT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profiles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 smtClean="0">
                <a:solidFill>
                  <a:prstClr val="white"/>
                </a:solidFill>
                <a:sym typeface="Wingdings" charset="2"/>
              </a:rPr>
              <a:t>does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not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cause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differences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in 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the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results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of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predictive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simulations</a:t>
            </a:r>
            <a:endParaRPr lang="fi-FI" sz="1600" dirty="0">
              <a:solidFill>
                <a:prstClr val="white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600" dirty="0">
              <a:solidFill>
                <a:prstClr val="white"/>
              </a:solidFill>
              <a:sym typeface="Wingdings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Changes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in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electron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density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profiles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(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gradients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)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do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not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cause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significant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effects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smtClean="0">
                <a:solidFill>
                  <a:prstClr val="white"/>
                </a:solidFill>
                <a:sym typeface="Wingdings" charset="2"/>
              </a:rPr>
              <a:t>to 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NBI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density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profiles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calculated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sz="1600" dirty="0" err="1">
                <a:solidFill>
                  <a:prstClr val="white"/>
                </a:solidFill>
                <a:sym typeface="Wingdings" charset="2"/>
              </a:rPr>
              <a:t>by</a:t>
            </a:r>
            <a:r>
              <a:rPr lang="fi-FI" sz="1600" dirty="0">
                <a:solidFill>
                  <a:prstClr val="white"/>
                </a:solidFill>
                <a:sym typeface="Wingdings" charset="2"/>
              </a:rPr>
              <a:t> ASCOT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prstClr val="black"/>
                </a:solidFill>
                <a:sym typeface="Wingdings" charset="2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7744" y="188640"/>
            <a:ext cx="516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>
                <a:solidFill>
                  <a:schemeClr val="bg1"/>
                </a:solidFill>
              </a:rPr>
              <a:t>Testing</a:t>
            </a:r>
            <a:r>
              <a:rPr lang="fi-FI" b="1" dirty="0">
                <a:solidFill>
                  <a:schemeClr val="bg1"/>
                </a:solidFill>
              </a:rPr>
              <a:t> of NBI </a:t>
            </a:r>
            <a:r>
              <a:rPr lang="fi-FI" b="1" dirty="0" err="1">
                <a:solidFill>
                  <a:schemeClr val="bg1"/>
                </a:solidFill>
              </a:rPr>
              <a:t>computing</a:t>
            </a:r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options</a:t>
            </a:r>
            <a:r>
              <a:rPr lang="fi-FI" b="1" dirty="0" smtClean="0">
                <a:solidFill>
                  <a:schemeClr val="bg1"/>
                </a:solidFill>
              </a:rPr>
              <a:t> (in JET) 2/2</a:t>
            </a:r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2" r="6364" b="50000"/>
          <a:stretch/>
        </p:blipFill>
        <p:spPr>
          <a:xfrm>
            <a:off x="6935766" y="1525094"/>
            <a:ext cx="2078803" cy="11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sym typeface="Wingdings" charset="2"/>
              </a:defRPr>
            </a:lvl9pPr>
          </a:lstStyle>
          <a:p>
            <a:fld id="{88BE267D-83B4-46B6-9808-EC62B853FBF0}" type="slidenum">
              <a:rPr lang="en-US" sz="1200" smtClean="0">
                <a:solidFill>
                  <a:prstClr val="black"/>
                </a:solidFill>
              </a:rPr>
              <a:pPr/>
              <a:t>9</a:t>
            </a:fld>
            <a:endParaRPr lang="en-US" sz="1200" smtClean="0">
              <a:solidFill>
                <a:prstClr val="black"/>
              </a:solidFill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12399"/>
          <a:stretch>
            <a:fillRect/>
          </a:stretch>
        </p:blipFill>
        <p:spPr bwMode="auto">
          <a:xfrm>
            <a:off x="632081" y="1075608"/>
            <a:ext cx="8236620" cy="24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r="7552"/>
          <a:stretch>
            <a:fillRect/>
          </a:stretch>
        </p:blipFill>
        <p:spPr bwMode="auto">
          <a:xfrm>
            <a:off x="583193" y="3573016"/>
            <a:ext cx="8529103" cy="23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141824"/>
            <a:ext cx="4899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b="1" dirty="0" err="1" smtClean="0">
                <a:solidFill>
                  <a:prstClr val="white"/>
                </a:solidFill>
                <a:sym typeface="Wingdings" charset="2"/>
              </a:rPr>
              <a:t>Current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b="1" dirty="0" err="1" smtClean="0">
                <a:solidFill>
                  <a:prstClr val="white"/>
                </a:solidFill>
                <a:sym typeface="Wingdings" charset="2"/>
              </a:rPr>
              <a:t>diffusion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b="1" dirty="0" err="1" smtClean="0">
                <a:solidFill>
                  <a:prstClr val="white"/>
                </a:solidFill>
                <a:sym typeface="Wingdings" charset="2"/>
              </a:rPr>
              <a:t>model</a:t>
            </a:r>
            <a:r>
              <a:rPr lang="fi-FI" b="1" dirty="0" smtClean="0">
                <a:solidFill>
                  <a:prstClr val="white"/>
                </a:solidFill>
                <a:sym typeface="Wingdings" charset="2"/>
              </a:rPr>
              <a:t> </a:t>
            </a:r>
            <a:r>
              <a:rPr lang="fi-FI" b="1" dirty="0" err="1">
                <a:solidFill>
                  <a:prstClr val="white"/>
                </a:solidFill>
                <a:sym typeface="Wingdings" charset="2"/>
              </a:rPr>
              <a:t>validation</a:t>
            </a:r>
            <a:r>
              <a:rPr lang="fi-FI" b="1" dirty="0">
                <a:solidFill>
                  <a:prstClr val="white"/>
                </a:solidFill>
                <a:sym typeface="Wingdings" charset="2"/>
              </a:rPr>
              <a:t> (JETTO)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05529" y="19968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JT-60U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83048" y="446847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0000FF"/>
                </a:solidFill>
              </a:rPr>
              <a:t>JET</a:t>
            </a:r>
            <a:endParaRPr lang="fi-FI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F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lnDef>
  </a:objectDefaults>
  <a:extraClrSchemeLst>
    <a:extraClrScheme>
      <a:clrScheme name="T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F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F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lnDef>
  </a:objectDefaults>
  <a:extraClrSchemeLst>
    <a:extraClrScheme>
      <a:clrScheme name="T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F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F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lnDef>
  </a:objectDefaults>
  <a:extraClrSchemeLst>
    <a:extraClrScheme>
      <a:clrScheme name="T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F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F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lnDef>
  </a:objectDefaults>
  <a:extraClrSchemeLst>
    <a:extraClrScheme>
      <a:clrScheme name="T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F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F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charset="2"/>
          </a:defRPr>
        </a:defPPr>
      </a:lstStyle>
    </a:lnDef>
  </a:objectDefaults>
  <a:extraClrSchemeLst>
    <a:extraClrScheme>
      <a:clrScheme name="TF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F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1158</Words>
  <Application>Microsoft Office PowerPoint</Application>
  <PresentationFormat>On-screen Show (4:3)</PresentationFormat>
  <Paragraphs>234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TFE</vt:lpstr>
      <vt:lpstr>2_TFE</vt:lpstr>
      <vt:lpstr>3_TFE</vt:lpstr>
      <vt:lpstr>4_TFE</vt:lpstr>
      <vt:lpstr>5_TFE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Siren Paula</dc:creator>
  <cp:lastModifiedBy>Siren Paula</cp:lastModifiedBy>
  <cp:revision>137</cp:revision>
  <cp:lastPrinted>2012-11-16T13:48:40Z</cp:lastPrinted>
  <dcterms:created xsi:type="dcterms:W3CDTF">2012-11-12T11:02:28Z</dcterms:created>
  <dcterms:modified xsi:type="dcterms:W3CDTF">2012-11-22T15:44:23Z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-1839692720</vt:i4>
  </property>
  <property fmtid="{D5CDD505-2E9C-101B-9397-08002B2CF9AE}" pid="3" name="_NewReviewCycle">
    <vt:lpwstr/>
  </property>
  <property fmtid="{D5CDD505-2E9C-101B-9397-08002B2CF9AE}" pid="4" name="_EmailSubject">
    <vt:lpwstr>ISM presentation slides</vt:lpwstr>
  </property>
  <property fmtid="{D5CDD505-2E9C-101B-9397-08002B2CF9AE}" pid="5" name="_AuthorEmail">
    <vt:lpwstr>Paula.Siren@vtt.fi</vt:lpwstr>
  </property>
  <property fmtid="{D5CDD505-2E9C-101B-9397-08002B2CF9AE}" pid="6" name="_AuthorEmailDisplayName">
    <vt:lpwstr>Siren Paula</vt:lpwstr>
  </property>
  <property fmtid="{D5CDD505-2E9C-101B-9397-08002B2CF9AE}" pid="7" name="_PreviousAdHocReviewCycleID">
    <vt:i4>-166291513</vt:i4>
  </property>
</Properties>
</file>