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8D8D8"/>
    <a:srgbClr val="E32AD9"/>
    <a:srgbClr val="50F6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82C55-C148-B341-BBFC-E91AC8408C1B}" type="datetimeFigureOut">
              <a:rPr lang="en-US" smtClean="0"/>
              <a:pPr/>
              <a:t>11/23/12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283E6-9205-BB43-8F78-3DB1EB82A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E05-5600-5345-B0C9-FE4BB4D1E08B}" type="datetimeFigureOut">
              <a:rPr lang="en-US" smtClean="0"/>
              <a:pPr/>
              <a:t>11/23/12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D4902-6DE6-3946-8F15-7D08DCA1B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E. Barbato                  TF meeting  4 sept. 2012</a:t>
            </a: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ED09-DD81-4342-821C-A896FE1ECAE0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59A8-AA3D-1041-A2CE-D1D4ED0C61DD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6CCE-7A9A-B64F-A1EF-9D5EB08DC900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460-6F6E-284D-B05E-25B238F4A7A9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1BD3-E230-0843-A589-DA82D65227F8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EF48-D819-DC42-B9D5-193329DB0640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1C94-BF59-6B45-9155-6629C21F206C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25DF-409B-FD47-A111-C67CCB167F6C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2E33-3A49-6F40-9912-14B3A671E310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6EF0-FB03-FF45-9BB7-3729C6A4F934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E3E-B8E1-F24A-AB35-C44EE073BAD4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A94A-145E-074E-8BA0-42C6C33B278C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E.Barbato, ISM W.G 23 Nov.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FF46F-9798-F24C-A76B-B8CD3C870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nea-FR-EU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347193" y="50003"/>
            <a:ext cx="176022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reen shot 2012-06-20 at 5.40.01 PM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6936"/>
            <a:ext cx="2476500" cy="63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1397000"/>
            <a:ext cx="7773120" cy="2032000"/>
          </a:xfrm>
        </p:spPr>
        <p:txBody>
          <a:bodyPr lIns="84664" tIns="42332" rIns="84664" bIns="42332"/>
          <a:lstStyle/>
          <a:p>
            <a:pPr>
              <a:defRPr/>
            </a:pPr>
            <a:r>
              <a:rPr lang="en-US" dirty="0" smtClean="0"/>
              <a:t>Preparation of B13-10 experiment </a:t>
            </a:r>
            <a:r>
              <a:rPr lang="en-US" i="1" dirty="0" smtClean="0"/>
              <a:t>(Hybrid with LHCD  prelude)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372321" y="3429000"/>
            <a:ext cx="6400800" cy="2612571"/>
          </a:xfrm>
        </p:spPr>
        <p:txBody>
          <a:bodyPr/>
          <a:lstStyle/>
          <a:p>
            <a:pPr>
              <a:spcBef>
                <a:spcPct val="50000"/>
              </a:spcBef>
              <a:buSzTx/>
            </a:pPr>
            <a:r>
              <a:rPr lang="en-GB" sz="2200" b="1" i="1" dirty="0" smtClean="0">
                <a:solidFill>
                  <a:srgbClr val="000F5B"/>
                </a:solidFill>
              </a:rPr>
              <a:t>E. Barbato</a:t>
            </a:r>
          </a:p>
          <a:p>
            <a:pPr>
              <a:spcBef>
                <a:spcPct val="50000"/>
              </a:spcBef>
              <a:buSzTx/>
            </a:pPr>
            <a:r>
              <a:rPr lang="it-IT" altLang="ja-JP" sz="2200" i="1" dirty="0" smtClean="0">
                <a:solidFill>
                  <a:srgbClr val="000F5B"/>
                </a:solidFill>
              </a:rPr>
              <a:t>Associazione </a:t>
            </a:r>
            <a:r>
              <a:rPr lang="it-IT" altLang="ja-JP" sz="2200" i="1" dirty="0" err="1" smtClean="0">
                <a:solidFill>
                  <a:srgbClr val="000F5B"/>
                </a:solidFill>
              </a:rPr>
              <a:t>Euratom-ENEA</a:t>
            </a:r>
            <a:r>
              <a:rPr lang="it-IT" altLang="ja-JP" sz="2200" i="1" dirty="0" smtClean="0">
                <a:solidFill>
                  <a:srgbClr val="000F5B"/>
                </a:solidFill>
              </a:rPr>
              <a:t> sulla Fusione, C.P. 65-I-00044-Frascati, </a:t>
            </a:r>
            <a:r>
              <a:rPr lang="it-IT" altLang="ja-JP" sz="2200" i="1" dirty="0" err="1" smtClean="0">
                <a:solidFill>
                  <a:srgbClr val="000F5B"/>
                </a:solidFill>
              </a:rPr>
              <a:t>Rome</a:t>
            </a:r>
            <a:r>
              <a:rPr lang="it-IT" altLang="ja-JP" sz="2200" i="1" dirty="0" smtClean="0">
                <a:solidFill>
                  <a:srgbClr val="000F5B"/>
                </a:solidFill>
              </a:rPr>
              <a:t>, Italy</a:t>
            </a:r>
            <a:r>
              <a:rPr lang="it-IT" altLang="ja-JP" sz="2200" dirty="0" smtClean="0">
                <a:solidFill>
                  <a:srgbClr val="000F5B"/>
                </a:solidFill>
              </a:rPr>
              <a:t> </a:t>
            </a:r>
          </a:p>
          <a:p>
            <a:pPr>
              <a:spcBef>
                <a:spcPct val="50000"/>
              </a:spcBef>
              <a:buSzTx/>
            </a:pPr>
            <a:endParaRPr lang="it-IT" altLang="ja-JP" sz="2200" dirty="0" smtClean="0">
              <a:solidFill>
                <a:srgbClr val="000F5B"/>
              </a:solidFill>
            </a:endParaRPr>
          </a:p>
          <a:p>
            <a:pPr>
              <a:spcBef>
                <a:spcPct val="50000"/>
              </a:spcBef>
              <a:buSzTx/>
            </a:pPr>
            <a:r>
              <a:rPr lang="en-US" sz="2200" dirty="0" smtClean="0">
                <a:solidFill>
                  <a:srgbClr val="000F5B"/>
                </a:solidFill>
              </a:rPr>
              <a:t> </a:t>
            </a:r>
            <a:endParaRPr lang="it-IT" altLang="ja-JP" sz="2200" dirty="0" smtClean="0">
              <a:solidFill>
                <a:srgbClr val="000F5B"/>
              </a:solidFill>
            </a:endParaRPr>
          </a:p>
          <a:p>
            <a:pPr>
              <a:spcBef>
                <a:spcPct val="50000"/>
              </a:spcBef>
              <a:buSzTx/>
            </a:pPr>
            <a:endParaRPr lang="it-IT" altLang="ja-JP" sz="2200" dirty="0" smtClean="0">
              <a:solidFill>
                <a:srgbClr val="636ABA"/>
              </a:solidFill>
            </a:endParaRPr>
          </a:p>
          <a:p>
            <a:pPr>
              <a:spcBef>
                <a:spcPct val="50000"/>
              </a:spcBef>
              <a:buSzTx/>
            </a:pPr>
            <a:endParaRPr lang="it-IT" altLang="ja-JP" sz="2200" dirty="0" smtClean="0">
              <a:solidFill>
                <a:srgbClr val="636ABA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9138"/>
            <a:ext cx="8229600" cy="792162"/>
          </a:xfrm>
        </p:spPr>
        <p:txBody>
          <a:bodyPr/>
          <a:lstStyle/>
          <a:p>
            <a:r>
              <a:rPr lang="en-US" sz="3200" dirty="0" smtClean="0"/>
              <a:t>Simulation test of #83328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7899400" cy="1244599"/>
          </a:xfrm>
        </p:spPr>
        <p:txBody>
          <a:bodyPr>
            <a:normAutofit/>
          </a:bodyPr>
          <a:lstStyle/>
          <a:p>
            <a:r>
              <a:rPr lang="en-US" sz="2162" dirty="0" smtClean="0"/>
              <a:t>Exp. data and NBI sources to ASTRA from TRANSP run</a:t>
            </a:r>
          </a:p>
          <a:p>
            <a:r>
              <a:rPr lang="en-US" sz="2162" dirty="0" smtClean="0"/>
              <a:t>Solve LHCD and current diffusion eq. (initial </a:t>
            </a:r>
            <a:r>
              <a:rPr lang="en-US" sz="2162" dirty="0" err="1" smtClean="0"/>
              <a:t>q</a:t>
            </a:r>
            <a:r>
              <a:rPr lang="en-US" sz="2162" dirty="0" smtClean="0"/>
              <a:t> </a:t>
            </a:r>
            <a:r>
              <a:rPr lang="en-US" sz="2162" dirty="0" err="1" smtClean="0"/>
              <a:t>prof</a:t>
            </a:r>
            <a:r>
              <a:rPr lang="en-US" sz="2162" dirty="0" smtClean="0"/>
              <a:t>. from EFIT at </a:t>
            </a:r>
            <a:r>
              <a:rPr lang="en-US" sz="2162" dirty="0" err="1" smtClean="0"/>
              <a:t>t</a:t>
            </a:r>
            <a:r>
              <a:rPr lang="en-US" sz="2162" dirty="0" smtClean="0"/>
              <a:t>=1.5)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E762-FF4B-EF47-8290-5626D00AA480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 descr="Screen shot 2012-11-22 at 6.11.2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2434617"/>
            <a:ext cx="6172200" cy="40360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52900" y="4368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2400" y="4305300"/>
            <a:ext cx="544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PLH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5077" y="5232400"/>
            <a:ext cx="483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E32AD9"/>
                </a:solidFill>
              </a:rPr>
              <a:t>ILH</a:t>
            </a:r>
            <a:endParaRPr lang="en-US" dirty="0">
              <a:solidFill>
                <a:srgbClr val="E32AD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2900" y="2692400"/>
            <a:ext cx="59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IBS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3200" y="34290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E32AD9"/>
                </a:solidFill>
              </a:rPr>
              <a:t>INBI</a:t>
            </a:r>
            <a:endParaRPr lang="en-US" dirty="0">
              <a:solidFill>
                <a:srgbClr val="E32AD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t=3.9s</a:t>
            </a:r>
            <a:br>
              <a:rPr lang="en-US" sz="2800" dirty="0" smtClean="0"/>
            </a:br>
            <a:r>
              <a:rPr lang="en-US" sz="2800" dirty="0" smtClean="0"/>
              <a:t>LH on during the ramp, perfect LH BS alignment!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460-6F6E-284D-B05E-25B238F4A7A9}" type="datetime1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E.Barbato</a:t>
            </a:r>
            <a:r>
              <a:rPr lang="en-US" dirty="0" smtClean="0"/>
              <a:t>, ISM W.G 23 Nov.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Screen shot 2012-11-22 at 6.12.1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1358900"/>
            <a:ext cx="8007350" cy="49877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19800" y="197358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7300" y="3568700"/>
            <a:ext cx="425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4394200"/>
            <a:ext cx="416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t</a:t>
            </a:r>
            <a:r>
              <a:rPr lang="en-US" sz="2400" dirty="0" smtClean="0"/>
              <a:t>=5.9s  </a:t>
            </a:r>
            <a:br>
              <a:rPr lang="en-US" sz="2400" dirty="0" smtClean="0"/>
            </a:br>
            <a:r>
              <a:rPr lang="en-US" sz="2400" dirty="0" smtClean="0"/>
              <a:t>NO LH, NBI phase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460-6F6E-284D-B05E-25B238F4A7A9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Screen shot 2012-11-22 at 6.12.4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301750"/>
            <a:ext cx="8331200" cy="5448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Next step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Li?</a:t>
            </a:r>
          </a:p>
          <a:p>
            <a:r>
              <a:rPr lang="en-US" sz="2400" dirty="0" err="1" smtClean="0"/>
              <a:t>Vloop</a:t>
            </a:r>
            <a:r>
              <a:rPr lang="en-US" sz="2400" dirty="0" smtClean="0"/>
              <a:t> exp?</a:t>
            </a:r>
          </a:p>
          <a:p>
            <a:r>
              <a:rPr lang="en-US" sz="2400" dirty="0" smtClean="0"/>
              <a:t>Make simulation at PLH=0  and compare </a:t>
            </a:r>
            <a:r>
              <a:rPr lang="en-US" sz="2400" dirty="0" err="1" smtClean="0"/>
              <a:t>q</a:t>
            </a:r>
            <a:r>
              <a:rPr lang="en-US" sz="2400" dirty="0" smtClean="0"/>
              <a:t> profile and </a:t>
            </a:r>
            <a:r>
              <a:rPr lang="en-US" sz="2400" dirty="0" err="1" smtClean="0"/>
              <a:t>li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Rise the PLH power to the maximum level and see the effect on the </a:t>
            </a:r>
            <a:r>
              <a:rPr lang="en-US" sz="2400" dirty="0" err="1" smtClean="0"/>
              <a:t>q</a:t>
            </a:r>
            <a:r>
              <a:rPr lang="en-US" sz="2400" dirty="0" smtClean="0"/>
              <a:t> (hybrid)</a:t>
            </a:r>
          </a:p>
          <a:p>
            <a:r>
              <a:rPr lang="en-US" sz="2400" dirty="0" smtClean="0"/>
              <a:t>Change </a:t>
            </a:r>
            <a:r>
              <a:rPr lang="en-US" sz="2400" dirty="0" err="1" smtClean="0"/>
              <a:t>n</a:t>
            </a:r>
            <a:r>
              <a:rPr lang="en-US" sz="2400" baseline="-25000" dirty="0" smtClean="0"/>
              <a:t>|| </a:t>
            </a:r>
            <a:r>
              <a:rPr lang="en-US" sz="2400" dirty="0" smtClean="0"/>
              <a:t>spectrum</a:t>
            </a:r>
          </a:p>
          <a:p>
            <a:r>
              <a:rPr lang="en-US" sz="2400" smtClean="0"/>
              <a:t>…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460-6F6E-284D-B05E-25B238F4A7A9}" type="datetime1">
              <a:rPr lang="en-US" smtClean="0"/>
              <a:pPr/>
              <a:t>11/23/12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E.Barbato, ISM W.G 23 Nov.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F46F-9798-F24C-A76B-B8CD3C870C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195</Words>
  <Application>Microsoft Macintosh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Preparation of B13-10 experiment (Hybrid with LHCD  prelude)</vt:lpstr>
      <vt:lpstr>Simulation test of #83328</vt:lpstr>
      <vt:lpstr>t=3.9s LH on during the ramp, perfect LH BS alignment!</vt:lpstr>
      <vt:lpstr>t=5.9s   NO LH, NBI phase</vt:lpstr>
      <vt:lpstr>Next step</vt:lpstr>
    </vt:vector>
  </TitlesOfParts>
  <Company>ENEA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Emilia Barbato</dc:creator>
  <cp:lastModifiedBy>Emilia Barbato</cp:lastModifiedBy>
  <cp:revision>27</cp:revision>
  <dcterms:created xsi:type="dcterms:W3CDTF">2012-11-23T08:34:19Z</dcterms:created>
  <dcterms:modified xsi:type="dcterms:W3CDTF">2012-11-23T08:34:57Z</dcterms:modified>
</cp:coreProperties>
</file>