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74" r:id="rId2"/>
    <p:sldMasterId id="2147483686" r:id="rId3"/>
    <p:sldMasterId id="2147483662" r:id="rId4"/>
  </p:sldMasterIdLst>
  <p:notesMasterIdLst>
    <p:notesMasterId r:id="rId26"/>
  </p:notesMasterIdLst>
  <p:handoutMasterIdLst>
    <p:handoutMasterId r:id="rId27"/>
  </p:handoutMasterIdLst>
  <p:sldIdLst>
    <p:sldId id="366" r:id="rId5"/>
    <p:sldId id="405" r:id="rId6"/>
    <p:sldId id="400" r:id="rId7"/>
    <p:sldId id="413" r:id="rId8"/>
    <p:sldId id="402" r:id="rId9"/>
    <p:sldId id="414" r:id="rId10"/>
    <p:sldId id="403" r:id="rId11"/>
    <p:sldId id="404" r:id="rId12"/>
    <p:sldId id="407" r:id="rId13"/>
    <p:sldId id="408" r:id="rId14"/>
    <p:sldId id="409" r:id="rId15"/>
    <p:sldId id="415" r:id="rId16"/>
    <p:sldId id="416" r:id="rId17"/>
    <p:sldId id="410" r:id="rId18"/>
    <p:sldId id="412" r:id="rId19"/>
    <p:sldId id="418" r:id="rId20"/>
    <p:sldId id="419" r:id="rId21"/>
    <p:sldId id="411" r:id="rId22"/>
    <p:sldId id="420" r:id="rId23"/>
    <p:sldId id="417" r:id="rId24"/>
    <p:sldId id="369" r:id="rId25"/>
  </p:sldIdLst>
  <p:sldSz cx="9144000" cy="6858000" type="screen4x3"/>
  <p:notesSz cx="7099300" cy="10234613"/>
  <p:defaultTextStyle>
    <a:defPPr>
      <a:defRPr lang="fr-F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1FB505"/>
    <a:srgbClr val="00C9C9"/>
    <a:srgbClr val="FBFEC4"/>
    <a:srgbClr val="FF0000"/>
    <a:srgbClr val="0000FF"/>
    <a:srgbClr val="FF0282"/>
    <a:srgbClr val="1A9B05"/>
    <a:srgbClr val="00CC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7485" autoAdjust="0"/>
    <p:restoredTop sz="94737" autoAdjust="0"/>
  </p:normalViewPr>
  <p:slideViewPr>
    <p:cSldViewPr snapToGrid="0">
      <p:cViewPr varScale="1">
        <p:scale>
          <a:sx n="60" d="100"/>
          <a:sy n="60" d="100"/>
        </p:scale>
        <p:origin x="-52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46"/>
    </p:cViewPr>
  </p:sorterViewPr>
  <p:notesViewPr>
    <p:cSldViewPr snapToGrid="0">
      <p:cViewPr varScale="1">
        <p:scale>
          <a:sx n="35" d="100"/>
          <a:sy n="35" d="100"/>
        </p:scale>
        <p:origin x="-2232" y="-72"/>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5512" tIns="47756" rIns="95512" bIns="47756" numCol="1" anchor="t" anchorCtr="0" compatLnSpc="1">
            <a:prstTxWarp prst="textNoShape">
              <a:avLst/>
            </a:prstTxWarp>
          </a:bodyPr>
          <a:lstStyle>
            <a:lvl1pPr defTabSz="955675" eaLnBrk="0" hangingPunct="0">
              <a:defRPr sz="1200">
                <a:latin typeface="Times New Roman" pitchFamily="18" charset="0"/>
              </a:defRPr>
            </a:lvl1pPr>
          </a:lstStyle>
          <a:p>
            <a:pPr>
              <a:defRPr/>
            </a:pPr>
            <a:endParaRPr lang="fr-FR"/>
          </a:p>
        </p:txBody>
      </p:sp>
      <p:sp>
        <p:nvSpPr>
          <p:cNvPr id="3075" name="Rectangle 3"/>
          <p:cNvSpPr>
            <a:spLocks noGrp="1" noChangeArrowheads="1"/>
          </p:cNvSpPr>
          <p:nvPr>
            <p:ph type="dt" sz="quarter" idx="1"/>
          </p:nvPr>
        </p:nvSpPr>
        <p:spPr bwMode="auto">
          <a:xfrm>
            <a:off x="4022725" y="0"/>
            <a:ext cx="3076575" cy="512763"/>
          </a:xfrm>
          <a:prstGeom prst="rect">
            <a:avLst/>
          </a:prstGeom>
          <a:noFill/>
          <a:ln w="9525">
            <a:noFill/>
            <a:miter lim="800000"/>
            <a:headEnd/>
            <a:tailEnd/>
          </a:ln>
        </p:spPr>
        <p:txBody>
          <a:bodyPr vert="horz" wrap="square" lIns="95512" tIns="47756" rIns="95512" bIns="47756" numCol="1" anchor="t" anchorCtr="0" compatLnSpc="1">
            <a:prstTxWarp prst="textNoShape">
              <a:avLst/>
            </a:prstTxWarp>
          </a:bodyPr>
          <a:lstStyle>
            <a:lvl1pPr algn="r" defTabSz="955675" eaLnBrk="0" hangingPunct="0">
              <a:defRPr sz="1200">
                <a:latin typeface="Times New Roman" pitchFamily="18" charset="0"/>
              </a:defRPr>
            </a:lvl1pPr>
          </a:lstStyle>
          <a:p>
            <a:pPr>
              <a:defRPr/>
            </a:pPr>
            <a:endParaRPr lang="fr-FR"/>
          </a:p>
        </p:txBody>
      </p:sp>
      <p:sp>
        <p:nvSpPr>
          <p:cNvPr id="3076" name="Rectangle 4"/>
          <p:cNvSpPr>
            <a:spLocks noGrp="1" noChangeArrowheads="1"/>
          </p:cNvSpPr>
          <p:nvPr>
            <p:ph type="ftr" sz="quarter" idx="2"/>
          </p:nvPr>
        </p:nvSpPr>
        <p:spPr bwMode="auto">
          <a:xfrm>
            <a:off x="0" y="9721850"/>
            <a:ext cx="3076575" cy="512763"/>
          </a:xfrm>
          <a:prstGeom prst="rect">
            <a:avLst/>
          </a:prstGeom>
          <a:noFill/>
          <a:ln w="9525">
            <a:noFill/>
            <a:miter lim="800000"/>
            <a:headEnd/>
            <a:tailEnd/>
          </a:ln>
        </p:spPr>
        <p:txBody>
          <a:bodyPr vert="horz" wrap="square" lIns="95512" tIns="47756" rIns="95512" bIns="47756" numCol="1" anchor="b" anchorCtr="0" compatLnSpc="1">
            <a:prstTxWarp prst="textNoShape">
              <a:avLst/>
            </a:prstTxWarp>
          </a:bodyPr>
          <a:lstStyle>
            <a:lvl1pPr defTabSz="955675" eaLnBrk="0" hangingPunct="0">
              <a:defRPr sz="1200">
                <a:latin typeface="Times New Roman" pitchFamily="18" charset="0"/>
              </a:defRPr>
            </a:lvl1pPr>
          </a:lstStyle>
          <a:p>
            <a:pPr>
              <a:defRPr/>
            </a:pPr>
            <a:endParaRPr lang="fr-FR"/>
          </a:p>
        </p:txBody>
      </p:sp>
      <p:sp>
        <p:nvSpPr>
          <p:cNvPr id="3077" name="Rectangle 5"/>
          <p:cNvSpPr>
            <a:spLocks noGrp="1" noChangeArrowheads="1"/>
          </p:cNvSpPr>
          <p:nvPr>
            <p:ph type="sldNum" sz="quarter" idx="3"/>
          </p:nvPr>
        </p:nvSpPr>
        <p:spPr bwMode="auto">
          <a:xfrm>
            <a:off x="4022725" y="9721850"/>
            <a:ext cx="3076575" cy="512763"/>
          </a:xfrm>
          <a:prstGeom prst="rect">
            <a:avLst/>
          </a:prstGeom>
          <a:noFill/>
          <a:ln w="9525">
            <a:noFill/>
            <a:miter lim="800000"/>
            <a:headEnd/>
            <a:tailEnd/>
          </a:ln>
        </p:spPr>
        <p:txBody>
          <a:bodyPr vert="horz" wrap="square" lIns="95512" tIns="47756" rIns="95512" bIns="47756" numCol="1" anchor="b" anchorCtr="0" compatLnSpc="1">
            <a:prstTxWarp prst="textNoShape">
              <a:avLst/>
            </a:prstTxWarp>
          </a:bodyPr>
          <a:lstStyle>
            <a:lvl1pPr algn="r" defTabSz="955675" eaLnBrk="0" hangingPunct="0">
              <a:defRPr sz="1200">
                <a:latin typeface="Times New Roman" pitchFamily="18" charset="0"/>
              </a:defRPr>
            </a:lvl1pPr>
          </a:lstStyle>
          <a:p>
            <a:pPr>
              <a:defRPr/>
            </a:pPr>
            <a:fld id="{9D10252F-893B-42EB-AF4F-2941E8EC82D7}" type="slidenum">
              <a:rPr lang="fr-FR"/>
              <a:pPr>
                <a:defRPr/>
              </a:pPr>
              <a:t>‹Nº›</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5512" tIns="47756" rIns="95512" bIns="47756" numCol="1" anchor="t" anchorCtr="0" compatLnSpc="1">
            <a:prstTxWarp prst="textNoShape">
              <a:avLst/>
            </a:prstTxWarp>
          </a:bodyPr>
          <a:lstStyle>
            <a:lvl1pPr defTabSz="955675" eaLnBrk="0" hangingPunct="0">
              <a:defRPr sz="1200">
                <a:latin typeface="Times New Roman" pitchFamily="18" charset="0"/>
              </a:defRPr>
            </a:lvl1pPr>
          </a:lstStyle>
          <a:p>
            <a:pPr>
              <a:defRPr/>
            </a:pPr>
            <a:endParaRPr lang="fr-FR"/>
          </a:p>
        </p:txBody>
      </p:sp>
      <p:sp>
        <p:nvSpPr>
          <p:cNvPr id="6147" name="Rectangle 3"/>
          <p:cNvSpPr>
            <a:spLocks noGrp="1" noChangeArrowheads="1"/>
          </p:cNvSpPr>
          <p:nvPr>
            <p:ph type="dt" idx="1"/>
          </p:nvPr>
        </p:nvSpPr>
        <p:spPr bwMode="auto">
          <a:xfrm>
            <a:off x="4022725" y="0"/>
            <a:ext cx="3076575" cy="512763"/>
          </a:xfrm>
          <a:prstGeom prst="rect">
            <a:avLst/>
          </a:prstGeom>
          <a:noFill/>
          <a:ln w="9525">
            <a:noFill/>
            <a:miter lim="800000"/>
            <a:headEnd/>
            <a:tailEnd/>
          </a:ln>
        </p:spPr>
        <p:txBody>
          <a:bodyPr vert="horz" wrap="square" lIns="95512" tIns="47756" rIns="95512" bIns="47756" numCol="1" anchor="t" anchorCtr="0" compatLnSpc="1">
            <a:prstTxWarp prst="textNoShape">
              <a:avLst/>
            </a:prstTxWarp>
          </a:bodyPr>
          <a:lstStyle>
            <a:lvl1pPr algn="r" defTabSz="955675" eaLnBrk="0" hangingPunct="0">
              <a:defRPr sz="1200">
                <a:latin typeface="Times New Roman" pitchFamily="18" charset="0"/>
              </a:defRPr>
            </a:lvl1pPr>
          </a:lstStyle>
          <a:p>
            <a:pPr>
              <a:defRPr/>
            </a:pPr>
            <a:endParaRPr lang="fr-FR"/>
          </a:p>
        </p:txBody>
      </p:sp>
      <p:sp>
        <p:nvSpPr>
          <p:cNvPr id="14340" name="Rectangle 4"/>
          <p:cNvSpPr>
            <a:spLocks noGrp="1" noRot="1" noChangeAspect="1" noChangeArrowheads="1" noTextEdit="1"/>
          </p:cNvSpPr>
          <p:nvPr>
            <p:ph type="sldImg" idx="2"/>
          </p:nvPr>
        </p:nvSpPr>
        <p:spPr bwMode="auto">
          <a:xfrm>
            <a:off x="995363" y="769938"/>
            <a:ext cx="5113337" cy="38354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4602162"/>
          </a:xfrm>
          <a:prstGeom prst="rect">
            <a:avLst/>
          </a:prstGeom>
          <a:noFill/>
          <a:ln w="9525">
            <a:noFill/>
            <a:miter lim="800000"/>
            <a:headEnd/>
            <a:tailEnd/>
          </a:ln>
        </p:spPr>
        <p:txBody>
          <a:bodyPr vert="horz" wrap="square" lIns="95512" tIns="47756" rIns="95512" bIns="47756"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9721850"/>
            <a:ext cx="3076575" cy="512763"/>
          </a:xfrm>
          <a:prstGeom prst="rect">
            <a:avLst/>
          </a:prstGeom>
          <a:noFill/>
          <a:ln w="9525">
            <a:noFill/>
            <a:miter lim="800000"/>
            <a:headEnd/>
            <a:tailEnd/>
          </a:ln>
        </p:spPr>
        <p:txBody>
          <a:bodyPr vert="horz" wrap="square" lIns="95512" tIns="47756" rIns="95512" bIns="47756" numCol="1" anchor="b" anchorCtr="0" compatLnSpc="1">
            <a:prstTxWarp prst="textNoShape">
              <a:avLst/>
            </a:prstTxWarp>
          </a:bodyPr>
          <a:lstStyle>
            <a:lvl1pPr defTabSz="955675" eaLnBrk="0" hangingPunct="0">
              <a:defRPr sz="1200">
                <a:latin typeface="Times New Roman" pitchFamily="18" charset="0"/>
              </a:defRPr>
            </a:lvl1pPr>
          </a:lstStyle>
          <a:p>
            <a:pPr>
              <a:defRPr/>
            </a:pPr>
            <a:endParaRPr lang="fr-FR"/>
          </a:p>
        </p:txBody>
      </p:sp>
      <p:sp>
        <p:nvSpPr>
          <p:cNvPr id="6151" name="Rectangle 7"/>
          <p:cNvSpPr>
            <a:spLocks noGrp="1" noChangeArrowheads="1"/>
          </p:cNvSpPr>
          <p:nvPr>
            <p:ph type="sldNum" sz="quarter" idx="5"/>
          </p:nvPr>
        </p:nvSpPr>
        <p:spPr bwMode="auto">
          <a:xfrm>
            <a:off x="4022725" y="9721850"/>
            <a:ext cx="3076575" cy="512763"/>
          </a:xfrm>
          <a:prstGeom prst="rect">
            <a:avLst/>
          </a:prstGeom>
          <a:noFill/>
          <a:ln w="9525">
            <a:noFill/>
            <a:miter lim="800000"/>
            <a:headEnd/>
            <a:tailEnd/>
          </a:ln>
        </p:spPr>
        <p:txBody>
          <a:bodyPr vert="horz" wrap="square" lIns="95512" tIns="47756" rIns="95512" bIns="47756" numCol="1" anchor="b" anchorCtr="0" compatLnSpc="1">
            <a:prstTxWarp prst="textNoShape">
              <a:avLst/>
            </a:prstTxWarp>
          </a:bodyPr>
          <a:lstStyle>
            <a:lvl1pPr algn="r" defTabSz="955675" eaLnBrk="0" hangingPunct="0">
              <a:defRPr sz="1200">
                <a:latin typeface="Times New Roman" pitchFamily="18" charset="0"/>
              </a:defRPr>
            </a:lvl1pPr>
          </a:lstStyle>
          <a:p>
            <a:pPr>
              <a:defRPr/>
            </a:pPr>
            <a:fld id="{5D984361-C3B8-4F6B-BBF1-413A3CC6B4FE}" type="slidenum">
              <a:rPr lang="fr-FR"/>
              <a:pPr>
                <a:defRPr/>
              </a:pPr>
              <a:t>‹Nº›</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fr-F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38925" y="0"/>
            <a:ext cx="1962150" cy="6172200"/>
          </a:xfrm>
        </p:spPr>
        <p:txBody>
          <a:bodyPr vert="eaVert"/>
          <a:lstStyle/>
          <a:p>
            <a:r>
              <a:rPr lang="es-ES" smtClean="0"/>
              <a:t>Haga clic para modificar el estilo de título del patrón</a:t>
            </a:r>
            <a:endParaRPr lang="fr-FR"/>
          </a:p>
        </p:txBody>
      </p:sp>
      <p:sp>
        <p:nvSpPr>
          <p:cNvPr id="3" name="2 Marcador de texto vertical"/>
          <p:cNvSpPr>
            <a:spLocks noGrp="1"/>
          </p:cNvSpPr>
          <p:nvPr>
            <p:ph type="body" orient="vert" idx="1"/>
          </p:nvPr>
        </p:nvSpPr>
        <p:spPr>
          <a:xfrm>
            <a:off x="747713" y="0"/>
            <a:ext cx="5738812" cy="6172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747713" y="0"/>
            <a:ext cx="6694487" cy="833438"/>
          </a:xfrm>
        </p:spPr>
        <p:txBody>
          <a:bodyPr/>
          <a:lstStyle/>
          <a:p>
            <a:r>
              <a:rPr lang="en-US"/>
              <a:t>Cliquez pour modifier le style du titre</a:t>
            </a:r>
            <a:endParaRPr lang="fr-FR"/>
          </a:p>
        </p:txBody>
      </p:sp>
      <p:sp>
        <p:nvSpPr>
          <p:cNvPr id="3" name="Espace réservé du tableau 2"/>
          <p:cNvSpPr>
            <a:spLocks noGrp="1"/>
          </p:cNvSpPr>
          <p:nvPr>
            <p:ph type="tbl" idx="1"/>
          </p:nvPr>
        </p:nvSpPr>
        <p:spPr>
          <a:xfrm>
            <a:off x="1143000" y="1066800"/>
            <a:ext cx="7458075" cy="5105400"/>
          </a:xfrm>
        </p:spPr>
        <p:txBody>
          <a:bodyPr/>
          <a:lstStyle/>
          <a:p>
            <a:pPr lvl="0"/>
            <a:endParaRPr lang="fr-FR"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fr-F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fr-FR"/>
          </a:p>
        </p:txBody>
      </p:sp>
      <p:sp>
        <p:nvSpPr>
          <p:cNvPr id="4" name="3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5" name="4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7" name="6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8" name="7 Marcador de pie de página"/>
          <p:cNvSpPr>
            <a:spLocks noGrp="1"/>
          </p:cNvSpPr>
          <p:nvPr>
            <p:ph type="ftr" sz="quarter" idx="11"/>
          </p:nvPr>
        </p:nvSpPr>
        <p:spPr/>
        <p:txBody>
          <a:bodyPr/>
          <a:lstStyle/>
          <a:p>
            <a:endParaRPr lang="fr-FR"/>
          </a:p>
        </p:txBody>
      </p:sp>
      <p:sp>
        <p:nvSpPr>
          <p:cNvPr id="9" name="8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4" name="3 Marcador de pie de página"/>
          <p:cNvSpPr>
            <a:spLocks noGrp="1"/>
          </p:cNvSpPr>
          <p:nvPr>
            <p:ph type="ftr" sz="quarter" idx="11"/>
          </p:nvPr>
        </p:nvSpPr>
        <p:spPr/>
        <p:txBody>
          <a:bodyPr/>
          <a:lstStyle/>
          <a:p>
            <a:endParaRPr lang="fr-FR"/>
          </a:p>
        </p:txBody>
      </p:sp>
      <p:sp>
        <p:nvSpPr>
          <p:cNvPr id="5" name="4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3" name="2 Marcador de pie de página"/>
          <p:cNvSpPr>
            <a:spLocks noGrp="1"/>
          </p:cNvSpPr>
          <p:nvPr>
            <p:ph type="ftr" sz="quarter" idx="11"/>
          </p:nvPr>
        </p:nvSpPr>
        <p:spPr/>
        <p:txBody>
          <a:bodyPr/>
          <a:lstStyle/>
          <a:p>
            <a:endParaRPr lang="fr-FR"/>
          </a:p>
        </p:txBody>
      </p:sp>
      <p:sp>
        <p:nvSpPr>
          <p:cNvPr id="4" name="3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fr-F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fr-F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fr-F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10"/>
          </p:nvPr>
        </p:nvSpPr>
        <p:spPr/>
        <p:txBody>
          <a:bodyPr/>
          <a:lstStyle/>
          <a:p>
            <a:fld id="{B6DA331C-7ABD-4F60-9D7D-0CB328345A17}"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76A352-C45A-4E1D-87DC-9ABE394DC564}" type="slidenum">
              <a:rPr lang="fr-FR" smtClean="0"/>
              <a:pPr/>
              <a:t>‹Nº›</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fr-F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fr-FR"/>
          </a:p>
        </p:txBody>
      </p:sp>
      <p:sp>
        <p:nvSpPr>
          <p:cNvPr id="4" name="3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5" name="4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7" name="6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8" name="7 Marcador de pie de página"/>
          <p:cNvSpPr>
            <a:spLocks noGrp="1"/>
          </p:cNvSpPr>
          <p:nvPr>
            <p:ph type="ftr" sz="quarter" idx="11"/>
          </p:nvPr>
        </p:nvSpPr>
        <p:spPr/>
        <p:txBody>
          <a:bodyPr/>
          <a:lstStyle/>
          <a:p>
            <a:endParaRPr lang="fr-FR"/>
          </a:p>
        </p:txBody>
      </p:sp>
      <p:sp>
        <p:nvSpPr>
          <p:cNvPr id="9" name="8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4" name="3 Marcador de pie de página"/>
          <p:cNvSpPr>
            <a:spLocks noGrp="1"/>
          </p:cNvSpPr>
          <p:nvPr>
            <p:ph type="ftr" sz="quarter" idx="11"/>
          </p:nvPr>
        </p:nvSpPr>
        <p:spPr/>
        <p:txBody>
          <a:bodyPr/>
          <a:lstStyle/>
          <a:p>
            <a:endParaRPr lang="fr-FR"/>
          </a:p>
        </p:txBody>
      </p:sp>
      <p:sp>
        <p:nvSpPr>
          <p:cNvPr id="5" name="4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3" name="2 Marcador de pie de página"/>
          <p:cNvSpPr>
            <a:spLocks noGrp="1"/>
          </p:cNvSpPr>
          <p:nvPr>
            <p:ph type="ftr" sz="quarter" idx="11"/>
          </p:nvPr>
        </p:nvSpPr>
        <p:spPr/>
        <p:txBody>
          <a:bodyPr/>
          <a:lstStyle/>
          <a:p>
            <a:endParaRPr lang="fr-FR"/>
          </a:p>
        </p:txBody>
      </p:sp>
      <p:sp>
        <p:nvSpPr>
          <p:cNvPr id="4" name="3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fr-F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fr-F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fr-F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fecha"/>
          <p:cNvSpPr>
            <a:spLocks noGrp="1"/>
          </p:cNvSpPr>
          <p:nvPr>
            <p:ph type="dt" sz="half" idx="10"/>
          </p:nvPr>
        </p:nvSpPr>
        <p:spPr/>
        <p:txBody>
          <a:bodyPr/>
          <a:lstStyle/>
          <a:p>
            <a:fld id="{91485C00-2132-46DB-BD83-6516DC3DE919}" type="datetimeFigureOut">
              <a:rPr lang="fr-FR" smtClean="0"/>
              <a:pPr/>
              <a:t>22/11/2012</a:t>
            </a:fld>
            <a:endParaRPr lang="fr-FR"/>
          </a:p>
        </p:txBody>
      </p:sp>
      <p:sp>
        <p:nvSpPr>
          <p:cNvPr id="4" name="3 Marcador de pie de página"/>
          <p:cNvSpPr>
            <a:spLocks noGrp="1"/>
          </p:cNvSpPr>
          <p:nvPr>
            <p:ph type="ftr" sz="quarter" idx="11"/>
          </p:nvPr>
        </p:nvSpPr>
        <p:spPr/>
        <p:txBody>
          <a:bodyPr/>
          <a:lstStyle/>
          <a:p>
            <a:endParaRPr lang="fr-FR"/>
          </a:p>
        </p:txBody>
      </p:sp>
      <p:sp>
        <p:nvSpPr>
          <p:cNvPr id="5" name="4 Marcador de número de diapositiva"/>
          <p:cNvSpPr>
            <a:spLocks noGrp="1"/>
          </p:cNvSpPr>
          <p:nvPr>
            <p:ph type="sldNum" sz="quarter" idx="12"/>
          </p:nvPr>
        </p:nvSpPr>
        <p:spPr/>
        <p:txBody>
          <a:bodyPr/>
          <a:lstStyle/>
          <a:p>
            <a:fld id="{2FCE502B-D00A-462B-A632-4754A593C281}" type="slidenum">
              <a:rPr lang="fr-FR" smtClean="0"/>
              <a:pPr/>
              <a:t>‹Nº›</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fr-F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fr-FR"/>
          </a:p>
        </p:txBody>
      </p:sp>
      <p:sp>
        <p:nvSpPr>
          <p:cNvPr id="4" name="3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contenido"/>
          <p:cNvSpPr>
            <a:spLocks noGrp="1"/>
          </p:cNvSpPr>
          <p:nvPr>
            <p:ph sz="half" idx="1"/>
          </p:nvPr>
        </p:nvSpPr>
        <p:spPr>
          <a:xfrm>
            <a:off x="1143000" y="1066800"/>
            <a:ext cx="3652838"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contenido"/>
          <p:cNvSpPr>
            <a:spLocks noGrp="1"/>
          </p:cNvSpPr>
          <p:nvPr>
            <p:ph sz="half" idx="2"/>
          </p:nvPr>
        </p:nvSpPr>
        <p:spPr>
          <a:xfrm>
            <a:off x="4948238" y="1066800"/>
            <a:ext cx="3652837"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5" name="4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7" name="6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8" name="7 Marcador de pie de página"/>
          <p:cNvSpPr>
            <a:spLocks noGrp="1"/>
          </p:cNvSpPr>
          <p:nvPr>
            <p:ph type="ftr" sz="quarter" idx="11"/>
          </p:nvPr>
        </p:nvSpPr>
        <p:spPr/>
        <p:txBody>
          <a:bodyPr/>
          <a:lstStyle/>
          <a:p>
            <a:endParaRPr lang="fr-FR"/>
          </a:p>
        </p:txBody>
      </p:sp>
      <p:sp>
        <p:nvSpPr>
          <p:cNvPr id="9" name="8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4" name="3 Marcador de pie de página"/>
          <p:cNvSpPr>
            <a:spLocks noGrp="1"/>
          </p:cNvSpPr>
          <p:nvPr>
            <p:ph type="ftr" sz="quarter" idx="11"/>
          </p:nvPr>
        </p:nvSpPr>
        <p:spPr/>
        <p:txBody>
          <a:bodyPr/>
          <a:lstStyle/>
          <a:p>
            <a:endParaRPr lang="fr-FR"/>
          </a:p>
        </p:txBody>
      </p:sp>
      <p:sp>
        <p:nvSpPr>
          <p:cNvPr id="5" name="4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3" name="2 Marcador de pie de página"/>
          <p:cNvSpPr>
            <a:spLocks noGrp="1"/>
          </p:cNvSpPr>
          <p:nvPr>
            <p:ph type="ftr" sz="quarter" idx="11"/>
          </p:nvPr>
        </p:nvSpPr>
        <p:spPr/>
        <p:txBody>
          <a:bodyPr/>
          <a:lstStyle/>
          <a:p>
            <a:endParaRPr lang="fr-FR"/>
          </a:p>
        </p:txBody>
      </p:sp>
      <p:sp>
        <p:nvSpPr>
          <p:cNvPr id="4" name="3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fr-F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fr-F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fr-F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10"/>
          </p:nvPr>
        </p:nvSpPr>
        <p:spPr/>
        <p:txBody>
          <a:bodyPr/>
          <a:lstStyle/>
          <a:p>
            <a:fld id="{C94C84CD-3B96-472D-9A91-ADEF3BD89313}" type="datetimeFigureOut">
              <a:rPr lang="fr-FR" smtClean="0"/>
              <a:pPr/>
              <a:t>22/11/2012</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4DAE168E-FCBB-4C42-A31D-BE46D13D2F97}" type="slidenum">
              <a:rPr lang="fr-FR" smtClean="0"/>
              <a:pPr/>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fr-F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fr-F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43000" y="1066800"/>
            <a:ext cx="7458075"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5539" name="Line 3"/>
          <p:cNvSpPr>
            <a:spLocks noChangeShapeType="1"/>
          </p:cNvSpPr>
          <p:nvPr/>
        </p:nvSpPr>
        <p:spPr bwMode="auto">
          <a:xfrm>
            <a:off x="828675" y="896938"/>
            <a:ext cx="8315325" cy="0"/>
          </a:xfrm>
          <a:prstGeom prst="line">
            <a:avLst/>
          </a:prstGeom>
          <a:noFill/>
          <a:ln w="28575">
            <a:solidFill>
              <a:srgbClr val="FFB310"/>
            </a:solidFill>
            <a:round/>
            <a:headEnd/>
            <a:tailEnd/>
          </a:ln>
          <a:effectLst/>
        </p:spPr>
        <p:txBody>
          <a:bodyPr wrap="none" anchor="ctr"/>
          <a:lstStyle/>
          <a:p>
            <a:pPr eaLnBrk="0" hangingPunct="0">
              <a:defRPr/>
            </a:pPr>
            <a:endParaRPr lang="fr-FR"/>
          </a:p>
        </p:txBody>
      </p:sp>
      <p:sp>
        <p:nvSpPr>
          <p:cNvPr id="65543" name="Rectangle 7"/>
          <p:cNvSpPr>
            <a:spLocks noChangeArrowheads="1"/>
          </p:cNvSpPr>
          <p:nvPr/>
        </p:nvSpPr>
        <p:spPr bwMode="auto">
          <a:xfrm>
            <a:off x="8229600" y="6553200"/>
            <a:ext cx="381000" cy="228600"/>
          </a:xfrm>
          <a:prstGeom prst="rect">
            <a:avLst/>
          </a:prstGeom>
          <a:noFill/>
          <a:ln w="9525">
            <a:noFill/>
            <a:miter lim="800000"/>
            <a:headEnd/>
            <a:tailEnd/>
          </a:ln>
          <a:effectLst/>
        </p:spPr>
        <p:txBody>
          <a:bodyPr lIns="0" tIns="0" rIns="0" bIns="0"/>
          <a:lstStyle/>
          <a:p>
            <a:pPr algn="r" eaLnBrk="0" hangingPunct="0">
              <a:defRPr/>
            </a:pPr>
            <a:fld id="{E9D411A7-FCB9-4F53-A0EE-1A459AE8CF34}" type="slidenum">
              <a:rPr lang="fr-FR" sz="1400" b="1"/>
              <a:pPr algn="r" eaLnBrk="0" hangingPunct="0">
                <a:defRPr/>
              </a:pPr>
              <a:t>‹Nº›</a:t>
            </a:fld>
            <a:endParaRPr lang="fr-FR" sz="1400" b="1">
              <a:latin typeface="Times New Roman" pitchFamily="18" charset="0"/>
            </a:endParaRPr>
          </a:p>
        </p:txBody>
      </p:sp>
      <p:sp>
        <p:nvSpPr>
          <p:cNvPr id="65552" name="Text Box 16"/>
          <p:cNvSpPr txBox="1">
            <a:spLocks noChangeArrowheads="1"/>
          </p:cNvSpPr>
          <p:nvPr/>
        </p:nvSpPr>
        <p:spPr bwMode="auto">
          <a:xfrm>
            <a:off x="3048000" y="0"/>
            <a:ext cx="184150" cy="396875"/>
          </a:xfrm>
          <a:prstGeom prst="rect">
            <a:avLst/>
          </a:prstGeom>
          <a:noFill/>
          <a:ln w="9525">
            <a:noFill/>
            <a:miter lim="800000"/>
            <a:headEnd/>
            <a:tailEnd/>
          </a:ln>
          <a:effectLst/>
        </p:spPr>
        <p:txBody>
          <a:bodyPr wrap="none">
            <a:spAutoFit/>
          </a:bodyPr>
          <a:lstStyle/>
          <a:p>
            <a:pPr eaLnBrk="0" hangingPunct="0">
              <a:defRPr/>
            </a:pPr>
            <a:endParaRPr lang="en-GB" sz="2000"/>
          </a:p>
        </p:txBody>
      </p:sp>
      <p:sp>
        <p:nvSpPr>
          <p:cNvPr id="1030" name="Rectangle 17"/>
          <p:cNvSpPr>
            <a:spLocks noGrp="1" noChangeArrowheads="1"/>
          </p:cNvSpPr>
          <p:nvPr>
            <p:ph type="title"/>
          </p:nvPr>
        </p:nvSpPr>
        <p:spPr bwMode="auto">
          <a:xfrm>
            <a:off x="2576513" y="0"/>
            <a:ext cx="4865687" cy="833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grpSp>
        <p:nvGrpSpPr>
          <p:cNvPr id="1031" name="Group 37"/>
          <p:cNvGrpSpPr>
            <a:grpSpLocks/>
          </p:cNvGrpSpPr>
          <p:nvPr userDrawn="1"/>
        </p:nvGrpSpPr>
        <p:grpSpPr bwMode="auto">
          <a:xfrm>
            <a:off x="7493000" y="0"/>
            <a:ext cx="1651000" cy="457200"/>
            <a:chOff x="0" y="0"/>
            <a:chExt cx="1040" cy="288"/>
          </a:xfrm>
        </p:grpSpPr>
        <p:pic>
          <p:nvPicPr>
            <p:cNvPr id="1037" name="Picture 23" descr="eu_flag"/>
            <p:cNvPicPr>
              <a:picLocks noChangeAspect="1" noChangeArrowheads="1"/>
            </p:cNvPicPr>
            <p:nvPr userDrawn="1"/>
          </p:nvPicPr>
          <p:blipFill>
            <a:blip r:embed="rId15"/>
            <a:srcRect/>
            <a:stretch>
              <a:fillRect/>
            </a:stretch>
          </p:blipFill>
          <p:spPr bwMode="auto">
            <a:xfrm>
              <a:off x="0" y="17"/>
              <a:ext cx="324" cy="223"/>
            </a:xfrm>
            <a:prstGeom prst="rect">
              <a:avLst/>
            </a:prstGeom>
            <a:noFill/>
            <a:ln w="9525">
              <a:noFill/>
              <a:miter lim="800000"/>
              <a:headEnd/>
              <a:tailEnd/>
            </a:ln>
          </p:spPr>
        </p:pic>
        <p:sp>
          <p:nvSpPr>
            <p:cNvPr id="65560" name="Text Box 24"/>
            <p:cNvSpPr txBox="1">
              <a:spLocks noChangeArrowheads="1"/>
            </p:cNvSpPr>
            <p:nvPr userDrawn="1"/>
          </p:nvSpPr>
          <p:spPr bwMode="auto">
            <a:xfrm>
              <a:off x="288" y="0"/>
              <a:ext cx="752" cy="288"/>
            </a:xfrm>
            <a:prstGeom prst="rect">
              <a:avLst/>
            </a:prstGeom>
            <a:noFill/>
            <a:ln w="9525">
              <a:noFill/>
              <a:miter lim="800000"/>
              <a:headEnd/>
              <a:tailEnd/>
            </a:ln>
            <a:effectLst/>
          </p:spPr>
          <p:txBody>
            <a:bodyPr>
              <a:spAutoFit/>
            </a:bodyPr>
            <a:lstStyle/>
            <a:p>
              <a:pPr eaLnBrk="0" hangingPunct="0">
                <a:spcBef>
                  <a:spcPct val="50000"/>
                </a:spcBef>
                <a:defRPr/>
              </a:pPr>
              <a:r>
                <a:rPr lang="fr-FR" sz="1200" b="1">
                  <a:solidFill>
                    <a:srgbClr val="0000FF"/>
                  </a:solidFill>
                </a:rPr>
                <a:t>Association</a:t>
              </a:r>
              <a:br>
                <a:rPr lang="fr-FR" sz="1200" b="1">
                  <a:solidFill>
                    <a:srgbClr val="0000FF"/>
                  </a:solidFill>
                </a:rPr>
              </a:br>
              <a:r>
                <a:rPr lang="fr-FR" sz="1200" b="1">
                  <a:solidFill>
                    <a:srgbClr val="0000FF"/>
                  </a:solidFill>
                </a:rPr>
                <a:t>Euratom-CEA</a:t>
              </a:r>
            </a:p>
          </p:txBody>
        </p:sp>
      </p:grpSp>
      <p:sp>
        <p:nvSpPr>
          <p:cNvPr id="65561" name="Text Box 25"/>
          <p:cNvSpPr txBox="1">
            <a:spLocks noChangeArrowheads="1"/>
          </p:cNvSpPr>
          <p:nvPr userDrawn="1"/>
        </p:nvSpPr>
        <p:spPr bwMode="auto">
          <a:xfrm>
            <a:off x="3200400" y="0"/>
            <a:ext cx="184150" cy="396875"/>
          </a:xfrm>
          <a:prstGeom prst="rect">
            <a:avLst/>
          </a:prstGeom>
          <a:noFill/>
          <a:ln w="9525">
            <a:noFill/>
            <a:miter lim="800000"/>
            <a:headEnd/>
            <a:tailEnd/>
          </a:ln>
          <a:effectLst/>
        </p:spPr>
        <p:txBody>
          <a:bodyPr wrap="none">
            <a:spAutoFit/>
          </a:bodyPr>
          <a:lstStyle/>
          <a:p>
            <a:pPr eaLnBrk="0" hangingPunct="0">
              <a:defRPr/>
            </a:pPr>
            <a:endParaRPr lang="en-GB" sz="2000"/>
          </a:p>
        </p:txBody>
      </p:sp>
      <p:pic>
        <p:nvPicPr>
          <p:cNvPr id="1033" name="Picture 44"/>
          <p:cNvPicPr>
            <a:picLocks noChangeAspect="1" noChangeArrowheads="1"/>
          </p:cNvPicPr>
          <p:nvPr userDrawn="1"/>
        </p:nvPicPr>
        <p:blipFill>
          <a:blip r:embed="rId16"/>
          <a:srcRect/>
          <a:stretch>
            <a:fillRect/>
          </a:stretch>
        </p:blipFill>
        <p:spPr bwMode="auto">
          <a:xfrm>
            <a:off x="8124825" y="441325"/>
            <a:ext cx="1019175" cy="407988"/>
          </a:xfrm>
          <a:prstGeom prst="rect">
            <a:avLst/>
          </a:prstGeom>
          <a:noFill/>
          <a:ln w="9525">
            <a:noFill/>
            <a:miter lim="800000"/>
            <a:headEnd/>
            <a:tailEnd/>
          </a:ln>
        </p:spPr>
      </p:pic>
      <p:pic>
        <p:nvPicPr>
          <p:cNvPr id="1034" name="Picture 13" descr="IRFM"/>
          <p:cNvPicPr>
            <a:picLocks noChangeAspect="1" noChangeArrowheads="1"/>
          </p:cNvPicPr>
          <p:nvPr userDrawn="1"/>
        </p:nvPicPr>
        <p:blipFill>
          <a:blip r:embed="rId17"/>
          <a:srcRect/>
          <a:stretch>
            <a:fillRect/>
          </a:stretch>
        </p:blipFill>
        <p:spPr bwMode="auto">
          <a:xfrm>
            <a:off x="0" y="6316663"/>
            <a:ext cx="835025" cy="541337"/>
          </a:xfrm>
          <a:prstGeom prst="rect">
            <a:avLst/>
          </a:prstGeom>
          <a:noFill/>
          <a:ln w="9525">
            <a:noFill/>
            <a:miter lim="800000"/>
            <a:headEnd/>
            <a:tailEnd/>
          </a:ln>
        </p:spPr>
      </p:pic>
      <p:sp>
        <p:nvSpPr>
          <p:cNvPr id="1038" name="Rectangle 14"/>
          <p:cNvSpPr>
            <a:spLocks noChangeArrowheads="1"/>
          </p:cNvSpPr>
          <p:nvPr userDrawn="1"/>
        </p:nvSpPr>
        <p:spPr bwMode="auto">
          <a:xfrm>
            <a:off x="3294063" y="6523038"/>
            <a:ext cx="4854575" cy="334962"/>
          </a:xfrm>
          <a:prstGeom prst="rect">
            <a:avLst/>
          </a:prstGeom>
          <a:noFill/>
          <a:ln w="9525">
            <a:noFill/>
            <a:miter lim="800000"/>
            <a:headEnd/>
            <a:tailEnd/>
          </a:ln>
          <a:effectLst/>
        </p:spPr>
        <p:txBody>
          <a:bodyPr lIns="0" tIns="0" rIns="0" bIns="0"/>
          <a:lstStyle/>
          <a:p>
            <a:pPr eaLnBrk="0" hangingPunct="0"/>
            <a:r>
              <a:rPr lang="fr-FR" sz="1200" b="1" dirty="0"/>
              <a:t>	          J. Garcia</a:t>
            </a:r>
          </a:p>
        </p:txBody>
      </p:sp>
      <p:sp>
        <p:nvSpPr>
          <p:cNvPr id="1039" name="Line 15"/>
          <p:cNvSpPr>
            <a:spLocks noChangeShapeType="1"/>
          </p:cNvSpPr>
          <p:nvPr userDrawn="1"/>
        </p:nvSpPr>
        <p:spPr bwMode="auto">
          <a:xfrm>
            <a:off x="3262313" y="6399213"/>
            <a:ext cx="5881687" cy="22225"/>
          </a:xfrm>
          <a:prstGeom prst="line">
            <a:avLst/>
          </a:prstGeom>
          <a:noFill/>
          <a:ln w="28575">
            <a:solidFill>
              <a:srgbClr val="70BC1F"/>
            </a:solidFill>
            <a:round/>
            <a:headEnd/>
            <a:tailEnd/>
          </a:ln>
        </p:spPr>
        <p:txBody>
          <a:bodyPr wrap="none" anchor="ctr"/>
          <a:lstStyle/>
          <a:p>
            <a:pPr>
              <a:defRPr/>
            </a:pPr>
            <a:endParaRPr lang="fr-F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99" r:id="rId13"/>
  </p:sldLayoutIdLst>
  <p:txStyles>
    <p:titleStyle>
      <a:lvl1pPr algn="ctr" rtl="0" eaLnBrk="0" fontAlgn="base" hangingPunct="0">
        <a:spcBef>
          <a:spcPct val="0"/>
        </a:spcBef>
        <a:spcAft>
          <a:spcPct val="0"/>
        </a:spcAft>
        <a:defRPr sz="2800" b="1">
          <a:solidFill>
            <a:srgbClr val="0000FF"/>
          </a:solidFill>
          <a:latin typeface="+mj-lt"/>
          <a:ea typeface="+mj-ea"/>
          <a:cs typeface="+mj-cs"/>
        </a:defRPr>
      </a:lvl1pPr>
      <a:lvl2pPr algn="ctr" rtl="0" eaLnBrk="0" fontAlgn="base" hangingPunct="0">
        <a:spcBef>
          <a:spcPct val="0"/>
        </a:spcBef>
        <a:spcAft>
          <a:spcPct val="0"/>
        </a:spcAft>
        <a:defRPr sz="2800" b="1">
          <a:solidFill>
            <a:srgbClr val="0000FF"/>
          </a:solidFill>
          <a:latin typeface="Arial" charset="0"/>
        </a:defRPr>
      </a:lvl2pPr>
      <a:lvl3pPr algn="ctr" rtl="0" eaLnBrk="0" fontAlgn="base" hangingPunct="0">
        <a:spcBef>
          <a:spcPct val="0"/>
        </a:spcBef>
        <a:spcAft>
          <a:spcPct val="0"/>
        </a:spcAft>
        <a:defRPr sz="2800" b="1">
          <a:solidFill>
            <a:srgbClr val="0000FF"/>
          </a:solidFill>
          <a:latin typeface="Arial" charset="0"/>
        </a:defRPr>
      </a:lvl3pPr>
      <a:lvl4pPr algn="ctr" rtl="0" eaLnBrk="0" fontAlgn="base" hangingPunct="0">
        <a:spcBef>
          <a:spcPct val="0"/>
        </a:spcBef>
        <a:spcAft>
          <a:spcPct val="0"/>
        </a:spcAft>
        <a:defRPr sz="2800" b="1">
          <a:solidFill>
            <a:srgbClr val="0000FF"/>
          </a:solidFill>
          <a:latin typeface="Arial" charset="0"/>
        </a:defRPr>
      </a:lvl4pPr>
      <a:lvl5pPr algn="ctr" rtl="0" eaLnBrk="0" fontAlgn="base" hangingPunct="0">
        <a:spcBef>
          <a:spcPct val="0"/>
        </a:spcBef>
        <a:spcAft>
          <a:spcPct val="0"/>
        </a:spcAft>
        <a:defRPr sz="2800" b="1">
          <a:solidFill>
            <a:srgbClr val="0000FF"/>
          </a:solidFill>
          <a:latin typeface="Arial" charset="0"/>
        </a:defRPr>
      </a:lvl5pPr>
      <a:lvl6pPr marL="457200" algn="ctr" rtl="0" eaLnBrk="0" fontAlgn="base" hangingPunct="0">
        <a:spcBef>
          <a:spcPct val="0"/>
        </a:spcBef>
        <a:spcAft>
          <a:spcPct val="0"/>
        </a:spcAft>
        <a:defRPr sz="2800" b="1">
          <a:solidFill>
            <a:srgbClr val="0000FF"/>
          </a:solidFill>
          <a:latin typeface="Arial" charset="0"/>
        </a:defRPr>
      </a:lvl6pPr>
      <a:lvl7pPr marL="914400" algn="ctr" rtl="0" eaLnBrk="0" fontAlgn="base" hangingPunct="0">
        <a:spcBef>
          <a:spcPct val="0"/>
        </a:spcBef>
        <a:spcAft>
          <a:spcPct val="0"/>
        </a:spcAft>
        <a:defRPr sz="2800" b="1">
          <a:solidFill>
            <a:srgbClr val="0000FF"/>
          </a:solidFill>
          <a:latin typeface="Arial" charset="0"/>
        </a:defRPr>
      </a:lvl7pPr>
      <a:lvl8pPr marL="1371600" algn="ctr" rtl="0" eaLnBrk="0" fontAlgn="base" hangingPunct="0">
        <a:spcBef>
          <a:spcPct val="0"/>
        </a:spcBef>
        <a:spcAft>
          <a:spcPct val="0"/>
        </a:spcAft>
        <a:defRPr sz="2800" b="1">
          <a:solidFill>
            <a:srgbClr val="0000FF"/>
          </a:solidFill>
          <a:latin typeface="Arial" charset="0"/>
        </a:defRPr>
      </a:lvl8pPr>
      <a:lvl9pPr marL="1828800" algn="ctr" rtl="0" eaLnBrk="0" fontAlgn="base" hangingPunct="0">
        <a:spcBef>
          <a:spcPct val="0"/>
        </a:spcBef>
        <a:spcAft>
          <a:spcPct val="0"/>
        </a:spcAft>
        <a:defRPr sz="2800" b="1">
          <a:solidFill>
            <a:srgbClr val="0000FF"/>
          </a:solidFill>
          <a:latin typeface="Arial" charset="0"/>
        </a:defRPr>
      </a:lvl9pPr>
    </p:titleStyle>
    <p:bodyStyle>
      <a:lvl1pPr marL="342900" indent="-152400" algn="l" rtl="0" eaLnBrk="0" fontAlgn="base" hangingPunct="0">
        <a:spcBef>
          <a:spcPct val="20000"/>
        </a:spcBef>
        <a:spcAft>
          <a:spcPct val="0"/>
        </a:spcAft>
        <a:buChar char="•"/>
        <a:defRPr sz="3200">
          <a:solidFill>
            <a:schemeClr val="tx1"/>
          </a:solidFill>
          <a:latin typeface="+mn-lt"/>
          <a:ea typeface="+mn-ea"/>
          <a:cs typeface="+mn-cs"/>
        </a:defRPr>
      </a:lvl1pPr>
      <a:lvl2pPr marL="762000" indent="-285750" algn="l" rtl="0" eaLnBrk="0" fontAlgn="base" hangingPunct="0">
        <a:spcBef>
          <a:spcPct val="20000"/>
        </a:spcBef>
        <a:spcAft>
          <a:spcPct val="0"/>
        </a:spcAft>
        <a:buChar char="–"/>
        <a:defRPr sz="2800">
          <a:solidFill>
            <a:schemeClr val="tx1"/>
          </a:solidFill>
          <a:latin typeface="+mn-lt"/>
        </a:defRPr>
      </a:lvl2pPr>
      <a:lvl3pPr marL="11811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a:solidFill>
            <a:schemeClr val="tx1"/>
          </a:solidFill>
          <a:latin typeface="+mn-lt"/>
        </a:defRPr>
      </a:lvl6pPr>
      <a:lvl7pPr marL="2971800" indent="-228600" algn="l" rtl="0" eaLnBrk="0" fontAlgn="base" hangingPunct="0">
        <a:spcBef>
          <a:spcPct val="20000"/>
        </a:spcBef>
        <a:spcAft>
          <a:spcPct val="0"/>
        </a:spcAft>
        <a:buChar char="»"/>
        <a:defRPr>
          <a:solidFill>
            <a:schemeClr val="tx1"/>
          </a:solidFill>
          <a:latin typeface="+mn-lt"/>
        </a:defRPr>
      </a:lvl7pPr>
      <a:lvl8pPr marL="3429000" indent="-228600" algn="l" rtl="0" eaLnBrk="0" fontAlgn="base" hangingPunct="0">
        <a:spcBef>
          <a:spcPct val="20000"/>
        </a:spcBef>
        <a:spcAft>
          <a:spcPct val="0"/>
        </a:spcAft>
        <a:buChar char="»"/>
        <a:defRPr>
          <a:solidFill>
            <a:schemeClr val="tx1"/>
          </a:solidFill>
          <a:latin typeface="+mn-lt"/>
        </a:defRPr>
      </a:lvl8pPr>
      <a:lvl9pPr marL="3886200" indent="-228600" algn="l" rtl="0" eaLnBrk="0" fontAlgn="base" hangingPunct="0">
        <a:spcBef>
          <a:spcPct val="20000"/>
        </a:spcBef>
        <a:spcAft>
          <a:spcPct val="0"/>
        </a:spcAft>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A331C-7ABD-4F60-9D7D-0CB328345A17}" type="datetimeFigureOut">
              <a:rPr lang="fr-FR" smtClean="0"/>
              <a:pPr/>
              <a:t>22/11/2012</a:t>
            </a:fld>
            <a:endParaRPr lang="fr-F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6A352-C45A-4E1D-87DC-9ABE394DC564}" type="slidenum">
              <a:rPr lang="fr-FR" smtClean="0"/>
              <a:pPr/>
              <a:t>‹Nº›</a:t>
            </a:fld>
            <a:endParaRPr lang="fr-F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85C00-2132-46DB-BD83-6516DC3DE919}" type="datetimeFigureOut">
              <a:rPr lang="fr-FR" smtClean="0"/>
              <a:pPr/>
              <a:t>22/11/2012</a:t>
            </a:fld>
            <a:endParaRPr lang="fr-F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E502B-D00A-462B-A632-4754A593C281}" type="slidenum">
              <a:rPr lang="fr-FR" smtClean="0"/>
              <a:pPr/>
              <a:t>‹Nº›</a:t>
            </a:fld>
            <a:endParaRPr lang="fr-F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fr-F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C84CD-3B96-472D-9A91-ADEF3BD89313}" type="datetimeFigureOut">
              <a:rPr lang="fr-FR" smtClean="0"/>
              <a:pPr/>
              <a:t>22/11/2012</a:t>
            </a:fld>
            <a:endParaRPr lang="fr-F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E168E-FCBB-4C42-A31D-BE46D13D2F97}" type="slidenum">
              <a:rPr lang="fr-FR" smtClean="0"/>
              <a:pPr/>
              <a:t>‹Nº›</a:t>
            </a:fld>
            <a:endParaRPr lang="fr-F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3.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3.xm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3.xml"/><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3.xml"/><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3.xml"/><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13.xml"/><Relationship Id="rId4" Type="http://schemas.openxmlformats.org/officeDocument/2006/relationships/image" Target="../media/image37.png"/></Relationships>
</file>

<file path=ppt/slides/_rels/slide1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13.xml"/><Relationship Id="rId4" Type="http://schemas.openxmlformats.org/officeDocument/2006/relationships/image" Target="../media/image40.png"/></Relationships>
</file>

<file path=ppt/slides/_rels/slide1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3.xml"/><Relationship Id="rId4" Type="http://schemas.openxmlformats.org/officeDocument/2006/relationships/image" Target="../media/image4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13.xml"/><Relationship Id="rId4" Type="http://schemas.openxmlformats.org/officeDocument/2006/relationships/image" Target="../media/image4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3.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129309" y="1525956"/>
            <a:ext cx="8820727" cy="1043824"/>
          </a:xfrm>
        </p:spPr>
        <p:txBody>
          <a:bodyPr/>
          <a:lstStyle/>
          <a:p>
            <a:pPr algn="ctr">
              <a:buFontTx/>
              <a:buNone/>
            </a:pPr>
            <a:r>
              <a:rPr lang="en-GB" sz="2400" b="1" dirty="0" smtClean="0"/>
              <a:t>Comparative transport analysis of JET and JT-60U discharges</a:t>
            </a:r>
          </a:p>
          <a:p>
            <a:pPr algn="ctr">
              <a:buFontTx/>
              <a:buNone/>
            </a:pPr>
            <a:endParaRPr lang="en-US" sz="1600" dirty="0" smtClean="0"/>
          </a:p>
          <a:p>
            <a:pPr>
              <a:buNone/>
            </a:pPr>
            <a:r>
              <a:rPr lang="en-GB" sz="1600" dirty="0" smtClean="0"/>
              <a:t>				          </a:t>
            </a:r>
            <a:r>
              <a:rPr lang="en-GB" sz="2000" dirty="0" smtClean="0"/>
              <a:t>J. Garcia, N. Hayashi</a:t>
            </a:r>
            <a:endParaRPr lang="fr-FR" sz="2000" dirty="0" smtClean="0"/>
          </a:p>
        </p:txBody>
      </p:sp>
      <p:sp>
        <p:nvSpPr>
          <p:cNvPr id="4" name="3 Rectángulo"/>
          <p:cNvSpPr/>
          <p:nvPr/>
        </p:nvSpPr>
        <p:spPr>
          <a:xfrm>
            <a:off x="318372" y="3415402"/>
            <a:ext cx="8714792" cy="2031325"/>
          </a:xfrm>
          <a:prstGeom prst="rect">
            <a:avLst/>
          </a:prstGeom>
        </p:spPr>
        <p:txBody>
          <a:bodyPr wrap="square">
            <a:spAutoFit/>
          </a:bodyPr>
          <a:lstStyle/>
          <a:p>
            <a:pPr>
              <a:tabLst>
                <a:tab pos="1828800" algn="l"/>
                <a:tab pos="1890713" algn="l"/>
                <a:tab pos="2057400" algn="l"/>
              </a:tabLst>
            </a:pPr>
            <a:r>
              <a:rPr lang="en-US" sz="1800" b="1" dirty="0" smtClean="0">
                <a:latin typeface="Times" pitchFamily="18" charset="0"/>
                <a:ea typeface="平成明朝"/>
                <a:cs typeface="Times New Roman" pitchFamily="18" charset="0"/>
              </a:rPr>
              <a:t>Main goal: Modeling of JET and JT60U plasmas</a:t>
            </a:r>
          </a:p>
          <a:p>
            <a:pPr>
              <a:buFontTx/>
              <a:buChar char="•"/>
              <a:tabLst>
                <a:tab pos="1828800" algn="l"/>
                <a:tab pos="1890713" algn="l"/>
                <a:tab pos="2057400" algn="l"/>
              </a:tabLst>
            </a:pPr>
            <a:r>
              <a:rPr lang="en-US" sz="1800" dirty="0" smtClean="0">
                <a:latin typeface="Times" pitchFamily="18" charset="0"/>
                <a:ea typeface="平成明朝"/>
                <a:cs typeface="Times New Roman" pitchFamily="18" charset="0"/>
              </a:rPr>
              <a:t> Predictive and interpretative simulations of JET and JT-60U plasma scenarios using both the EU and JA suites of codes.</a:t>
            </a:r>
            <a:endParaRPr lang="fr-FR" sz="1800" dirty="0" smtClean="0">
              <a:ea typeface="平成明朝"/>
              <a:cs typeface="Times New Roman" pitchFamily="18" charset="0"/>
            </a:endParaRPr>
          </a:p>
          <a:p>
            <a:pPr>
              <a:buFontTx/>
              <a:buChar char="•"/>
              <a:tabLst>
                <a:tab pos="1828800" algn="l"/>
                <a:tab pos="1890713" algn="l"/>
                <a:tab pos="2057400" algn="l"/>
              </a:tabLst>
            </a:pPr>
            <a:r>
              <a:rPr lang="en-US" sz="1800" dirty="0" smtClean="0">
                <a:latin typeface="Times" pitchFamily="18" charset="0"/>
                <a:ea typeface="平成明朝"/>
                <a:cs typeface="Times New Roman" pitchFamily="18" charset="0"/>
              </a:rPr>
              <a:t> Benchmark of JA and EU codes and models on discharges of both </a:t>
            </a:r>
            <a:r>
              <a:rPr lang="en-US" sz="1800" dirty="0" err="1" smtClean="0">
                <a:latin typeface="Times" pitchFamily="18" charset="0"/>
                <a:ea typeface="平成明朝"/>
                <a:cs typeface="Times New Roman" pitchFamily="18" charset="0"/>
              </a:rPr>
              <a:t>tokamaks</a:t>
            </a:r>
            <a:r>
              <a:rPr lang="en-US" sz="1800" dirty="0" smtClean="0">
                <a:latin typeface="Times" pitchFamily="18" charset="0"/>
                <a:ea typeface="平成明朝"/>
                <a:cs typeface="Times New Roman" pitchFamily="18" charset="0"/>
              </a:rPr>
              <a:t>.</a:t>
            </a:r>
          </a:p>
          <a:p>
            <a:pPr>
              <a:buFontTx/>
              <a:buChar char="•"/>
              <a:tabLst>
                <a:tab pos="1828800" algn="l"/>
                <a:tab pos="1890713" algn="l"/>
                <a:tab pos="2057400" algn="l"/>
              </a:tabLst>
            </a:pPr>
            <a:r>
              <a:rPr lang="en-US" sz="1800" dirty="0" smtClean="0">
                <a:latin typeface="Times" pitchFamily="18" charset="0"/>
                <a:ea typeface="平成明朝"/>
                <a:cs typeface="Times New Roman" pitchFamily="18" charset="0"/>
              </a:rPr>
              <a:t> Find predictive capability of three transport models: glf23,Bohm-GyroBohm and CDBM</a:t>
            </a:r>
          </a:p>
          <a:p>
            <a:pPr>
              <a:buFontTx/>
              <a:buChar char="•"/>
              <a:tabLst>
                <a:tab pos="1828800" algn="l"/>
                <a:tab pos="1890713" algn="l"/>
                <a:tab pos="2057400" algn="l"/>
              </a:tabLst>
            </a:pPr>
            <a:r>
              <a:rPr lang="en-US" sz="1800" dirty="0" smtClean="0">
                <a:latin typeface="Times" pitchFamily="18" charset="0"/>
                <a:ea typeface="平成明朝"/>
                <a:cs typeface="Times New Roman" pitchFamily="18" charset="0"/>
              </a:rPr>
              <a:t> Find key physics similarities and differences between both devices</a:t>
            </a:r>
          </a:p>
          <a:p>
            <a:pPr>
              <a:buFontTx/>
              <a:buChar char="•"/>
              <a:tabLst>
                <a:tab pos="1828800" algn="l"/>
                <a:tab pos="1890713" algn="l"/>
                <a:tab pos="2057400" algn="l"/>
              </a:tabLst>
            </a:pPr>
            <a:r>
              <a:rPr lang="en-US" sz="1800" dirty="0" smtClean="0">
                <a:latin typeface="Times" pitchFamily="18" charset="0"/>
                <a:ea typeface="平成明朝"/>
                <a:cs typeface="Times New Roman" pitchFamily="18" charset="0"/>
              </a:rPr>
              <a:t> Use this information to design JT60SA scenarios</a:t>
            </a:r>
            <a:endParaRPr lang="en-US" sz="1800" dirty="0">
              <a:ea typeface="平成明朝"/>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dirty="0" err="1" smtClean="0"/>
              <a:t>Hybrid</a:t>
            </a:r>
            <a:r>
              <a:rPr lang="fr-FR" dirty="0" smtClean="0"/>
              <a:t> 48158</a:t>
            </a:r>
            <a:endParaRPr lang="fr-FR" dirty="0"/>
          </a:p>
        </p:txBody>
      </p:sp>
      <p:pic>
        <p:nvPicPr>
          <p:cNvPr id="4100" name="Picture 4"/>
          <p:cNvPicPr>
            <a:picLocks noChangeAspect="1" noChangeArrowheads="1"/>
          </p:cNvPicPr>
          <p:nvPr/>
        </p:nvPicPr>
        <p:blipFill>
          <a:blip r:embed="rId2"/>
          <a:srcRect/>
          <a:stretch>
            <a:fillRect/>
          </a:stretch>
        </p:blipFill>
        <p:spPr bwMode="auto">
          <a:xfrm>
            <a:off x="0" y="1041603"/>
            <a:ext cx="2666666" cy="2442576"/>
          </a:xfrm>
          <a:prstGeom prst="rect">
            <a:avLst/>
          </a:prstGeom>
          <a:noFill/>
          <a:ln w="9525">
            <a:noFill/>
            <a:miter lim="800000"/>
            <a:headEnd/>
            <a:tailEnd/>
          </a:ln>
          <a:effectLst/>
        </p:spPr>
      </p:pic>
      <p:sp>
        <p:nvSpPr>
          <p:cNvPr id="10" name="3 Rectángulo"/>
          <p:cNvSpPr>
            <a:spLocks noChangeArrowheads="1"/>
          </p:cNvSpPr>
          <p:nvPr/>
        </p:nvSpPr>
        <p:spPr bwMode="auto">
          <a:xfrm>
            <a:off x="350948" y="3727450"/>
            <a:ext cx="8051800" cy="2554545"/>
          </a:xfrm>
          <a:prstGeom prst="rect">
            <a:avLst/>
          </a:prstGeom>
          <a:noFill/>
          <a:ln w="9525">
            <a:noFill/>
            <a:miter lim="800000"/>
            <a:headEnd/>
            <a:tailEnd/>
          </a:ln>
        </p:spPr>
        <p:txBody>
          <a:bodyPr>
            <a:spAutoFit/>
          </a:bodyPr>
          <a:lstStyle/>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Hybrid scenario with </a:t>
            </a:r>
            <a:r>
              <a:rPr lang="en-US" sz="1800" dirty="0">
                <a:solidFill>
                  <a:srgbClr val="000000"/>
                </a:solidFill>
                <a:latin typeface="Times" pitchFamily="18" charset="0"/>
                <a:ea typeface="平成明朝"/>
                <a:cs typeface="Times New Roman" pitchFamily="18" charset="0"/>
              </a:rPr>
              <a:t>a </a:t>
            </a:r>
            <a:r>
              <a:rPr lang="en-US" sz="1800" dirty="0" smtClean="0">
                <a:solidFill>
                  <a:srgbClr val="000000"/>
                </a:solidFill>
                <a:latin typeface="Times" pitchFamily="18" charset="0"/>
                <a:ea typeface="平成明朝"/>
                <a:cs typeface="Times New Roman" pitchFamily="18" charset="0"/>
              </a:rPr>
              <a:t>high population </a:t>
            </a:r>
            <a:r>
              <a:rPr lang="en-US" sz="1800" dirty="0">
                <a:solidFill>
                  <a:srgbClr val="000000"/>
                </a:solidFill>
                <a:latin typeface="Times" pitchFamily="18" charset="0"/>
                <a:ea typeface="平成明朝"/>
                <a:cs typeface="Times New Roman" pitchFamily="18" charset="0"/>
              </a:rPr>
              <a:t>of fast ions</a:t>
            </a: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Truly stationary discharge</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Strange temperatures obtained with GLF23  w/o EXB, with flat regions like in the previous shots. EXB removes it for TOPICS but not for CRONOS. Good Te for TOPICS but too high Ti. Too low temperatures for CRONOS even with EXB.</a:t>
            </a:r>
          </a:p>
          <a:p>
            <a:pPr>
              <a:buFontTx/>
              <a:buChar char="•"/>
            </a:pPr>
            <a:r>
              <a:rPr lang="en-US" sz="1800" dirty="0" smtClean="0">
                <a:solidFill>
                  <a:srgbClr val="000000"/>
                </a:solidFill>
                <a:latin typeface="Times" pitchFamily="18" charset="0"/>
                <a:ea typeface="平成明朝"/>
                <a:cs typeface="Times New Roman" pitchFamily="18" charset="0"/>
              </a:rPr>
              <a:t>Temperatures obtained with CDBM are slightly lower than experimental. Good agreement for both codes</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BGB give higher temperatures than experiment for CRONOS. </a:t>
            </a:r>
            <a:endParaRPr lang="en-US" sz="1800" dirty="0">
              <a:solidFill>
                <a:srgbClr val="000000"/>
              </a:solidFill>
              <a:latin typeface="Times" pitchFamily="18" charset="0"/>
              <a:ea typeface="平成明朝"/>
              <a:cs typeface="Times New Roman" pitchFamily="18" charset="0"/>
            </a:endParaRPr>
          </a:p>
          <a:p>
            <a:r>
              <a:rPr lang="fr-FR" sz="1600" dirty="0" smtClean="0">
                <a:solidFill>
                  <a:srgbClr val="000000"/>
                </a:solidFill>
                <a:latin typeface="Times" pitchFamily="18" charset="0"/>
                <a:ea typeface="平成明朝"/>
                <a:cs typeface="Times New Roman" pitchFamily="18" charset="0"/>
              </a:rPr>
              <a:t> </a:t>
            </a:r>
            <a:endParaRPr lang="fr-FR" sz="1600" dirty="0">
              <a:solidFill>
                <a:srgbClr val="000000"/>
              </a:solidFill>
              <a:latin typeface="Times" pitchFamily="18" charset="0"/>
              <a:ea typeface="平成明朝"/>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5458942" y="961696"/>
            <a:ext cx="3480107" cy="2806263"/>
          </a:xfrm>
          <a:prstGeom prst="rect">
            <a:avLst/>
          </a:prstGeom>
          <a:noFill/>
          <a:ln w="9525">
            <a:noFill/>
            <a:miter lim="800000"/>
            <a:headEnd/>
            <a:tailEnd/>
          </a:ln>
          <a:effectLst/>
        </p:spPr>
      </p:pic>
      <p:pic>
        <p:nvPicPr>
          <p:cNvPr id="1027" name="Picture 3"/>
          <p:cNvPicPr>
            <a:picLocks noGrp="1" noChangeAspect="1" noChangeArrowheads="1"/>
          </p:cNvPicPr>
          <p:nvPr>
            <p:ph idx="1"/>
          </p:nvPr>
        </p:nvPicPr>
        <p:blipFill>
          <a:blip r:embed="rId4"/>
          <a:srcRect/>
          <a:stretch>
            <a:fillRect/>
          </a:stretch>
        </p:blipFill>
        <p:spPr bwMode="auto">
          <a:xfrm>
            <a:off x="2445719" y="972536"/>
            <a:ext cx="3129195" cy="27796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87782" y="0"/>
            <a:ext cx="4865687" cy="833438"/>
          </a:xfrm>
        </p:spPr>
        <p:txBody>
          <a:bodyPr/>
          <a:lstStyle/>
          <a:p>
            <a:r>
              <a:rPr lang="fr-FR" dirty="0" err="1" smtClean="0"/>
              <a:t>Steady</a:t>
            </a:r>
            <a:r>
              <a:rPr lang="fr-FR" dirty="0" smtClean="0"/>
              <a:t>-state 48246</a:t>
            </a:r>
            <a:endParaRPr lang="fr-FR" dirty="0"/>
          </a:p>
        </p:txBody>
      </p:sp>
      <p:pic>
        <p:nvPicPr>
          <p:cNvPr id="1026" name="Picture 2"/>
          <p:cNvPicPr>
            <a:picLocks noChangeAspect="1" noChangeArrowheads="1"/>
          </p:cNvPicPr>
          <p:nvPr/>
        </p:nvPicPr>
        <p:blipFill>
          <a:blip r:embed="rId2"/>
          <a:srcRect/>
          <a:stretch>
            <a:fillRect/>
          </a:stretch>
        </p:blipFill>
        <p:spPr bwMode="auto">
          <a:xfrm>
            <a:off x="3121941" y="1064665"/>
            <a:ext cx="3181803" cy="2860949"/>
          </a:xfrm>
          <a:prstGeom prst="rect">
            <a:avLst/>
          </a:prstGeom>
          <a:noFill/>
          <a:ln w="9525">
            <a:noFill/>
            <a:miter lim="800000"/>
            <a:headEnd/>
            <a:tailEnd/>
          </a:ln>
          <a:effectLst/>
        </p:spPr>
      </p:pic>
      <p:pic>
        <p:nvPicPr>
          <p:cNvPr id="1027" name="Picture 3"/>
          <p:cNvPicPr>
            <a:picLocks noGrp="1" noChangeAspect="1" noChangeArrowheads="1"/>
          </p:cNvPicPr>
          <p:nvPr>
            <p:ph idx="1"/>
          </p:nvPr>
        </p:nvPicPr>
        <p:blipFill>
          <a:blip r:embed="rId3"/>
          <a:srcRect/>
          <a:stretch>
            <a:fillRect/>
          </a:stretch>
        </p:blipFill>
        <p:spPr bwMode="auto">
          <a:xfrm>
            <a:off x="6162063" y="1048736"/>
            <a:ext cx="2981937" cy="2813816"/>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0" y="1112069"/>
            <a:ext cx="3011214" cy="2753110"/>
          </a:xfrm>
          <a:prstGeom prst="rect">
            <a:avLst/>
          </a:prstGeom>
          <a:noFill/>
          <a:ln w="9525">
            <a:noFill/>
            <a:miter lim="800000"/>
            <a:headEnd/>
            <a:tailEnd/>
          </a:ln>
          <a:effectLst/>
        </p:spPr>
      </p:pic>
      <p:sp>
        <p:nvSpPr>
          <p:cNvPr id="7" name="3 Rectángulo"/>
          <p:cNvSpPr>
            <a:spLocks noChangeArrowheads="1"/>
          </p:cNvSpPr>
          <p:nvPr/>
        </p:nvSpPr>
        <p:spPr bwMode="auto">
          <a:xfrm>
            <a:off x="382479" y="3948167"/>
            <a:ext cx="8051800" cy="2000548"/>
          </a:xfrm>
          <a:prstGeom prst="rect">
            <a:avLst/>
          </a:prstGeom>
          <a:noFill/>
          <a:ln w="9525">
            <a:noFill/>
            <a:miter lim="800000"/>
            <a:headEnd/>
            <a:tailEnd/>
          </a:ln>
        </p:spPr>
        <p:txBody>
          <a:bodyPr>
            <a:spAutoFit/>
          </a:bodyPr>
          <a:lstStyle/>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Steady-state scenario with high reversed shear</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Strange temperatures obtained with GLF23 , with flat regions like in the previous shots. </a:t>
            </a:r>
            <a:r>
              <a:rPr lang="en-US" sz="1800" dirty="0" err="1" smtClean="0">
                <a:solidFill>
                  <a:srgbClr val="000000"/>
                </a:solidFill>
                <a:latin typeface="Times" pitchFamily="18" charset="0"/>
                <a:ea typeface="平成明朝"/>
                <a:cs typeface="Times New Roman" pitchFamily="18" charset="0"/>
              </a:rPr>
              <a:t>ExB</a:t>
            </a:r>
            <a:r>
              <a:rPr lang="en-US" sz="1800" dirty="0" smtClean="0">
                <a:solidFill>
                  <a:srgbClr val="000000"/>
                </a:solidFill>
                <a:latin typeface="Times" pitchFamily="18" charset="0"/>
                <a:ea typeface="平成明朝"/>
                <a:cs typeface="Times New Roman" pitchFamily="18" charset="0"/>
              </a:rPr>
              <a:t> seems to be play a role but not able to remove flat temperatures region. </a:t>
            </a:r>
          </a:p>
          <a:p>
            <a:pPr>
              <a:buFontTx/>
              <a:buChar char="•"/>
            </a:pPr>
            <a:r>
              <a:rPr lang="en-US" sz="1800" dirty="0" smtClean="0">
                <a:solidFill>
                  <a:srgbClr val="000000"/>
                </a:solidFill>
                <a:latin typeface="Times" pitchFamily="18" charset="0"/>
                <a:ea typeface="平成明朝"/>
                <a:cs typeface="Times New Roman" pitchFamily="18" charset="0"/>
              </a:rPr>
              <a:t>Temperatures obtained with CDBM are in good agreement for CRONOS and slightly low for TOPICS. Possible difference on neoclassical transport?</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BGB give higher temperatures than experiment and much higher than TOPICS</a:t>
            </a:r>
            <a:endParaRPr lang="en-US" sz="1800" dirty="0">
              <a:solidFill>
                <a:srgbClr val="000000"/>
              </a:solidFill>
              <a:latin typeface="Times" pitchFamily="18" charset="0"/>
              <a:ea typeface="平成明朝"/>
              <a:cs typeface="Times New Roman" pitchFamily="18" charset="0"/>
            </a:endParaRPr>
          </a:p>
          <a:p>
            <a:r>
              <a:rPr lang="fr-FR" sz="1600" dirty="0" smtClean="0">
                <a:solidFill>
                  <a:srgbClr val="000000"/>
                </a:solidFill>
                <a:latin typeface="Times" pitchFamily="18" charset="0"/>
                <a:ea typeface="平成明朝"/>
                <a:cs typeface="Times New Roman" pitchFamily="18" charset="0"/>
              </a:rPr>
              <a:t> </a:t>
            </a:r>
            <a:endParaRPr lang="fr-FR" sz="1600" dirty="0">
              <a:solidFill>
                <a:srgbClr val="000000"/>
              </a:solidFill>
              <a:latin typeface="Times" pitchFamily="18" charset="0"/>
              <a:ea typeface="平成明朝"/>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dirty="0" err="1" smtClean="0"/>
              <a:t>Neoclassical</a:t>
            </a:r>
            <a:r>
              <a:rPr lang="fr-FR" dirty="0" smtClean="0"/>
              <a:t> transport</a:t>
            </a:r>
            <a:endParaRPr lang="fr-FR" dirty="0"/>
          </a:p>
        </p:txBody>
      </p:sp>
      <p:sp>
        <p:nvSpPr>
          <p:cNvPr id="3" name="2 Marcador de contenido"/>
          <p:cNvSpPr>
            <a:spLocks noGrp="1"/>
          </p:cNvSpPr>
          <p:nvPr>
            <p:ph idx="1"/>
          </p:nvPr>
        </p:nvSpPr>
        <p:spPr/>
        <p:txBody>
          <a:bodyPr/>
          <a:lstStyle/>
          <a:p>
            <a:endParaRPr lang="fr-FR"/>
          </a:p>
        </p:txBody>
      </p:sp>
      <p:pic>
        <p:nvPicPr>
          <p:cNvPr id="3074" name="Picture 2"/>
          <p:cNvPicPr>
            <a:picLocks noChangeAspect="1" noChangeArrowheads="1"/>
          </p:cNvPicPr>
          <p:nvPr/>
        </p:nvPicPr>
        <p:blipFill>
          <a:blip r:embed="rId2"/>
          <a:srcRect/>
          <a:stretch>
            <a:fillRect/>
          </a:stretch>
        </p:blipFill>
        <p:spPr bwMode="auto">
          <a:xfrm>
            <a:off x="4778921" y="1170298"/>
            <a:ext cx="3482210" cy="3235016"/>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646387" y="1231210"/>
            <a:ext cx="3815092" cy="3181164"/>
          </a:xfrm>
          <a:prstGeom prst="rect">
            <a:avLst/>
          </a:prstGeom>
          <a:noFill/>
          <a:ln w="9525">
            <a:noFill/>
            <a:miter lim="800000"/>
            <a:headEnd/>
            <a:tailEnd/>
          </a:ln>
          <a:effectLst/>
        </p:spPr>
      </p:pic>
      <p:sp>
        <p:nvSpPr>
          <p:cNvPr id="6" name="3 Rectángulo"/>
          <p:cNvSpPr>
            <a:spLocks noChangeArrowheads="1"/>
          </p:cNvSpPr>
          <p:nvPr/>
        </p:nvSpPr>
        <p:spPr bwMode="auto">
          <a:xfrm>
            <a:off x="319417" y="4531490"/>
            <a:ext cx="8051800" cy="1169551"/>
          </a:xfrm>
          <a:prstGeom prst="rect">
            <a:avLst/>
          </a:prstGeom>
          <a:noFill/>
          <a:ln w="9525">
            <a:noFill/>
            <a:miter lim="800000"/>
            <a:headEnd/>
            <a:tailEnd/>
          </a:ln>
        </p:spPr>
        <p:txBody>
          <a:bodyPr>
            <a:spAutoFit/>
          </a:bodyPr>
          <a:lstStyle/>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NCLASS is used in CRONOS</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Electron and ion diffusivities are usually lower than those obtained in TOPICS</a:t>
            </a:r>
          </a:p>
          <a:p>
            <a:pPr>
              <a:buFontTx/>
              <a:buChar char="•"/>
            </a:pPr>
            <a:r>
              <a:rPr lang="en-US" sz="1800" dirty="0" smtClean="0">
                <a:solidFill>
                  <a:srgbClr val="000000"/>
                </a:solidFill>
                <a:latin typeface="Times" pitchFamily="18" charset="0"/>
                <a:ea typeface="平成明朝"/>
                <a:cs typeface="Times New Roman" pitchFamily="18" charset="0"/>
              </a:rPr>
              <a:t> This can be important in scenarios with low anomalous transport</a:t>
            </a:r>
            <a:endParaRPr lang="en-US" sz="1800" dirty="0">
              <a:solidFill>
                <a:srgbClr val="000000"/>
              </a:solidFill>
              <a:latin typeface="Times" pitchFamily="18" charset="0"/>
              <a:ea typeface="平成明朝"/>
              <a:cs typeface="Times New Roman" pitchFamily="18" charset="0"/>
            </a:endParaRPr>
          </a:p>
          <a:p>
            <a:r>
              <a:rPr lang="fr-FR" sz="1600" dirty="0" smtClean="0">
                <a:solidFill>
                  <a:srgbClr val="000000"/>
                </a:solidFill>
                <a:latin typeface="Times" pitchFamily="18" charset="0"/>
                <a:ea typeface="平成明朝"/>
                <a:cs typeface="Times New Roman" pitchFamily="18" charset="0"/>
              </a:rPr>
              <a:t> </a:t>
            </a:r>
            <a:endParaRPr lang="fr-FR" sz="1600" dirty="0">
              <a:solidFill>
                <a:srgbClr val="000000"/>
              </a:solidFill>
              <a:latin typeface="Times" pitchFamily="18" charset="0"/>
              <a:ea typeface="平成明朝"/>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dirty="0" err="1" smtClean="0"/>
              <a:t>Steady</a:t>
            </a:r>
            <a:r>
              <a:rPr lang="fr-FR" dirty="0" smtClean="0"/>
              <a:t>-state 45903</a:t>
            </a:r>
            <a:endParaRPr lang="fr-FR" dirty="0"/>
          </a:p>
        </p:txBody>
      </p:sp>
      <p:sp>
        <p:nvSpPr>
          <p:cNvPr id="3" name="2 Marcador de contenido"/>
          <p:cNvSpPr>
            <a:spLocks noGrp="1"/>
          </p:cNvSpPr>
          <p:nvPr>
            <p:ph idx="1"/>
          </p:nvPr>
        </p:nvSpPr>
        <p:spPr/>
        <p:txBody>
          <a:bodyPr/>
          <a:lstStyle/>
          <a:p>
            <a:endParaRPr lang="fr-FR"/>
          </a:p>
        </p:txBody>
      </p:sp>
      <p:pic>
        <p:nvPicPr>
          <p:cNvPr id="1026" name="Picture 2"/>
          <p:cNvPicPr>
            <a:picLocks noChangeAspect="1" noChangeArrowheads="1"/>
          </p:cNvPicPr>
          <p:nvPr/>
        </p:nvPicPr>
        <p:blipFill>
          <a:blip r:embed="rId2"/>
          <a:srcRect/>
          <a:stretch>
            <a:fillRect/>
          </a:stretch>
        </p:blipFill>
        <p:spPr bwMode="auto">
          <a:xfrm>
            <a:off x="5857875" y="994542"/>
            <a:ext cx="3286125" cy="2819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863577" y="942811"/>
            <a:ext cx="3038475" cy="27336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1" y="1087822"/>
            <a:ext cx="2932629" cy="2548594"/>
          </a:xfrm>
          <a:prstGeom prst="rect">
            <a:avLst/>
          </a:prstGeom>
          <a:noFill/>
          <a:ln w="9525">
            <a:noFill/>
            <a:miter lim="800000"/>
            <a:headEnd/>
            <a:tailEnd/>
          </a:ln>
          <a:effectLst/>
        </p:spPr>
      </p:pic>
      <p:sp>
        <p:nvSpPr>
          <p:cNvPr id="8" name="3 Rectángulo"/>
          <p:cNvSpPr>
            <a:spLocks noChangeArrowheads="1"/>
          </p:cNvSpPr>
          <p:nvPr/>
        </p:nvSpPr>
        <p:spPr bwMode="auto">
          <a:xfrm>
            <a:off x="382478" y="3948167"/>
            <a:ext cx="8556569" cy="1723549"/>
          </a:xfrm>
          <a:prstGeom prst="rect">
            <a:avLst/>
          </a:prstGeom>
          <a:noFill/>
          <a:ln w="9525">
            <a:noFill/>
            <a:miter lim="800000"/>
            <a:headEnd/>
            <a:tailEnd/>
          </a:ln>
        </p:spPr>
        <p:txBody>
          <a:bodyPr wrap="square">
            <a:spAutoFit/>
          </a:bodyPr>
          <a:lstStyle/>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Steady-state scenario with mild reversed shear</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Strange temperatures obtained with GLF23 , like in previous case</a:t>
            </a:r>
          </a:p>
          <a:p>
            <a:pPr>
              <a:buFontTx/>
              <a:buChar char="•"/>
            </a:pPr>
            <a:r>
              <a:rPr lang="en-US" sz="1800" dirty="0" smtClean="0">
                <a:solidFill>
                  <a:srgbClr val="000000"/>
                </a:solidFill>
                <a:latin typeface="Times" pitchFamily="18" charset="0"/>
                <a:ea typeface="平成明朝"/>
                <a:cs typeface="Times New Roman" pitchFamily="18" charset="0"/>
              </a:rPr>
              <a:t>Temperatures obtained with CDBM are also lower than experiment</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BGB give higher ion temperature than experiment and much higher than TOPICS</a:t>
            </a:r>
          </a:p>
          <a:p>
            <a:pPr>
              <a:buFontTx/>
              <a:buChar char="•"/>
            </a:pPr>
            <a:r>
              <a:rPr lang="en-US" sz="1800" dirty="0" smtClean="0">
                <a:solidFill>
                  <a:srgbClr val="000000"/>
                </a:solidFill>
                <a:latin typeface="Times" pitchFamily="18" charset="0"/>
                <a:ea typeface="平成明朝"/>
                <a:cs typeface="Times New Roman" pitchFamily="18" charset="0"/>
              </a:rPr>
              <a:t> This shot must be carefully analyzed</a:t>
            </a:r>
            <a:endParaRPr lang="en-US" sz="1800" dirty="0">
              <a:solidFill>
                <a:srgbClr val="000000"/>
              </a:solidFill>
              <a:latin typeface="Times" pitchFamily="18" charset="0"/>
              <a:ea typeface="平成明朝"/>
              <a:cs typeface="Times New Roman" pitchFamily="18" charset="0"/>
            </a:endParaRPr>
          </a:p>
          <a:p>
            <a:r>
              <a:rPr lang="fr-FR" sz="1600" dirty="0" smtClean="0">
                <a:solidFill>
                  <a:srgbClr val="000000"/>
                </a:solidFill>
                <a:latin typeface="Times" pitchFamily="18" charset="0"/>
                <a:ea typeface="平成明朝"/>
                <a:cs typeface="Times New Roman" pitchFamily="18" charset="0"/>
              </a:rPr>
              <a:t> </a:t>
            </a:r>
            <a:endParaRPr lang="fr-FR" sz="1600" dirty="0">
              <a:solidFill>
                <a:srgbClr val="000000"/>
              </a:solidFill>
              <a:latin typeface="Times" pitchFamily="18" charset="0"/>
              <a:ea typeface="平成明朝"/>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fr-FR"/>
          </a:p>
        </p:txBody>
      </p:sp>
      <p:sp>
        <p:nvSpPr>
          <p:cNvPr id="3" name="2 Marcador de contenido"/>
          <p:cNvSpPr>
            <a:spLocks noGrp="1"/>
          </p:cNvSpPr>
          <p:nvPr>
            <p:ph idx="1"/>
          </p:nvPr>
        </p:nvSpPr>
        <p:spPr/>
        <p:txBody>
          <a:bodyPr/>
          <a:lstStyle/>
          <a:p>
            <a:endParaRPr lang="fr-FR" dirty="0" smtClean="0"/>
          </a:p>
          <a:p>
            <a:endParaRPr lang="fr-FR" dirty="0" smtClean="0"/>
          </a:p>
          <a:p>
            <a:endParaRPr lang="fr-FR" dirty="0" smtClean="0"/>
          </a:p>
          <a:p>
            <a:pPr>
              <a:buNone/>
            </a:pPr>
            <a:r>
              <a:rPr lang="fr-FR" dirty="0" smtClean="0"/>
              <a:t>Simulations </a:t>
            </a:r>
            <a:r>
              <a:rPr lang="fr-FR" dirty="0" err="1" smtClean="0"/>
              <a:t>including</a:t>
            </a:r>
            <a:r>
              <a:rPr lang="fr-FR" dirty="0" smtClean="0"/>
              <a:t> </a:t>
            </a:r>
            <a:r>
              <a:rPr lang="fr-FR" dirty="0" err="1" smtClean="0"/>
              <a:t>particle</a:t>
            </a:r>
            <a:r>
              <a:rPr lang="fr-FR" dirty="0" smtClean="0"/>
              <a:t> </a:t>
            </a:r>
            <a:r>
              <a:rPr lang="fr-FR" dirty="0" err="1" smtClean="0"/>
              <a:t>channel</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dirty="0" smtClean="0"/>
              <a:t>H-mode JET 73344</a:t>
            </a:r>
            <a:endParaRPr lang="fr-FR" dirty="0"/>
          </a:p>
        </p:txBody>
      </p:sp>
      <p:sp>
        <p:nvSpPr>
          <p:cNvPr id="3" name="2 Marcador de contenido"/>
          <p:cNvSpPr>
            <a:spLocks noGrp="1"/>
          </p:cNvSpPr>
          <p:nvPr>
            <p:ph idx="1"/>
          </p:nvPr>
        </p:nvSpPr>
        <p:spPr/>
        <p:txBody>
          <a:bodyPr/>
          <a:lstStyle/>
          <a:p>
            <a:endParaRPr lang="fr-FR" dirty="0"/>
          </a:p>
        </p:txBody>
      </p:sp>
      <p:sp>
        <p:nvSpPr>
          <p:cNvPr id="7" name="3 Rectángulo"/>
          <p:cNvSpPr>
            <a:spLocks noChangeArrowheads="1"/>
          </p:cNvSpPr>
          <p:nvPr/>
        </p:nvSpPr>
        <p:spPr bwMode="auto">
          <a:xfrm>
            <a:off x="335183" y="4063150"/>
            <a:ext cx="8493507" cy="1200329"/>
          </a:xfrm>
          <a:prstGeom prst="rect">
            <a:avLst/>
          </a:prstGeom>
          <a:noFill/>
          <a:ln w="9525">
            <a:noFill/>
            <a:miter lim="800000"/>
            <a:headEnd/>
            <a:tailEnd/>
          </a:ln>
        </p:spPr>
        <p:txBody>
          <a:bodyPr wrap="square">
            <a:spAutoFit/>
          </a:bodyPr>
          <a:lstStyle/>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JET discharges have been simulated including density profile with GLF23</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The simulation of density does not dramatically change the results with fixed density</a:t>
            </a:r>
          </a:p>
          <a:p>
            <a:pPr>
              <a:buFontTx/>
              <a:buChar char="•"/>
            </a:pPr>
            <a:r>
              <a:rPr lang="en-US" sz="1800" dirty="0" smtClean="0">
                <a:solidFill>
                  <a:srgbClr val="000000"/>
                </a:solidFill>
                <a:latin typeface="Times" pitchFamily="18" charset="0"/>
                <a:ea typeface="平成明朝"/>
                <a:cs typeface="Times New Roman" pitchFamily="18" charset="0"/>
              </a:rPr>
              <a:t> NBI particle source calculated with CRONOS</a:t>
            </a:r>
          </a:p>
          <a:p>
            <a:pPr>
              <a:buFontTx/>
              <a:buChar char="•"/>
            </a:pPr>
            <a:r>
              <a:rPr lang="en-US" sz="1800" dirty="0" smtClean="0">
                <a:solidFill>
                  <a:srgbClr val="000000"/>
                </a:solidFill>
                <a:latin typeface="Times" pitchFamily="18" charset="0"/>
                <a:ea typeface="平成明朝"/>
                <a:cs typeface="Times New Roman" pitchFamily="18" charset="0"/>
              </a:rPr>
              <a:t> Density well simulated for H-mode</a:t>
            </a:r>
            <a:endParaRPr lang="fr-FR" sz="1600" dirty="0">
              <a:solidFill>
                <a:srgbClr val="000000"/>
              </a:solidFill>
              <a:latin typeface="Times" pitchFamily="18" charset="0"/>
              <a:ea typeface="平成明朝"/>
              <a:cs typeface="Times New Roman" pitchFamily="18" charset="0"/>
            </a:endParaRPr>
          </a:p>
        </p:txBody>
      </p:sp>
      <p:pic>
        <p:nvPicPr>
          <p:cNvPr id="5122" name="Picture 2"/>
          <p:cNvPicPr>
            <a:picLocks noChangeAspect="1" noChangeArrowheads="1"/>
          </p:cNvPicPr>
          <p:nvPr/>
        </p:nvPicPr>
        <p:blipFill>
          <a:blip r:embed="rId2"/>
          <a:srcRect/>
          <a:stretch>
            <a:fillRect/>
          </a:stretch>
        </p:blipFill>
        <p:spPr bwMode="auto">
          <a:xfrm>
            <a:off x="142707" y="1324304"/>
            <a:ext cx="3073455" cy="2505076"/>
          </a:xfrm>
          <a:prstGeom prst="rect">
            <a:avLst/>
          </a:prstGeom>
          <a:noFill/>
        </p:spPr>
      </p:pic>
      <p:sp>
        <p:nvSpPr>
          <p:cNvPr id="512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5127" name="Picture 7"/>
          <p:cNvPicPr>
            <a:picLocks noChangeAspect="1" noChangeArrowheads="1"/>
          </p:cNvPicPr>
          <p:nvPr/>
        </p:nvPicPr>
        <p:blipFill>
          <a:blip r:embed="rId3"/>
          <a:srcRect/>
          <a:stretch>
            <a:fillRect/>
          </a:stretch>
        </p:blipFill>
        <p:spPr bwMode="auto">
          <a:xfrm>
            <a:off x="5943599" y="1357894"/>
            <a:ext cx="2885089" cy="2566734"/>
          </a:xfrm>
          <a:prstGeom prst="rect">
            <a:avLst/>
          </a:prstGeom>
          <a:noFill/>
        </p:spPr>
      </p:pic>
      <p:pic>
        <p:nvPicPr>
          <p:cNvPr id="5126" name="Picture 6"/>
          <p:cNvPicPr>
            <a:picLocks noChangeAspect="1" noChangeArrowheads="1"/>
          </p:cNvPicPr>
          <p:nvPr/>
        </p:nvPicPr>
        <p:blipFill>
          <a:blip r:embed="rId4"/>
          <a:srcRect/>
          <a:stretch>
            <a:fillRect/>
          </a:stretch>
        </p:blipFill>
        <p:spPr bwMode="auto">
          <a:xfrm>
            <a:off x="3156630" y="1355835"/>
            <a:ext cx="2802736" cy="2394390"/>
          </a:xfrm>
          <a:prstGeom prst="rect">
            <a:avLst/>
          </a:prstGeom>
          <a:noFill/>
        </p:spPr>
      </p:pic>
      <p:sp>
        <p:nvSpPr>
          <p:cNvPr id="51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fr-FR"/>
          </a:p>
        </p:txBody>
      </p:sp>
      <p:pic>
        <p:nvPicPr>
          <p:cNvPr id="4" name="Picture 1"/>
          <p:cNvPicPr>
            <a:picLocks noChangeAspect="1" noChangeArrowheads="1"/>
          </p:cNvPicPr>
          <p:nvPr/>
        </p:nvPicPr>
        <p:blipFill>
          <a:blip r:embed="rId2"/>
          <a:srcRect/>
          <a:stretch>
            <a:fillRect/>
          </a:stretch>
        </p:blipFill>
        <p:spPr bwMode="auto">
          <a:xfrm>
            <a:off x="220717" y="1324302"/>
            <a:ext cx="2885089" cy="2545667"/>
          </a:xfrm>
          <a:prstGeom prst="rect">
            <a:avLst/>
          </a:prstGeom>
          <a:noFill/>
        </p:spPr>
      </p:pic>
      <p:pic>
        <p:nvPicPr>
          <p:cNvPr id="5" name="Picture 5"/>
          <p:cNvPicPr>
            <a:picLocks noChangeAspect="1" noChangeArrowheads="1"/>
          </p:cNvPicPr>
          <p:nvPr/>
        </p:nvPicPr>
        <p:blipFill>
          <a:blip r:embed="rId3"/>
          <a:srcRect/>
          <a:stretch>
            <a:fillRect/>
          </a:stretch>
        </p:blipFill>
        <p:spPr bwMode="auto">
          <a:xfrm>
            <a:off x="5612523" y="1297350"/>
            <a:ext cx="2727434" cy="2533999"/>
          </a:xfrm>
          <a:prstGeom prst="rect">
            <a:avLst/>
          </a:prstGeom>
          <a:noFill/>
        </p:spPr>
      </p:pic>
      <p:pic>
        <p:nvPicPr>
          <p:cNvPr id="6" name="Picture 4"/>
          <p:cNvPicPr>
            <a:picLocks noChangeAspect="1" noChangeArrowheads="1"/>
          </p:cNvPicPr>
          <p:nvPr/>
        </p:nvPicPr>
        <p:blipFill>
          <a:blip r:embed="rId4"/>
          <a:srcRect/>
          <a:stretch>
            <a:fillRect/>
          </a:stretch>
        </p:blipFill>
        <p:spPr bwMode="auto">
          <a:xfrm>
            <a:off x="3058510" y="1360465"/>
            <a:ext cx="2569778" cy="2491906"/>
          </a:xfrm>
          <a:prstGeom prst="rect">
            <a:avLst/>
          </a:prstGeom>
          <a:noFill/>
        </p:spPr>
      </p:pic>
      <p:sp>
        <p:nvSpPr>
          <p:cNvPr id="7" name="1 Título"/>
          <p:cNvSpPr>
            <a:spLocks noGrp="1"/>
          </p:cNvSpPr>
          <p:nvPr>
            <p:ph type="title"/>
          </p:nvPr>
        </p:nvSpPr>
        <p:spPr>
          <a:xfrm>
            <a:off x="2576513" y="0"/>
            <a:ext cx="4865687" cy="833438"/>
          </a:xfrm>
        </p:spPr>
        <p:txBody>
          <a:bodyPr/>
          <a:lstStyle/>
          <a:p>
            <a:r>
              <a:rPr lang="fr-FR" dirty="0" err="1" smtClean="0"/>
              <a:t>Hybrid</a:t>
            </a:r>
            <a:r>
              <a:rPr lang="fr-FR" dirty="0" smtClean="0"/>
              <a:t> JET 77280</a:t>
            </a:r>
            <a:endParaRPr lang="fr-FR" dirty="0"/>
          </a:p>
        </p:txBody>
      </p:sp>
      <p:sp>
        <p:nvSpPr>
          <p:cNvPr id="8" name="3 Rectángulo"/>
          <p:cNvSpPr>
            <a:spLocks noChangeArrowheads="1"/>
          </p:cNvSpPr>
          <p:nvPr/>
        </p:nvSpPr>
        <p:spPr bwMode="auto">
          <a:xfrm>
            <a:off x="335183" y="4063150"/>
            <a:ext cx="8493507" cy="1200329"/>
          </a:xfrm>
          <a:prstGeom prst="rect">
            <a:avLst/>
          </a:prstGeom>
          <a:noFill/>
          <a:ln w="9525">
            <a:noFill/>
            <a:miter lim="800000"/>
            <a:headEnd/>
            <a:tailEnd/>
          </a:ln>
        </p:spPr>
        <p:txBody>
          <a:bodyPr wrap="square">
            <a:spAutoFit/>
          </a:bodyPr>
          <a:lstStyle/>
          <a:p>
            <a:pPr>
              <a:buFontTx/>
              <a:buChar char="•"/>
            </a:pPr>
            <a:r>
              <a:rPr lang="en-US" sz="1800" dirty="0" smtClean="0">
                <a:solidFill>
                  <a:srgbClr val="000000"/>
                </a:solidFill>
                <a:latin typeface="Times" pitchFamily="18" charset="0"/>
                <a:ea typeface="平成明朝"/>
                <a:cs typeface="Times New Roman" pitchFamily="18" charset="0"/>
              </a:rPr>
              <a:t> Density peaking is slightly overestimated for hybrids (following Luca’s work) but has not big impact on temperature simulations which remain close to experimental data</a:t>
            </a:r>
          </a:p>
          <a:p>
            <a:pPr>
              <a:buFontTx/>
              <a:buChar char="•"/>
            </a:pPr>
            <a:r>
              <a:rPr lang="en-US" sz="1800" dirty="0" smtClean="0">
                <a:solidFill>
                  <a:srgbClr val="000000"/>
                </a:solidFill>
                <a:latin typeface="Times" pitchFamily="18" charset="0"/>
                <a:ea typeface="平成明朝"/>
                <a:cs typeface="Times New Roman" pitchFamily="18" charset="0"/>
              </a:rPr>
              <a:t> </a:t>
            </a:r>
          </a:p>
          <a:p>
            <a:pPr>
              <a:buFontTx/>
              <a:buChar char="•"/>
            </a:pPr>
            <a:r>
              <a:rPr lang="en-US" sz="1800" dirty="0" smtClean="0">
                <a:solidFill>
                  <a:srgbClr val="000000"/>
                </a:solidFill>
                <a:latin typeface="Times" pitchFamily="18" charset="0"/>
                <a:ea typeface="平成明朝"/>
                <a:cs typeface="Times New Roman" pitchFamily="18" charset="0"/>
              </a:rPr>
              <a:t> Density will be simulated for the JET shots already simulated with fixed density profile</a:t>
            </a:r>
            <a:endParaRPr lang="fr-FR" sz="1600" dirty="0">
              <a:solidFill>
                <a:srgbClr val="000000"/>
              </a:solidFill>
              <a:latin typeface="Times" pitchFamily="18" charset="0"/>
              <a:ea typeface="平成明朝"/>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629" y="0"/>
            <a:ext cx="5534572" cy="833438"/>
          </a:xfrm>
        </p:spPr>
        <p:txBody>
          <a:bodyPr/>
          <a:lstStyle/>
          <a:p>
            <a:r>
              <a:rPr lang="fr-FR" dirty="0" smtClean="0"/>
              <a:t>JT-60U </a:t>
            </a:r>
            <a:r>
              <a:rPr lang="fr-FR" dirty="0" smtClean="0"/>
              <a:t>H-mode 33655</a:t>
            </a:r>
            <a:endParaRPr lang="fr-FR" dirty="0"/>
          </a:p>
        </p:txBody>
      </p:sp>
      <p:pic>
        <p:nvPicPr>
          <p:cNvPr id="73730" name="Picture 2"/>
          <p:cNvPicPr>
            <a:picLocks noChangeAspect="1" noChangeArrowheads="1"/>
          </p:cNvPicPr>
          <p:nvPr/>
        </p:nvPicPr>
        <p:blipFill>
          <a:blip r:embed="rId2"/>
          <a:srcRect/>
          <a:stretch>
            <a:fillRect/>
          </a:stretch>
        </p:blipFill>
        <p:spPr bwMode="auto">
          <a:xfrm>
            <a:off x="-1" y="978064"/>
            <a:ext cx="3026979" cy="2630925"/>
          </a:xfrm>
          <a:prstGeom prst="rect">
            <a:avLst/>
          </a:prstGeom>
          <a:noFill/>
          <a:ln w="9525">
            <a:noFill/>
            <a:miter lim="800000"/>
            <a:headEnd/>
            <a:tailEnd/>
          </a:ln>
        </p:spPr>
      </p:pic>
      <p:pic>
        <p:nvPicPr>
          <p:cNvPr id="73731" name="Picture 3"/>
          <p:cNvPicPr>
            <a:picLocks noChangeAspect="1" noChangeArrowheads="1"/>
          </p:cNvPicPr>
          <p:nvPr/>
        </p:nvPicPr>
        <p:blipFill>
          <a:blip r:embed="rId3"/>
          <a:srcRect/>
          <a:stretch>
            <a:fillRect/>
          </a:stretch>
        </p:blipFill>
        <p:spPr bwMode="auto">
          <a:xfrm>
            <a:off x="3074276" y="917328"/>
            <a:ext cx="3105807" cy="2829885"/>
          </a:xfrm>
          <a:prstGeom prst="rect">
            <a:avLst/>
          </a:prstGeom>
          <a:noFill/>
          <a:ln w="9525">
            <a:noFill/>
            <a:miter lim="800000"/>
            <a:headEnd/>
            <a:tailEnd/>
          </a:ln>
        </p:spPr>
      </p:pic>
      <p:pic>
        <p:nvPicPr>
          <p:cNvPr id="73732" name="Picture 4"/>
          <p:cNvPicPr>
            <a:picLocks noChangeAspect="1" noChangeArrowheads="1"/>
          </p:cNvPicPr>
          <p:nvPr/>
        </p:nvPicPr>
        <p:blipFill>
          <a:blip r:embed="rId4"/>
          <a:srcRect/>
          <a:stretch>
            <a:fillRect/>
          </a:stretch>
        </p:blipFill>
        <p:spPr bwMode="auto">
          <a:xfrm>
            <a:off x="6227379" y="907925"/>
            <a:ext cx="2916621" cy="2815584"/>
          </a:xfrm>
          <a:prstGeom prst="rect">
            <a:avLst/>
          </a:prstGeom>
          <a:noFill/>
          <a:ln w="9525">
            <a:noFill/>
            <a:miter lim="800000"/>
            <a:headEnd/>
            <a:tailEnd/>
          </a:ln>
        </p:spPr>
      </p:pic>
      <p:sp>
        <p:nvSpPr>
          <p:cNvPr id="8" name="3 Rectángulo"/>
          <p:cNvSpPr>
            <a:spLocks noChangeArrowheads="1"/>
          </p:cNvSpPr>
          <p:nvPr/>
        </p:nvSpPr>
        <p:spPr bwMode="auto">
          <a:xfrm>
            <a:off x="335183" y="4063150"/>
            <a:ext cx="8493507" cy="646331"/>
          </a:xfrm>
          <a:prstGeom prst="rect">
            <a:avLst/>
          </a:prstGeom>
          <a:noFill/>
          <a:ln w="9525">
            <a:noFill/>
            <a:miter lim="800000"/>
            <a:headEnd/>
            <a:tailEnd/>
          </a:ln>
        </p:spPr>
        <p:txBody>
          <a:bodyPr wrap="square">
            <a:spAutoFit/>
          </a:bodyPr>
          <a:lstStyle/>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Particle transport in reasonable agreement for JT-60U H mode shot 33655</a:t>
            </a:r>
          </a:p>
          <a:p>
            <a:pPr>
              <a:buFontTx/>
              <a:buChar char="•"/>
            </a:pPr>
            <a:r>
              <a:rPr lang="en-US" sz="1800" dirty="0" smtClean="0">
                <a:solidFill>
                  <a:srgbClr val="000000"/>
                </a:solidFill>
                <a:latin typeface="Times" pitchFamily="18" charset="0"/>
                <a:ea typeface="平成明朝"/>
                <a:cs typeface="Times New Roman" pitchFamily="18" charset="0"/>
              </a:rPr>
              <a:t>Temperatures obtained are very similar to those obtained with fixed density profile</a:t>
            </a:r>
            <a:endParaRPr lang="fr-FR" sz="1600" dirty="0">
              <a:solidFill>
                <a:srgbClr val="000000"/>
              </a:solidFill>
              <a:latin typeface="Times" pitchFamily="18" charset="0"/>
              <a:ea typeface="平成明朝"/>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40940" y="0"/>
            <a:ext cx="4865687" cy="833438"/>
          </a:xfrm>
        </p:spPr>
        <p:txBody>
          <a:bodyPr/>
          <a:lstStyle/>
          <a:p>
            <a:r>
              <a:rPr lang="fr-FR" dirty="0" smtClean="0"/>
              <a:t>JT-60U </a:t>
            </a:r>
            <a:r>
              <a:rPr lang="fr-FR" dirty="0" err="1" smtClean="0"/>
              <a:t>hybrid</a:t>
            </a:r>
            <a:r>
              <a:rPr lang="fr-FR" dirty="0" smtClean="0"/>
              <a:t> 48158</a:t>
            </a:r>
            <a:endParaRPr lang="fr-FR" dirty="0"/>
          </a:p>
        </p:txBody>
      </p:sp>
      <p:sp>
        <p:nvSpPr>
          <p:cNvPr id="3" name="2 Marcador de contenido"/>
          <p:cNvSpPr>
            <a:spLocks noGrp="1"/>
          </p:cNvSpPr>
          <p:nvPr>
            <p:ph idx="1"/>
          </p:nvPr>
        </p:nvSpPr>
        <p:spPr/>
        <p:txBody>
          <a:bodyPr/>
          <a:lstStyle/>
          <a:p>
            <a:endParaRPr lang="fr-FR"/>
          </a:p>
        </p:txBody>
      </p:sp>
      <p:pic>
        <p:nvPicPr>
          <p:cNvPr id="5123" name="Picture 3"/>
          <p:cNvPicPr>
            <a:picLocks noChangeAspect="1" noChangeArrowheads="1"/>
          </p:cNvPicPr>
          <p:nvPr/>
        </p:nvPicPr>
        <p:blipFill>
          <a:blip r:embed="rId2"/>
          <a:srcRect/>
          <a:stretch>
            <a:fillRect/>
          </a:stretch>
        </p:blipFill>
        <p:spPr bwMode="auto">
          <a:xfrm>
            <a:off x="3184635" y="952828"/>
            <a:ext cx="2615104" cy="2566676"/>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a:srcRect/>
          <a:stretch>
            <a:fillRect/>
          </a:stretch>
        </p:blipFill>
        <p:spPr bwMode="auto">
          <a:xfrm>
            <a:off x="234689" y="890917"/>
            <a:ext cx="2790319" cy="2609027"/>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a:srcRect/>
          <a:stretch>
            <a:fillRect/>
          </a:stretch>
        </p:blipFill>
        <p:spPr bwMode="auto">
          <a:xfrm>
            <a:off x="5901089" y="942484"/>
            <a:ext cx="3006429" cy="2573226"/>
          </a:xfrm>
          <a:prstGeom prst="rect">
            <a:avLst/>
          </a:prstGeom>
          <a:noFill/>
          <a:ln w="9525">
            <a:noFill/>
            <a:miter lim="800000"/>
            <a:headEnd/>
            <a:tailEnd/>
          </a:ln>
          <a:effectLst/>
        </p:spPr>
      </p:pic>
      <p:sp>
        <p:nvSpPr>
          <p:cNvPr id="8" name="3 Rectángulo"/>
          <p:cNvSpPr>
            <a:spLocks noChangeArrowheads="1"/>
          </p:cNvSpPr>
          <p:nvPr/>
        </p:nvSpPr>
        <p:spPr bwMode="auto">
          <a:xfrm>
            <a:off x="414010" y="3490966"/>
            <a:ext cx="8477742" cy="3046988"/>
          </a:xfrm>
          <a:prstGeom prst="rect">
            <a:avLst/>
          </a:prstGeom>
          <a:noFill/>
          <a:ln w="9525">
            <a:noFill/>
            <a:miter lim="800000"/>
            <a:headEnd/>
            <a:tailEnd/>
          </a:ln>
        </p:spPr>
        <p:txBody>
          <a:bodyPr wrap="square">
            <a:spAutoFit/>
          </a:bodyPr>
          <a:lstStyle/>
          <a:p>
            <a:pPr>
              <a:buFontTx/>
              <a:buChar char="•"/>
            </a:pPr>
            <a:r>
              <a:rPr lang="en-US" sz="1600" dirty="0">
                <a:solidFill>
                  <a:srgbClr val="000000"/>
                </a:solidFill>
                <a:latin typeface="Times" pitchFamily="18" charset="0"/>
                <a:ea typeface="平成明朝"/>
                <a:cs typeface="Times New Roman" pitchFamily="18" charset="0"/>
              </a:rPr>
              <a:t> </a:t>
            </a:r>
            <a:r>
              <a:rPr lang="en-US" sz="1600" dirty="0" smtClean="0">
                <a:solidFill>
                  <a:srgbClr val="000000"/>
                </a:solidFill>
                <a:latin typeface="Times" pitchFamily="18" charset="0"/>
                <a:ea typeface="平成明朝"/>
                <a:cs typeface="Times New Roman" pitchFamily="18" charset="0"/>
              </a:rPr>
              <a:t>3 channels also simulated for JT-60U hybrid discharge  48158</a:t>
            </a:r>
          </a:p>
          <a:p>
            <a:pPr>
              <a:buFontTx/>
              <a:buChar char="•"/>
            </a:pPr>
            <a:r>
              <a:rPr lang="en-US" sz="1600" dirty="0" smtClean="0">
                <a:solidFill>
                  <a:srgbClr val="000000"/>
                </a:solidFill>
                <a:latin typeface="Times" pitchFamily="18" charset="0"/>
                <a:ea typeface="平成明朝"/>
                <a:cs typeface="Times New Roman" pitchFamily="18" charset="0"/>
              </a:rPr>
              <a:t> NBI particle source calculated with CRONOS</a:t>
            </a:r>
          </a:p>
          <a:p>
            <a:pPr>
              <a:buFontTx/>
              <a:buChar char="•"/>
            </a:pPr>
            <a:r>
              <a:rPr lang="en-US" sz="1600" dirty="0" smtClean="0">
                <a:solidFill>
                  <a:srgbClr val="000000"/>
                </a:solidFill>
                <a:latin typeface="Times" pitchFamily="18" charset="0"/>
                <a:ea typeface="平成明朝"/>
                <a:cs typeface="Times New Roman" pitchFamily="18" charset="0"/>
              </a:rPr>
              <a:t> Density is well simulated. Highly peaking factor recovered</a:t>
            </a:r>
            <a:endParaRPr lang="en-US" sz="1600" dirty="0">
              <a:solidFill>
                <a:srgbClr val="000000"/>
              </a:solidFill>
              <a:latin typeface="Times" pitchFamily="18" charset="0"/>
              <a:ea typeface="平成明朝"/>
              <a:cs typeface="Times New Roman" pitchFamily="18" charset="0"/>
            </a:endParaRPr>
          </a:p>
          <a:p>
            <a:pPr>
              <a:buFontTx/>
              <a:buChar char="•"/>
            </a:pPr>
            <a:r>
              <a:rPr lang="en-US" sz="1600" dirty="0">
                <a:solidFill>
                  <a:srgbClr val="000000"/>
                </a:solidFill>
                <a:latin typeface="Times" pitchFamily="18" charset="0"/>
                <a:ea typeface="平成明朝"/>
                <a:cs typeface="Times New Roman" pitchFamily="18" charset="0"/>
              </a:rPr>
              <a:t> </a:t>
            </a:r>
            <a:r>
              <a:rPr lang="en-US" sz="1600" dirty="0" smtClean="0">
                <a:solidFill>
                  <a:srgbClr val="000000"/>
                </a:solidFill>
                <a:latin typeface="Times" pitchFamily="18" charset="0"/>
                <a:ea typeface="平成明朝"/>
                <a:cs typeface="Times New Roman" pitchFamily="18" charset="0"/>
              </a:rPr>
              <a:t>By simulating density the flat temperature regions are removed, and he profiles get closer to experimental data (and to TOPICS). A weak ITB is formed</a:t>
            </a:r>
          </a:p>
          <a:p>
            <a:pPr>
              <a:buFontTx/>
              <a:buChar char="•"/>
            </a:pPr>
            <a:r>
              <a:rPr lang="en-US" sz="1600" dirty="0" smtClean="0">
                <a:solidFill>
                  <a:srgbClr val="000000"/>
                </a:solidFill>
                <a:latin typeface="Times" pitchFamily="18" charset="0"/>
                <a:ea typeface="平成明朝"/>
                <a:cs typeface="Times New Roman" pitchFamily="18" charset="0"/>
              </a:rPr>
              <a:t> Density will be simulated for the JT-60U shots already simulated with fixed density profile (already done for H-modes with very good results)</a:t>
            </a:r>
          </a:p>
          <a:p>
            <a:pPr>
              <a:buFontTx/>
              <a:buChar char="•"/>
            </a:pPr>
            <a:r>
              <a:rPr lang="en-US" sz="1600" dirty="0" smtClean="0">
                <a:solidFill>
                  <a:srgbClr val="000000"/>
                </a:solidFill>
                <a:latin typeface="Times" pitchFamily="18" charset="0"/>
                <a:ea typeface="平成明朝"/>
                <a:cs typeface="Times New Roman" pitchFamily="18" charset="0"/>
              </a:rPr>
              <a:t> </a:t>
            </a:r>
            <a:r>
              <a:rPr lang="en-US" sz="1600" dirty="0" smtClean="0">
                <a:solidFill>
                  <a:srgbClr val="FF0000"/>
                </a:solidFill>
                <a:latin typeface="Times" pitchFamily="18" charset="0"/>
                <a:ea typeface="平成明朝"/>
                <a:cs typeface="Times New Roman" pitchFamily="18" charset="0"/>
              </a:rPr>
              <a:t>This shot gives good opportunity to analyze the relative importance for developing weak ITB on hybrid regimes and compare to ITER: q profile shape, rotation, EXB shear, Fast ion pressure and density. Comparisons with JET will be carried out. Good test for TGLF</a:t>
            </a:r>
          </a:p>
          <a:p>
            <a:pPr>
              <a:buFontTx/>
              <a:buChar char="•"/>
            </a:pPr>
            <a:r>
              <a:rPr lang="en-US" sz="1600" dirty="0" smtClean="0">
                <a:solidFill>
                  <a:srgbClr val="000000"/>
                </a:solidFill>
                <a:latin typeface="Times" pitchFamily="18" charset="0"/>
                <a:ea typeface="平成明朝"/>
                <a:cs typeface="Times New Roman" pitchFamily="18" charset="0"/>
              </a:rPr>
              <a:t> A similar shot without ITB could be analyze ?for instance 48159 or 45436 found  in  N. </a:t>
            </a:r>
            <a:r>
              <a:rPr lang="en-US" sz="1600" dirty="0" err="1" smtClean="0">
                <a:solidFill>
                  <a:srgbClr val="000000"/>
                </a:solidFill>
                <a:latin typeface="Times" pitchFamily="18" charset="0"/>
                <a:ea typeface="平成明朝"/>
                <a:cs typeface="Times New Roman" pitchFamily="18" charset="0"/>
              </a:rPr>
              <a:t>Oyama</a:t>
            </a:r>
            <a:r>
              <a:rPr lang="en-US" sz="1600" dirty="0" smtClean="0">
                <a:solidFill>
                  <a:srgbClr val="000000"/>
                </a:solidFill>
                <a:latin typeface="Times" pitchFamily="18" charset="0"/>
                <a:ea typeface="平成明朝"/>
                <a:cs typeface="Times New Roman" pitchFamily="18" charset="0"/>
              </a:rPr>
              <a:t> et al., </a:t>
            </a:r>
            <a:r>
              <a:rPr lang="it-IT" sz="1600" dirty="0" smtClean="0">
                <a:solidFill>
                  <a:srgbClr val="000000"/>
                </a:solidFill>
                <a:latin typeface="Times" pitchFamily="18" charset="0"/>
                <a:ea typeface="平成明朝"/>
                <a:cs typeface="Times New Roman" pitchFamily="18" charset="0"/>
              </a:rPr>
              <a:t>Nucl. Fusion 49 (2009) 065026</a:t>
            </a:r>
            <a:endParaRPr lang="fr-FR" sz="1600" dirty="0">
              <a:solidFill>
                <a:srgbClr val="000000"/>
              </a:solidFill>
              <a:latin typeface="Times" pitchFamily="18" charset="0"/>
              <a:ea typeface="平成明朝"/>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dirty="0" smtClean="0"/>
              <a:t>Full simulation of JT-60U H-mode 33655</a:t>
            </a:r>
            <a:endParaRPr lang="fr-FR" dirty="0"/>
          </a:p>
        </p:txBody>
      </p:sp>
      <p:pic>
        <p:nvPicPr>
          <p:cNvPr id="74754" name="Picture 2"/>
          <p:cNvPicPr>
            <a:picLocks noChangeAspect="1" noChangeArrowheads="1"/>
          </p:cNvPicPr>
          <p:nvPr/>
        </p:nvPicPr>
        <p:blipFill>
          <a:blip r:embed="rId2"/>
          <a:srcRect/>
          <a:stretch>
            <a:fillRect/>
          </a:stretch>
        </p:blipFill>
        <p:spPr bwMode="auto">
          <a:xfrm>
            <a:off x="220717" y="1308538"/>
            <a:ext cx="2804357" cy="2380594"/>
          </a:xfrm>
          <a:prstGeom prst="rect">
            <a:avLst/>
          </a:prstGeom>
          <a:noFill/>
          <a:ln w="9525">
            <a:noFill/>
            <a:miter lim="800000"/>
            <a:headEnd/>
            <a:tailEnd/>
          </a:ln>
          <a:effectLst/>
        </p:spPr>
      </p:pic>
      <p:pic>
        <p:nvPicPr>
          <p:cNvPr id="74755" name="Picture 3"/>
          <p:cNvPicPr>
            <a:picLocks noChangeAspect="1" noChangeArrowheads="1"/>
          </p:cNvPicPr>
          <p:nvPr/>
        </p:nvPicPr>
        <p:blipFill>
          <a:blip r:embed="rId3"/>
          <a:srcRect/>
          <a:stretch>
            <a:fillRect/>
          </a:stretch>
        </p:blipFill>
        <p:spPr bwMode="auto">
          <a:xfrm>
            <a:off x="3154451" y="1403131"/>
            <a:ext cx="2948881" cy="2301765"/>
          </a:xfrm>
          <a:prstGeom prst="rect">
            <a:avLst/>
          </a:prstGeom>
          <a:noFill/>
          <a:ln w="9525">
            <a:noFill/>
            <a:miter lim="800000"/>
            <a:headEnd/>
            <a:tailEnd/>
          </a:ln>
          <a:effectLst/>
        </p:spPr>
      </p:pic>
      <p:pic>
        <p:nvPicPr>
          <p:cNvPr id="74756" name="Picture 4"/>
          <p:cNvPicPr>
            <a:picLocks noChangeAspect="1" noChangeArrowheads="1"/>
          </p:cNvPicPr>
          <p:nvPr/>
        </p:nvPicPr>
        <p:blipFill>
          <a:blip r:embed="rId4"/>
          <a:srcRect/>
          <a:stretch>
            <a:fillRect/>
          </a:stretch>
        </p:blipFill>
        <p:spPr bwMode="auto">
          <a:xfrm>
            <a:off x="6144216" y="1469972"/>
            <a:ext cx="2746878" cy="2029973"/>
          </a:xfrm>
          <a:prstGeom prst="rect">
            <a:avLst/>
          </a:prstGeom>
          <a:noFill/>
          <a:ln w="9525">
            <a:noFill/>
            <a:miter lim="800000"/>
            <a:headEnd/>
            <a:tailEnd/>
          </a:ln>
          <a:effectLst/>
        </p:spPr>
      </p:pic>
      <p:sp>
        <p:nvSpPr>
          <p:cNvPr id="7" name="3 Rectángulo"/>
          <p:cNvSpPr>
            <a:spLocks noChangeArrowheads="1"/>
          </p:cNvSpPr>
          <p:nvPr/>
        </p:nvSpPr>
        <p:spPr bwMode="auto">
          <a:xfrm>
            <a:off x="335183" y="4063150"/>
            <a:ext cx="8493507" cy="1754326"/>
          </a:xfrm>
          <a:prstGeom prst="rect">
            <a:avLst/>
          </a:prstGeom>
          <a:noFill/>
          <a:ln w="9525">
            <a:noFill/>
            <a:miter lim="800000"/>
            <a:headEnd/>
            <a:tailEnd/>
          </a:ln>
        </p:spPr>
        <p:txBody>
          <a:bodyPr wrap="square">
            <a:spAutoFit/>
          </a:bodyPr>
          <a:lstStyle/>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Full simulation of particle, temperatures, current and pedestal height.</a:t>
            </a:r>
          </a:p>
          <a:p>
            <a:pPr>
              <a:buFontTx/>
              <a:buChar char="•"/>
            </a:pPr>
            <a:r>
              <a:rPr lang="en-US" sz="1800" dirty="0" smtClean="0">
                <a:solidFill>
                  <a:srgbClr val="000000"/>
                </a:solidFill>
                <a:latin typeface="Times" pitchFamily="18" charset="0"/>
                <a:ea typeface="平成明朝"/>
                <a:cs typeface="Times New Roman" pitchFamily="18" charset="0"/>
              </a:rPr>
              <a:t> </a:t>
            </a:r>
            <a:r>
              <a:rPr lang="en-US" sz="1800" dirty="0" err="1" smtClean="0">
                <a:solidFill>
                  <a:srgbClr val="000000"/>
                </a:solidFill>
                <a:latin typeface="Times" pitchFamily="18" charset="0"/>
                <a:ea typeface="平成明朝"/>
                <a:cs typeface="Times New Roman" pitchFamily="18" charset="0"/>
              </a:rPr>
              <a:t>cdbm</a:t>
            </a:r>
            <a:r>
              <a:rPr lang="en-US" sz="1800" dirty="0" smtClean="0">
                <a:solidFill>
                  <a:srgbClr val="000000"/>
                </a:solidFill>
                <a:latin typeface="Times" pitchFamily="18" charset="0"/>
                <a:ea typeface="平成明朝"/>
                <a:cs typeface="Times New Roman" pitchFamily="18" charset="0"/>
              </a:rPr>
              <a:t> for heat, glf23 for density, neoclassical resistivity for current and scaling </a:t>
            </a:r>
            <a:r>
              <a:rPr lang="en-US" sz="1800" smtClean="0">
                <a:solidFill>
                  <a:srgbClr val="000000"/>
                </a:solidFill>
                <a:latin typeface="Times" pitchFamily="18" charset="0"/>
                <a:ea typeface="平成明朝"/>
                <a:cs typeface="Times New Roman" pitchFamily="18" charset="0"/>
              </a:rPr>
              <a:t>for temperature </a:t>
            </a:r>
            <a:r>
              <a:rPr lang="en-US" sz="1800" dirty="0" smtClean="0">
                <a:solidFill>
                  <a:srgbClr val="000000"/>
                </a:solidFill>
                <a:latin typeface="Times" pitchFamily="18" charset="0"/>
                <a:ea typeface="平成明朝"/>
                <a:cs typeface="Times New Roman" pitchFamily="18" charset="0"/>
              </a:rPr>
              <a:t>pedestal height</a:t>
            </a:r>
            <a:endParaRPr lang="en-US" sz="1800" dirty="0" smtClean="0">
              <a:solidFill>
                <a:srgbClr val="000000"/>
              </a:solidFill>
              <a:latin typeface="Times" pitchFamily="18" charset="0"/>
              <a:ea typeface="平成明朝"/>
              <a:cs typeface="Times New Roman" pitchFamily="18" charset="0"/>
            </a:endParaRPr>
          </a:p>
          <a:p>
            <a:pPr>
              <a:buFontTx/>
              <a:buChar char="•"/>
            </a:pPr>
            <a:r>
              <a:rPr lang="en-US" sz="1800" dirty="0" smtClean="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The shot is well simulated</a:t>
            </a:r>
          </a:p>
          <a:p>
            <a:pPr>
              <a:buFontTx/>
              <a:buChar char="•"/>
            </a:pPr>
            <a:r>
              <a:rPr lang="en-US" sz="1800" dirty="0" smtClean="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This type of simulation will be carried for the main shots of each device for extrapolation to JT60SA</a:t>
            </a:r>
            <a:endParaRPr lang="fr-FR" sz="1600" dirty="0">
              <a:solidFill>
                <a:srgbClr val="000000"/>
              </a:solidFill>
              <a:latin typeface="Times" pitchFamily="18" charset="0"/>
              <a:ea typeface="平成明朝"/>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fr-FR" smtClean="0"/>
              <a:t>List of shots</a:t>
            </a:r>
          </a:p>
        </p:txBody>
      </p:sp>
      <p:sp>
        <p:nvSpPr>
          <p:cNvPr id="18434" name="Rectangle 1"/>
          <p:cNvSpPr>
            <a:spLocks noChangeArrowheads="1"/>
          </p:cNvSpPr>
          <p:nvPr/>
        </p:nvSpPr>
        <p:spPr bwMode="auto">
          <a:xfrm>
            <a:off x="700088" y="1128713"/>
            <a:ext cx="8016875" cy="2092325"/>
          </a:xfrm>
          <a:prstGeom prst="rect">
            <a:avLst/>
          </a:prstGeom>
          <a:noFill/>
          <a:ln w="9525">
            <a:noFill/>
            <a:miter lim="800000"/>
            <a:headEnd/>
            <a:tailEnd/>
          </a:ln>
        </p:spPr>
        <p:txBody>
          <a:bodyPr anchor="ctr">
            <a:spAutoFit/>
          </a:bodyPr>
          <a:lstStyle/>
          <a:p>
            <a:r>
              <a:rPr lang="en-US" sz="2000">
                <a:solidFill>
                  <a:srgbClr val="000000"/>
                </a:solidFill>
                <a:latin typeface="Times" pitchFamily="18" charset="0"/>
                <a:ea typeface="平成明朝"/>
                <a:cs typeface="Times New Roman" pitchFamily="18" charset="0"/>
              </a:rPr>
              <a:t>JT60U</a:t>
            </a:r>
          </a:p>
          <a:p>
            <a:endParaRPr lang="en-US" sz="2000">
              <a:solidFill>
                <a:srgbClr val="000000"/>
              </a:solidFill>
              <a:latin typeface="Times" pitchFamily="18" charset="0"/>
              <a:ea typeface="平成明朝"/>
              <a:cs typeface="Times New Roman" pitchFamily="18" charset="0"/>
            </a:endParaRPr>
          </a:p>
          <a:p>
            <a:pPr>
              <a:buFontTx/>
              <a:buChar char="•"/>
            </a:pPr>
            <a:r>
              <a:rPr lang="en-US" sz="1400">
                <a:solidFill>
                  <a:srgbClr val="000000"/>
                </a:solidFill>
                <a:latin typeface="Times" pitchFamily="18" charset="0"/>
                <a:ea typeface="平成明朝"/>
                <a:cs typeface="Times New Roman" pitchFamily="18" charset="0"/>
              </a:rPr>
              <a:t> </a:t>
            </a:r>
            <a:r>
              <a:rPr lang="en-US" sz="1800">
                <a:solidFill>
                  <a:srgbClr val="000000"/>
                </a:solidFill>
                <a:latin typeface="Times" pitchFamily="18" charset="0"/>
                <a:ea typeface="平成明朝"/>
                <a:cs typeface="Times New Roman" pitchFamily="18" charset="0"/>
              </a:rPr>
              <a:t>Standard H-mode : SN33654, SN33655</a:t>
            </a:r>
            <a:endParaRPr lang="fr-FR" sz="1800">
              <a:ea typeface="平成明朝"/>
              <a:cs typeface="Times New Roman" pitchFamily="18" charset="0"/>
            </a:endParaRPr>
          </a:p>
          <a:p>
            <a:pPr eaLnBrk="0" hangingPunct="0">
              <a:buFontTx/>
              <a:buChar char="•"/>
            </a:pPr>
            <a:r>
              <a:rPr lang="en-US" sz="1800">
                <a:solidFill>
                  <a:srgbClr val="000000"/>
                </a:solidFill>
                <a:latin typeface="Times" pitchFamily="18" charset="0"/>
                <a:ea typeface="平成明朝"/>
                <a:cs typeface="Times New Roman" pitchFamily="18" charset="0"/>
              </a:rPr>
              <a:t> Advanced Inductive : SN39713 (high performance High </a:t>
            </a:r>
            <a:r>
              <a:rPr lang="en-US" sz="1800">
                <a:solidFill>
                  <a:srgbClr val="000000"/>
                </a:solidFill>
                <a:latin typeface="Symbol" pitchFamily="18" charset="2"/>
                <a:ea typeface="平成明朝"/>
                <a:cs typeface="Times New Roman" pitchFamily="18" charset="0"/>
              </a:rPr>
              <a:t>b</a:t>
            </a:r>
            <a:r>
              <a:rPr lang="en-US" sz="1800" baseline="-30000">
                <a:solidFill>
                  <a:srgbClr val="000000"/>
                </a:solidFill>
                <a:latin typeface="Times" pitchFamily="18" charset="0"/>
                <a:ea typeface="平成明朝"/>
                <a:cs typeface="Times New Roman" pitchFamily="18" charset="0"/>
              </a:rPr>
              <a:t>p</a:t>
            </a:r>
            <a:r>
              <a:rPr lang="en-US" sz="1800">
                <a:solidFill>
                  <a:srgbClr val="000000"/>
                </a:solidFill>
                <a:latin typeface="Times" pitchFamily="18" charset="0"/>
                <a:ea typeface="平成明朝"/>
                <a:cs typeface="Times New Roman" pitchFamily="18" charset="0"/>
              </a:rPr>
              <a:t> H-mode), SN 48158 (Long pulse High </a:t>
            </a:r>
            <a:r>
              <a:rPr lang="en-US" sz="1800">
                <a:solidFill>
                  <a:srgbClr val="000000"/>
                </a:solidFill>
                <a:latin typeface="Symbol" pitchFamily="18" charset="2"/>
                <a:ea typeface="平成明朝"/>
                <a:cs typeface="Times New Roman" pitchFamily="18" charset="0"/>
              </a:rPr>
              <a:t>b</a:t>
            </a:r>
            <a:r>
              <a:rPr lang="en-US" sz="1800" baseline="-30000">
                <a:solidFill>
                  <a:srgbClr val="000000"/>
                </a:solidFill>
                <a:latin typeface="Times" pitchFamily="18" charset="0"/>
                <a:ea typeface="平成明朝"/>
                <a:cs typeface="Times New Roman" pitchFamily="18" charset="0"/>
              </a:rPr>
              <a:t>p</a:t>
            </a:r>
            <a:r>
              <a:rPr lang="en-US" sz="1800">
                <a:solidFill>
                  <a:srgbClr val="000000"/>
                </a:solidFill>
                <a:latin typeface="Times" pitchFamily="18" charset="0"/>
                <a:ea typeface="平成明朝"/>
                <a:cs typeface="Times New Roman" pitchFamily="18" charset="0"/>
              </a:rPr>
              <a:t> H-mode)</a:t>
            </a:r>
            <a:endParaRPr lang="fr-FR" sz="1800">
              <a:ea typeface="平成明朝"/>
              <a:cs typeface="Times New Roman" pitchFamily="18" charset="0"/>
            </a:endParaRPr>
          </a:p>
          <a:p>
            <a:pPr eaLnBrk="0" hangingPunct="0">
              <a:buFontTx/>
              <a:buChar char="•"/>
            </a:pPr>
            <a:r>
              <a:rPr lang="en-US" sz="1800">
                <a:solidFill>
                  <a:srgbClr val="000000"/>
                </a:solidFill>
                <a:latin typeface="Times" pitchFamily="18" charset="0"/>
                <a:ea typeface="平成明朝"/>
                <a:cs typeface="Times New Roman" pitchFamily="18" charset="0"/>
              </a:rPr>
              <a:t> Steady State with ITB : SN43046, SN45903 (RS, long pulse), SN48246 (higher </a:t>
            </a:r>
            <a:r>
              <a:rPr lang="en-US" sz="1800">
                <a:solidFill>
                  <a:srgbClr val="000000"/>
                </a:solidFill>
                <a:latin typeface="Symbol" pitchFamily="18" charset="2"/>
                <a:ea typeface="平成明朝"/>
                <a:cs typeface="Times New Roman" pitchFamily="18" charset="0"/>
              </a:rPr>
              <a:t>b</a:t>
            </a:r>
            <a:r>
              <a:rPr lang="en-US" sz="1800" baseline="-30000">
                <a:solidFill>
                  <a:srgbClr val="000000"/>
                </a:solidFill>
                <a:latin typeface="Times" pitchFamily="18" charset="0"/>
                <a:ea typeface="平成明朝"/>
                <a:cs typeface="Times New Roman" pitchFamily="18" charset="0"/>
              </a:rPr>
              <a:t>N</a:t>
            </a:r>
            <a:r>
              <a:rPr lang="en-US" sz="1800">
                <a:solidFill>
                  <a:srgbClr val="000000"/>
                </a:solidFill>
                <a:latin typeface="Times" pitchFamily="18" charset="0"/>
                <a:ea typeface="平成明朝"/>
                <a:cs typeface="Times New Roman" pitchFamily="18" charset="0"/>
              </a:rPr>
              <a:t>, lower q</a:t>
            </a:r>
            <a:r>
              <a:rPr lang="en-US" sz="1800" baseline="-30000">
                <a:solidFill>
                  <a:srgbClr val="000000"/>
                </a:solidFill>
                <a:latin typeface="Times" pitchFamily="18" charset="0"/>
                <a:ea typeface="平成明朝"/>
                <a:cs typeface="Times New Roman" pitchFamily="18" charset="0"/>
              </a:rPr>
              <a:t>min</a:t>
            </a:r>
            <a:r>
              <a:rPr lang="en-US" sz="1800">
                <a:solidFill>
                  <a:srgbClr val="000000"/>
                </a:solidFill>
                <a:latin typeface="Times" pitchFamily="18" charset="0"/>
                <a:ea typeface="平成明朝"/>
                <a:cs typeface="Times New Roman" pitchFamily="18" charset="0"/>
              </a:rPr>
              <a:t>)</a:t>
            </a:r>
            <a:endParaRPr lang="en-US" sz="1800">
              <a:ea typeface="平成明朝"/>
              <a:cs typeface="Times New Roman" pitchFamily="18" charset="0"/>
            </a:endParaRPr>
          </a:p>
        </p:txBody>
      </p:sp>
      <p:sp>
        <p:nvSpPr>
          <p:cNvPr id="18435" name="Rectangle 2"/>
          <p:cNvSpPr>
            <a:spLocks noChangeArrowheads="1"/>
          </p:cNvSpPr>
          <p:nvPr/>
        </p:nvSpPr>
        <p:spPr bwMode="auto">
          <a:xfrm>
            <a:off x="723900" y="3265488"/>
            <a:ext cx="7921625" cy="2647950"/>
          </a:xfrm>
          <a:prstGeom prst="rect">
            <a:avLst/>
          </a:prstGeom>
          <a:noFill/>
          <a:ln w="9525">
            <a:noFill/>
            <a:miter lim="800000"/>
            <a:headEnd/>
            <a:tailEnd/>
          </a:ln>
        </p:spPr>
        <p:txBody>
          <a:bodyPr anchor="ctr">
            <a:spAutoFit/>
          </a:bodyPr>
          <a:lstStyle/>
          <a:p>
            <a:r>
              <a:rPr lang="en-US" sz="2000">
                <a:solidFill>
                  <a:srgbClr val="000000"/>
                </a:solidFill>
                <a:latin typeface="Times" pitchFamily="18" charset="0"/>
                <a:ea typeface="平成明朝"/>
                <a:cs typeface="Times New Roman" pitchFamily="18" charset="0"/>
              </a:rPr>
              <a:t>JET</a:t>
            </a:r>
          </a:p>
          <a:p>
            <a:endParaRPr lang="en-US" sz="2000">
              <a:solidFill>
                <a:srgbClr val="000000"/>
              </a:solidFill>
              <a:latin typeface="Times" pitchFamily="18" charset="0"/>
              <a:ea typeface="平成明朝"/>
              <a:cs typeface="Times New Roman" pitchFamily="18" charset="0"/>
            </a:endParaRPr>
          </a:p>
          <a:p>
            <a:pPr>
              <a:buFontTx/>
              <a:buChar char="•"/>
            </a:pPr>
            <a:r>
              <a:rPr lang="en-US" sz="1400">
                <a:solidFill>
                  <a:srgbClr val="000000"/>
                </a:solidFill>
                <a:latin typeface="Times" pitchFamily="18" charset="0"/>
                <a:ea typeface="平成明朝"/>
                <a:cs typeface="Times New Roman" pitchFamily="18" charset="0"/>
              </a:rPr>
              <a:t> </a:t>
            </a:r>
            <a:r>
              <a:rPr lang="en-US" sz="1800">
                <a:solidFill>
                  <a:srgbClr val="000000"/>
                </a:solidFill>
                <a:latin typeface="Times" pitchFamily="18" charset="0"/>
                <a:ea typeface="平成明朝"/>
                <a:cs typeface="Times New Roman" pitchFamily="18" charset="0"/>
              </a:rPr>
              <a:t>Standard H-mode : #73344 (high triangularity at 0.8 Greenwald density), #74175 (low triangularity), #77070 (low triangularity) and #73342 (high triangularity at high density above the Greenwald limit)</a:t>
            </a:r>
            <a:endParaRPr lang="fr-FR" sz="1800">
              <a:ea typeface="平成明朝"/>
              <a:cs typeface="Times New Roman" pitchFamily="18" charset="0"/>
            </a:endParaRPr>
          </a:p>
          <a:p>
            <a:pPr eaLnBrk="0" hangingPunct="0">
              <a:buFontTx/>
              <a:buChar char="•"/>
            </a:pPr>
            <a:r>
              <a:rPr lang="en-US" sz="1800">
                <a:solidFill>
                  <a:srgbClr val="000000"/>
                </a:solidFill>
                <a:latin typeface="Times" pitchFamily="18" charset="0"/>
                <a:ea typeface="平成明朝"/>
                <a:cs typeface="Times New Roman" pitchFamily="18" charset="0"/>
              </a:rPr>
              <a:t> Advanced Inductive : #77922 (high triangularity), #77914 (low triangularity), #77280 (20s long pulse Hybrid, low triangularity) </a:t>
            </a:r>
            <a:endParaRPr lang="fr-FR" sz="1800">
              <a:ea typeface="平成明朝"/>
              <a:cs typeface="Times New Roman" pitchFamily="18" charset="0"/>
            </a:endParaRPr>
          </a:p>
          <a:p>
            <a:pPr eaLnBrk="0" hangingPunct="0">
              <a:buFontTx/>
              <a:buChar char="•"/>
            </a:pPr>
            <a:r>
              <a:rPr lang="en-US" sz="1800">
                <a:solidFill>
                  <a:srgbClr val="000000"/>
                </a:solidFill>
                <a:latin typeface="Times" pitchFamily="18" charset="0"/>
                <a:ea typeface="平成明朝"/>
                <a:cs typeface="Times New Roman" pitchFamily="18" charset="0"/>
              </a:rPr>
              <a:t> Steady State with ITB: #77895(high triangularity), #76063 (high </a:t>
            </a:r>
            <a:r>
              <a:rPr lang="en-US" sz="1800">
                <a:solidFill>
                  <a:srgbClr val="000000"/>
                </a:solidFill>
                <a:latin typeface="Symbol" pitchFamily="18" charset="2"/>
                <a:ea typeface="平成明朝"/>
                <a:cs typeface="Times New Roman" pitchFamily="18" charset="0"/>
              </a:rPr>
              <a:t>b</a:t>
            </a:r>
            <a:r>
              <a:rPr lang="en-US" sz="1800" baseline="-30000">
                <a:solidFill>
                  <a:srgbClr val="000000"/>
                </a:solidFill>
                <a:latin typeface="Times" pitchFamily="18" charset="0"/>
                <a:ea typeface="平成明朝"/>
                <a:cs typeface="Times New Roman" pitchFamily="18" charset="0"/>
              </a:rPr>
              <a:t>N</a:t>
            </a:r>
            <a:r>
              <a:rPr lang="en-US" sz="1800">
                <a:solidFill>
                  <a:srgbClr val="000000"/>
                </a:solidFill>
                <a:latin typeface="Times" pitchFamily="18" charset="0"/>
                <a:ea typeface="平成明朝"/>
                <a:cs typeface="Times New Roman" pitchFamily="18" charset="0"/>
              </a:rPr>
              <a:t>), # 53521 (low triangularity strong ITB)</a:t>
            </a:r>
            <a:endParaRPr lang="en-US" sz="1800">
              <a:ea typeface="平成明朝"/>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4855" y="0"/>
            <a:ext cx="6827345" cy="833438"/>
          </a:xfrm>
        </p:spPr>
        <p:txBody>
          <a:bodyPr/>
          <a:lstStyle/>
          <a:p>
            <a:r>
              <a:rPr lang="fr-FR" dirty="0" err="1" smtClean="0"/>
              <a:t>Hybrid</a:t>
            </a:r>
            <a:r>
              <a:rPr lang="fr-FR" dirty="0" smtClean="0"/>
              <a:t> scenario </a:t>
            </a:r>
            <a:r>
              <a:rPr lang="fr-FR" dirty="0" err="1" smtClean="0"/>
              <a:t>similarities</a:t>
            </a:r>
            <a:r>
              <a:rPr lang="fr-FR" dirty="0" smtClean="0"/>
              <a:t> </a:t>
            </a:r>
            <a:r>
              <a:rPr lang="fr-FR" dirty="0" err="1" smtClean="0"/>
              <a:t>between</a:t>
            </a:r>
            <a:r>
              <a:rPr lang="fr-FR" dirty="0" smtClean="0"/>
              <a:t> JET and JT60U</a:t>
            </a:r>
            <a:endParaRPr lang="fr-FR" dirty="0"/>
          </a:p>
        </p:txBody>
      </p:sp>
      <p:pic>
        <p:nvPicPr>
          <p:cNvPr id="1026" name="Picture 2"/>
          <p:cNvPicPr>
            <a:picLocks noChangeAspect="1" noChangeArrowheads="1"/>
          </p:cNvPicPr>
          <p:nvPr/>
        </p:nvPicPr>
        <p:blipFill>
          <a:blip r:embed="rId2"/>
          <a:srcRect/>
          <a:stretch>
            <a:fillRect/>
          </a:stretch>
        </p:blipFill>
        <p:spPr bwMode="auto">
          <a:xfrm>
            <a:off x="441432" y="1030181"/>
            <a:ext cx="3076247" cy="278453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877660" y="989287"/>
            <a:ext cx="3374477" cy="2892408"/>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598725" y="1059902"/>
            <a:ext cx="2743565" cy="2644994"/>
          </a:xfrm>
          <a:prstGeom prst="rect">
            <a:avLst/>
          </a:prstGeom>
          <a:noFill/>
          <a:ln w="9525">
            <a:noFill/>
            <a:miter lim="800000"/>
            <a:headEnd/>
            <a:tailEnd/>
          </a:ln>
          <a:effectLst/>
        </p:spPr>
      </p:pic>
      <p:sp>
        <p:nvSpPr>
          <p:cNvPr id="7" name="3 Rectángulo"/>
          <p:cNvSpPr>
            <a:spLocks noChangeArrowheads="1"/>
          </p:cNvSpPr>
          <p:nvPr/>
        </p:nvSpPr>
        <p:spPr bwMode="auto">
          <a:xfrm>
            <a:off x="4619297" y="3822043"/>
            <a:ext cx="2727434" cy="830997"/>
          </a:xfrm>
          <a:prstGeom prst="rect">
            <a:avLst/>
          </a:prstGeom>
          <a:noFill/>
          <a:ln w="9525">
            <a:noFill/>
            <a:miter lim="800000"/>
            <a:headEnd/>
            <a:tailEnd/>
          </a:ln>
        </p:spPr>
        <p:txBody>
          <a:bodyPr wrap="square">
            <a:spAutoFit/>
          </a:bodyPr>
          <a:lstStyle/>
          <a:p>
            <a:r>
              <a:rPr lang="fr-FR" sz="1600" dirty="0" err="1" smtClean="0">
                <a:solidFill>
                  <a:srgbClr val="000000"/>
                </a:solidFill>
                <a:latin typeface="Times" pitchFamily="18" charset="0"/>
                <a:ea typeface="平成明朝"/>
                <a:cs typeface="Times New Roman" pitchFamily="18" charset="0"/>
              </a:rPr>
              <a:t>Oyama</a:t>
            </a:r>
            <a:r>
              <a:rPr lang="fr-FR" sz="1600" dirty="0" smtClean="0">
                <a:solidFill>
                  <a:srgbClr val="000000"/>
                </a:solidFill>
                <a:latin typeface="Times" pitchFamily="18" charset="0"/>
                <a:ea typeface="平成明朝"/>
                <a:cs typeface="Times New Roman" pitchFamily="18" charset="0"/>
              </a:rPr>
              <a:t>  N.et al ., </a:t>
            </a:r>
            <a:r>
              <a:rPr lang="it-IT" sz="1600" dirty="0" smtClean="0"/>
              <a:t>Nucl. Fusion </a:t>
            </a:r>
            <a:r>
              <a:rPr lang="it-IT" sz="1600" b="1" dirty="0" smtClean="0"/>
              <a:t>49 (2009) 065026</a:t>
            </a:r>
          </a:p>
          <a:p>
            <a:r>
              <a:rPr lang="fr-FR" sz="1600" dirty="0" smtClean="0">
                <a:solidFill>
                  <a:srgbClr val="000000"/>
                </a:solidFill>
                <a:latin typeface="Times" pitchFamily="18" charset="0"/>
                <a:ea typeface="平成明朝"/>
                <a:cs typeface="Times New Roman" pitchFamily="18" charset="0"/>
              </a:rPr>
              <a:t> </a:t>
            </a:r>
            <a:endParaRPr lang="fr-FR" sz="1600" dirty="0">
              <a:solidFill>
                <a:srgbClr val="000000"/>
              </a:solidFill>
              <a:latin typeface="Times" pitchFamily="18" charset="0"/>
              <a:ea typeface="平成明朝"/>
              <a:cs typeface="Times New Roman" pitchFamily="18" charset="0"/>
            </a:endParaRPr>
          </a:p>
        </p:txBody>
      </p:sp>
      <p:sp>
        <p:nvSpPr>
          <p:cNvPr id="8" name="3 Rectángulo"/>
          <p:cNvSpPr>
            <a:spLocks noChangeArrowheads="1"/>
          </p:cNvSpPr>
          <p:nvPr/>
        </p:nvSpPr>
        <p:spPr bwMode="auto">
          <a:xfrm>
            <a:off x="719959" y="3879850"/>
            <a:ext cx="2969172" cy="584775"/>
          </a:xfrm>
          <a:prstGeom prst="rect">
            <a:avLst/>
          </a:prstGeom>
          <a:noFill/>
          <a:ln w="9525">
            <a:noFill/>
            <a:miter lim="800000"/>
            <a:headEnd/>
            <a:tailEnd/>
          </a:ln>
        </p:spPr>
        <p:txBody>
          <a:bodyPr wrap="square">
            <a:spAutoFit/>
          </a:bodyPr>
          <a:lstStyle/>
          <a:p>
            <a:r>
              <a:rPr lang="fr-FR" sz="1600" dirty="0" err="1" smtClean="0">
                <a:solidFill>
                  <a:srgbClr val="000000"/>
                </a:solidFill>
                <a:latin typeface="Times" pitchFamily="18" charset="0"/>
                <a:ea typeface="平成明朝"/>
                <a:cs typeface="Times New Roman" pitchFamily="18" charset="0"/>
              </a:rPr>
              <a:t>Beurskens</a:t>
            </a:r>
            <a:r>
              <a:rPr lang="fr-FR" sz="1600" dirty="0" smtClean="0">
                <a:solidFill>
                  <a:srgbClr val="000000"/>
                </a:solidFill>
                <a:latin typeface="Times" pitchFamily="18" charset="0"/>
                <a:ea typeface="平成明朝"/>
                <a:cs typeface="Times New Roman" pitchFamily="18" charset="0"/>
              </a:rPr>
              <a:t> et al., to </a:t>
            </a:r>
            <a:r>
              <a:rPr lang="fr-FR" sz="1600" dirty="0" err="1" smtClean="0">
                <a:solidFill>
                  <a:srgbClr val="000000"/>
                </a:solidFill>
                <a:latin typeface="Times" pitchFamily="18" charset="0"/>
                <a:ea typeface="平成明朝"/>
                <a:cs typeface="Times New Roman" pitchFamily="18" charset="0"/>
              </a:rPr>
              <a:t>be</a:t>
            </a:r>
            <a:r>
              <a:rPr lang="fr-FR" sz="1600" dirty="0" smtClean="0">
                <a:solidFill>
                  <a:srgbClr val="000000"/>
                </a:solidFill>
                <a:latin typeface="Times" pitchFamily="18" charset="0"/>
                <a:ea typeface="平成明朝"/>
                <a:cs typeface="Times New Roman" pitchFamily="18" charset="0"/>
              </a:rPr>
              <a:t> </a:t>
            </a:r>
            <a:r>
              <a:rPr lang="fr-FR" sz="1600" dirty="0" err="1" smtClean="0">
                <a:solidFill>
                  <a:srgbClr val="000000"/>
                </a:solidFill>
                <a:latin typeface="Times" pitchFamily="18" charset="0"/>
                <a:ea typeface="平成明朝"/>
                <a:cs typeface="Times New Roman" pitchFamily="18" charset="0"/>
              </a:rPr>
              <a:t>published</a:t>
            </a:r>
            <a:endParaRPr lang="it-IT" sz="1600" b="1" dirty="0" smtClean="0"/>
          </a:p>
          <a:p>
            <a:r>
              <a:rPr lang="fr-FR" sz="1600" dirty="0" smtClean="0">
                <a:solidFill>
                  <a:srgbClr val="000000"/>
                </a:solidFill>
                <a:latin typeface="Times" pitchFamily="18" charset="0"/>
                <a:ea typeface="平成明朝"/>
                <a:cs typeface="Times New Roman" pitchFamily="18" charset="0"/>
              </a:rPr>
              <a:t> </a:t>
            </a:r>
            <a:endParaRPr lang="fr-FR" sz="1600" dirty="0">
              <a:solidFill>
                <a:srgbClr val="000000"/>
              </a:solidFill>
              <a:latin typeface="Times" pitchFamily="18" charset="0"/>
              <a:ea typeface="平成明朝"/>
              <a:cs typeface="Times New Roman" pitchFamily="18" charset="0"/>
            </a:endParaRPr>
          </a:p>
        </p:txBody>
      </p:sp>
      <p:sp>
        <p:nvSpPr>
          <p:cNvPr id="9" name="3 Rectángulo"/>
          <p:cNvSpPr>
            <a:spLocks noChangeArrowheads="1"/>
          </p:cNvSpPr>
          <p:nvPr/>
        </p:nvSpPr>
        <p:spPr bwMode="auto">
          <a:xfrm>
            <a:off x="287884" y="4641850"/>
            <a:ext cx="8493507" cy="1754326"/>
          </a:xfrm>
          <a:prstGeom prst="rect">
            <a:avLst/>
          </a:prstGeom>
          <a:noFill/>
          <a:ln w="9525">
            <a:noFill/>
            <a:miter lim="800000"/>
            <a:headEnd/>
            <a:tailEnd/>
          </a:ln>
        </p:spPr>
        <p:txBody>
          <a:bodyPr wrap="square">
            <a:spAutoFit/>
          </a:bodyPr>
          <a:lstStyle/>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Similar </a:t>
            </a:r>
            <a:r>
              <a:rPr lang="en-US" sz="1800" dirty="0" err="1" smtClean="0">
                <a:solidFill>
                  <a:srgbClr val="000000"/>
                </a:solidFill>
                <a:latin typeface="Times" pitchFamily="18" charset="0"/>
                <a:ea typeface="平成明朝"/>
                <a:cs typeface="Times New Roman" pitchFamily="18" charset="0"/>
              </a:rPr>
              <a:t>behaviour</a:t>
            </a:r>
            <a:r>
              <a:rPr lang="en-US" sz="1800" dirty="0" smtClean="0">
                <a:solidFill>
                  <a:srgbClr val="000000"/>
                </a:solidFill>
                <a:latin typeface="Times" pitchFamily="18" charset="0"/>
                <a:ea typeface="平成明朝"/>
                <a:cs typeface="Times New Roman" pitchFamily="18" charset="0"/>
              </a:rPr>
              <a:t> of </a:t>
            </a:r>
            <a:r>
              <a:rPr lang="en-US" sz="1800" dirty="0" err="1" smtClean="0">
                <a:solidFill>
                  <a:srgbClr val="000000"/>
                </a:solidFill>
                <a:latin typeface="Times" pitchFamily="18" charset="0"/>
                <a:ea typeface="平成明朝"/>
                <a:cs typeface="Times New Roman" pitchFamily="18" charset="0"/>
              </a:rPr>
              <a:t>Betap</a:t>
            </a:r>
            <a:r>
              <a:rPr lang="en-US" sz="1800" dirty="0" smtClean="0">
                <a:solidFill>
                  <a:srgbClr val="000000"/>
                </a:solidFill>
                <a:latin typeface="Times" pitchFamily="18" charset="0"/>
                <a:ea typeface="平成明朝"/>
                <a:cs typeface="Times New Roman" pitchFamily="18" charset="0"/>
              </a:rPr>
              <a:t> for hybrids in JT60U and JET</a:t>
            </a:r>
          </a:p>
          <a:p>
            <a:pPr>
              <a:buFontTx/>
              <a:buChar char="•"/>
            </a:pPr>
            <a:r>
              <a:rPr lang="en-US" sz="1800" dirty="0" smtClean="0">
                <a:solidFill>
                  <a:srgbClr val="000000"/>
                </a:solidFill>
                <a:latin typeface="Times" pitchFamily="18" charset="0"/>
                <a:ea typeface="平成明朝"/>
                <a:cs typeface="Times New Roman" pitchFamily="18" charset="0"/>
              </a:rPr>
              <a:t> There is a high impact of fast ions</a:t>
            </a:r>
          </a:p>
          <a:p>
            <a:pPr>
              <a:buFontTx/>
              <a:buChar char="•"/>
            </a:pPr>
            <a:r>
              <a:rPr lang="en-US" sz="1800" dirty="0" smtClean="0">
                <a:solidFill>
                  <a:srgbClr val="000000"/>
                </a:solidFill>
                <a:latin typeface="Times" pitchFamily="18" charset="0"/>
                <a:ea typeface="平成明朝"/>
                <a:cs typeface="Times New Roman" pitchFamily="18" charset="0"/>
              </a:rPr>
              <a:t> The impact of fast ions in both devices is going to be analyzed with GENE next year. JT60U plasmas are particularly suited because some of them have low torque as in ITER conditions </a:t>
            </a:r>
          </a:p>
          <a:p>
            <a:pPr>
              <a:buFontTx/>
              <a:buChar char="•"/>
            </a:pPr>
            <a:r>
              <a:rPr lang="en-US" sz="1800" dirty="0" smtClean="0">
                <a:solidFill>
                  <a:srgbClr val="000000"/>
                </a:solidFill>
                <a:latin typeface="Times" pitchFamily="18" charset="0"/>
                <a:ea typeface="平成明朝"/>
                <a:cs typeface="Times New Roman" pitchFamily="18" charset="0"/>
              </a:rPr>
              <a:t> A similar analysis will be done for JT60-SA and ITER plasmas.</a:t>
            </a:r>
            <a:endParaRPr lang="fr-FR" sz="1600" dirty="0">
              <a:solidFill>
                <a:srgbClr val="000000"/>
              </a:solidFill>
              <a:latin typeface="Times" pitchFamily="18" charset="0"/>
              <a:ea typeface="平成明朝"/>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026"/>
                                        </p:tgtEl>
                                        <p:attrNameLst>
                                          <p:attrName>ppt_x</p:attrName>
                                        </p:attrNameLst>
                                      </p:cBhvr>
                                      <p:tavLst>
                                        <p:tav tm="0">
                                          <p:val>
                                            <p:strVal val="ppt_x"/>
                                          </p:val>
                                        </p:tav>
                                        <p:tav tm="100000">
                                          <p:val>
                                            <p:strVal val="ppt_x"/>
                                          </p:val>
                                        </p:tav>
                                      </p:tavLst>
                                    </p:anim>
                                    <p:anim calcmode="lin" valueType="num">
                                      <p:cBhvr additive="base">
                                        <p:cTn id="7" dur="500"/>
                                        <p:tgtEl>
                                          <p:spTgt spid="1026"/>
                                        </p:tgtEl>
                                        <p:attrNameLst>
                                          <p:attrName>ppt_y</p:attrName>
                                        </p:attrNameLst>
                                      </p:cBhvr>
                                      <p:tavLst>
                                        <p:tav tm="0">
                                          <p:val>
                                            <p:strVal val="ppt_y"/>
                                          </p:val>
                                        </p:tav>
                                        <p:tav tm="100000">
                                          <p:val>
                                            <p:strVal val="1+ppt_h/2"/>
                                          </p:val>
                                        </p:tav>
                                      </p:tavLst>
                                    </p:anim>
                                    <p:set>
                                      <p:cBhvr>
                                        <p:cTn id="8" dur="1" fill="hold">
                                          <p:stCondLst>
                                            <p:cond delay="499"/>
                                          </p:stCondLst>
                                        </p:cTn>
                                        <p:tgtEl>
                                          <p:spTgt spid="102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box(in)">
                                      <p:cBhvr>
                                        <p:cTn id="13"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p:cNvSpPr>
          <p:nvPr>
            <p:ph type="title" idx="4294967295"/>
          </p:nvPr>
        </p:nvSpPr>
        <p:spPr>
          <a:xfrm>
            <a:off x="1145309" y="0"/>
            <a:ext cx="5883564" cy="690466"/>
          </a:xfrm>
        </p:spPr>
        <p:txBody>
          <a:bodyPr/>
          <a:lstStyle/>
          <a:p>
            <a:r>
              <a:rPr lang="fr-FR" dirty="0" smtClean="0"/>
              <a:t>Conclusions and perspectives</a:t>
            </a:r>
          </a:p>
        </p:txBody>
      </p:sp>
      <p:sp>
        <p:nvSpPr>
          <p:cNvPr id="17410" name="Rectangle 1"/>
          <p:cNvSpPr>
            <a:spLocks noChangeArrowheads="1"/>
          </p:cNvSpPr>
          <p:nvPr/>
        </p:nvSpPr>
        <p:spPr bwMode="auto">
          <a:xfrm>
            <a:off x="536431" y="832138"/>
            <a:ext cx="8040687" cy="5632311"/>
          </a:xfrm>
          <a:prstGeom prst="rect">
            <a:avLst/>
          </a:prstGeom>
          <a:noFill/>
          <a:ln w="9525">
            <a:noFill/>
            <a:miter lim="800000"/>
            <a:headEnd/>
            <a:tailEnd/>
          </a:ln>
        </p:spPr>
        <p:txBody>
          <a:bodyPr anchor="ctr">
            <a:spAutoFit/>
          </a:bodyPr>
          <a:lstStyle/>
          <a:p>
            <a:pPr algn="just">
              <a:buFont typeface="Arial" pitchFamily="34" charset="0"/>
              <a:buChar char="•"/>
              <a:tabLst>
                <a:tab pos="1828800" algn="l"/>
                <a:tab pos="1890713" algn="l"/>
                <a:tab pos="2057400" algn="l"/>
              </a:tabLst>
            </a:pPr>
            <a:r>
              <a:rPr lang="en-US" sz="1800" dirty="0" smtClean="0">
                <a:ea typeface="平成明朝"/>
                <a:cs typeface="Times New Roman" pitchFamily="18" charset="0"/>
              </a:rPr>
              <a:t> H-modes are reasonably well simulated for both devices with the models available, GLF23, </a:t>
            </a:r>
            <a:r>
              <a:rPr lang="en-US" sz="1800" dirty="0" err="1" smtClean="0">
                <a:ea typeface="平成明朝"/>
                <a:cs typeface="Times New Roman" pitchFamily="18" charset="0"/>
              </a:rPr>
              <a:t>Bohm-Gyrobohm</a:t>
            </a:r>
            <a:r>
              <a:rPr lang="en-US" sz="1800" dirty="0" smtClean="0">
                <a:ea typeface="平成明朝"/>
                <a:cs typeface="Times New Roman" pitchFamily="18" charset="0"/>
              </a:rPr>
              <a:t> and CDBM for JET and JT-60U</a:t>
            </a:r>
          </a:p>
          <a:p>
            <a:pPr algn="just">
              <a:buFont typeface="Arial" pitchFamily="34" charset="0"/>
              <a:buChar char="•"/>
              <a:tabLst>
                <a:tab pos="1828800" algn="l"/>
                <a:tab pos="1890713" algn="l"/>
                <a:tab pos="2057400" algn="l"/>
              </a:tabLst>
            </a:pPr>
            <a:r>
              <a:rPr lang="en-US" sz="1800" dirty="0" smtClean="0">
                <a:ea typeface="平成明朝"/>
                <a:cs typeface="Times New Roman" pitchFamily="18" charset="0"/>
              </a:rPr>
              <a:t> Advanced regimes seem to be more difficult to reproduce. GLF23 leads to the most reliable results for JET, although it starts to deviate from experimental data mainly for ions</a:t>
            </a:r>
          </a:p>
          <a:p>
            <a:pPr algn="just">
              <a:buFont typeface="Arial" pitchFamily="34" charset="0"/>
              <a:buChar char="•"/>
              <a:tabLst>
                <a:tab pos="1828800" algn="l"/>
                <a:tab pos="1890713" algn="l"/>
                <a:tab pos="2057400" algn="l"/>
              </a:tabLst>
            </a:pPr>
            <a:r>
              <a:rPr lang="en-US" sz="1800" dirty="0" smtClean="0">
                <a:ea typeface="平成明朝"/>
                <a:cs typeface="Times New Roman" pitchFamily="18" charset="0"/>
              </a:rPr>
              <a:t> Simulations of hybrid scenarios on JT-60U seem difficult. Strange shapes obtained with GLF23. Additional benchmark for BGB must be done</a:t>
            </a:r>
          </a:p>
          <a:p>
            <a:pPr algn="just">
              <a:buFont typeface="Arial" pitchFamily="34" charset="0"/>
              <a:buChar char="•"/>
              <a:tabLst>
                <a:tab pos="1828800" algn="l"/>
                <a:tab pos="1890713" algn="l"/>
                <a:tab pos="2057400" algn="l"/>
              </a:tabLst>
            </a:pPr>
            <a:r>
              <a:rPr lang="en-US" sz="1800" dirty="0" smtClean="0">
                <a:ea typeface="平成明朝"/>
                <a:cs typeface="Times New Roman" pitchFamily="18" charset="0"/>
              </a:rPr>
              <a:t> </a:t>
            </a:r>
            <a:r>
              <a:rPr lang="en-US" sz="1800" dirty="0" smtClean="0">
                <a:solidFill>
                  <a:srgbClr val="FF0000"/>
                </a:solidFill>
                <a:ea typeface="平成明朝"/>
                <a:cs typeface="Times New Roman" pitchFamily="18" charset="0"/>
              </a:rPr>
              <a:t>This can be overcome by simulating density. These simulations also require experimental rotation profiles, fast ion pressure and fast ion particle sources.</a:t>
            </a:r>
          </a:p>
          <a:p>
            <a:pPr algn="just">
              <a:buFont typeface="Arial" pitchFamily="34" charset="0"/>
              <a:buChar char="•"/>
              <a:tabLst>
                <a:tab pos="1828800" algn="l"/>
                <a:tab pos="1890713" algn="l"/>
                <a:tab pos="2057400" algn="l"/>
              </a:tabLst>
            </a:pPr>
            <a:r>
              <a:rPr lang="en-US" sz="1800" dirty="0" smtClean="0">
                <a:solidFill>
                  <a:srgbClr val="FF0000"/>
                </a:solidFill>
                <a:ea typeface="平成明朝"/>
                <a:cs typeface="Times New Roman" pitchFamily="18" charset="0"/>
              </a:rPr>
              <a:t> A similar shot to 48158 without ITB could be analyzed in order to discriminate the importance of the different mechanism and compare to JET.</a:t>
            </a:r>
          </a:p>
          <a:p>
            <a:pPr algn="just">
              <a:buFont typeface="Arial" pitchFamily="34" charset="0"/>
              <a:buChar char="•"/>
              <a:tabLst>
                <a:tab pos="1828800" algn="l"/>
                <a:tab pos="1890713" algn="l"/>
                <a:tab pos="2057400" algn="l"/>
              </a:tabLst>
            </a:pPr>
            <a:r>
              <a:rPr lang="en-US" sz="1800" dirty="0" smtClean="0">
                <a:solidFill>
                  <a:srgbClr val="FF0000"/>
                </a:solidFill>
                <a:ea typeface="平成明朝"/>
                <a:cs typeface="Times New Roman" pitchFamily="18" charset="0"/>
              </a:rPr>
              <a:t> Another hybrid scenario could be considered since 39713 is not stationary.</a:t>
            </a:r>
            <a:r>
              <a:rPr lang="en-US" sz="1800" dirty="0" smtClean="0">
                <a:ea typeface="平成明朝"/>
                <a:cs typeface="Times New Roman" pitchFamily="18" charset="0"/>
              </a:rPr>
              <a:t> </a:t>
            </a:r>
          </a:p>
          <a:p>
            <a:pPr algn="just">
              <a:buFont typeface="Arial" pitchFamily="34" charset="0"/>
              <a:buChar char="•"/>
              <a:tabLst>
                <a:tab pos="1828800" algn="l"/>
                <a:tab pos="1890713" algn="l"/>
                <a:tab pos="2057400" algn="l"/>
              </a:tabLst>
            </a:pPr>
            <a:r>
              <a:rPr lang="en-US" sz="1800" dirty="0" smtClean="0">
                <a:ea typeface="平成明朝"/>
                <a:cs typeface="Times New Roman" pitchFamily="18" charset="0"/>
              </a:rPr>
              <a:t> Similar problems obtained in stead-state shots for JT-60U. Simulation of density will be carried out. Possible differences on neoclassical transport can be an issue in these regimes.</a:t>
            </a:r>
          </a:p>
          <a:p>
            <a:pPr algn="just">
              <a:buFont typeface="Arial" pitchFamily="34" charset="0"/>
              <a:buChar char="•"/>
              <a:tabLst>
                <a:tab pos="1828800" algn="l"/>
                <a:tab pos="1890713" algn="l"/>
                <a:tab pos="2057400" algn="l"/>
              </a:tabLst>
            </a:pPr>
            <a:r>
              <a:rPr lang="en-US" sz="1800" dirty="0" smtClean="0">
                <a:ea typeface="平成明朝"/>
                <a:cs typeface="Times New Roman" pitchFamily="18" charset="0"/>
              </a:rPr>
              <a:t>TGLF simulations will be carried out </a:t>
            </a:r>
          </a:p>
          <a:p>
            <a:pPr algn="just">
              <a:buFont typeface="Arial" pitchFamily="34" charset="0"/>
              <a:buChar char="•"/>
              <a:tabLst>
                <a:tab pos="1828800" algn="l"/>
                <a:tab pos="1890713" algn="l"/>
                <a:tab pos="2057400" algn="l"/>
              </a:tabLst>
            </a:pPr>
            <a:r>
              <a:rPr lang="en-US" sz="1800" dirty="0" smtClean="0">
                <a:ea typeface="平成明朝"/>
                <a:cs typeface="Times New Roman" pitchFamily="18" charset="0"/>
              </a:rPr>
              <a:t> Possible simulations with CDBM for heat channel and GLF23 for particles can be done   </a:t>
            </a:r>
          </a:p>
          <a:p>
            <a:pPr algn="just">
              <a:buFont typeface="Arial" pitchFamily="34" charset="0"/>
              <a:buChar char="•"/>
              <a:tabLst>
                <a:tab pos="1828800" algn="l"/>
                <a:tab pos="1890713" algn="l"/>
                <a:tab pos="2057400" algn="l"/>
              </a:tabLst>
            </a:pPr>
            <a:r>
              <a:rPr lang="en-US" sz="1800" dirty="0" smtClean="0">
                <a:ea typeface="平成明朝"/>
                <a:cs typeface="Times New Roman" pitchFamily="18" charset="0"/>
              </a:rPr>
              <a:t> The work shown here is just the initial step towards a full analysis of the physics differences between JT-60U and JET plasmas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S" dirty="0"/>
          </a:p>
        </p:txBody>
      </p:sp>
      <p:sp>
        <p:nvSpPr>
          <p:cNvPr id="3" name="1 Título"/>
          <p:cNvSpPr txBox="1">
            <a:spLocks/>
          </p:cNvSpPr>
          <p:nvPr/>
        </p:nvSpPr>
        <p:spPr bwMode="auto">
          <a:xfrm>
            <a:off x="220717" y="0"/>
            <a:ext cx="7221483" cy="833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dirty="0" smtClean="0">
                <a:ln>
                  <a:noFill/>
                </a:ln>
                <a:solidFill>
                  <a:srgbClr val="0000FF"/>
                </a:solidFill>
                <a:effectLst/>
                <a:uLnTx/>
                <a:uFillTx/>
                <a:latin typeface="+mj-lt"/>
                <a:ea typeface="+mj-ea"/>
                <a:cs typeface="+mj-cs"/>
              </a:rPr>
              <a:t>Key physics differences between JT-60U and JET</a:t>
            </a:r>
          </a:p>
        </p:txBody>
      </p:sp>
      <p:pic>
        <p:nvPicPr>
          <p:cNvPr id="1026" name="Picture 2"/>
          <p:cNvPicPr>
            <a:picLocks noChangeAspect="1" noChangeArrowheads="1"/>
          </p:cNvPicPr>
          <p:nvPr/>
        </p:nvPicPr>
        <p:blipFill>
          <a:blip r:embed="rId2"/>
          <a:srcRect/>
          <a:stretch>
            <a:fillRect/>
          </a:stretch>
        </p:blipFill>
        <p:spPr bwMode="auto">
          <a:xfrm>
            <a:off x="110837" y="1105558"/>
            <a:ext cx="2549236" cy="2128682"/>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604654" y="1192987"/>
            <a:ext cx="2170545" cy="204631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6053611" y="1030433"/>
            <a:ext cx="2394775" cy="2257712"/>
          </a:xfrm>
          <a:prstGeom prst="rect">
            <a:avLst/>
          </a:prstGeom>
          <a:noFill/>
          <a:ln w="9525">
            <a:noFill/>
            <a:miter lim="800000"/>
            <a:headEnd/>
            <a:tailEnd/>
          </a:ln>
          <a:effectLst/>
        </p:spPr>
      </p:pic>
      <p:sp>
        <p:nvSpPr>
          <p:cNvPr id="28" name="27 Rectángulo"/>
          <p:cNvSpPr/>
          <p:nvPr/>
        </p:nvSpPr>
        <p:spPr>
          <a:xfrm>
            <a:off x="401780" y="3595859"/>
            <a:ext cx="8308111" cy="2677656"/>
          </a:xfrm>
          <a:prstGeom prst="rect">
            <a:avLst/>
          </a:prstGeom>
        </p:spPr>
        <p:txBody>
          <a:bodyPr wrap="square">
            <a:spAutoFit/>
          </a:bodyPr>
          <a:lstStyle/>
          <a:p>
            <a:pPr marL="381000" lvl="1" indent="-190500" algn="just" defTabSz="971550" eaLnBrk="0" hangingPunct="0">
              <a:spcBef>
                <a:spcPct val="30000"/>
              </a:spcBef>
              <a:buClr>
                <a:srgbClr val="FF0000"/>
              </a:buClr>
              <a:buFontTx/>
              <a:buChar char="•"/>
              <a:tabLst>
                <a:tab pos="8385175" algn="l"/>
              </a:tabLst>
            </a:pPr>
            <a:r>
              <a:rPr lang="en-GB" sz="1600" dirty="0" smtClean="0">
                <a:latin typeface="Helvetica" pitchFamily="34" charset="0"/>
              </a:rPr>
              <a:t>q profile evolution well simulated for JET hybrid 75225. </a:t>
            </a:r>
          </a:p>
          <a:p>
            <a:pPr marL="381000" lvl="1" indent="-190500" algn="just" defTabSz="971550" eaLnBrk="0" hangingPunct="0">
              <a:spcBef>
                <a:spcPct val="30000"/>
              </a:spcBef>
              <a:buClr>
                <a:srgbClr val="FF0000"/>
              </a:buClr>
              <a:buFontTx/>
              <a:buChar char="•"/>
              <a:tabLst>
                <a:tab pos="8385175" algn="l"/>
              </a:tabLst>
            </a:pPr>
            <a:r>
              <a:rPr lang="en-GB" sz="1600" dirty="0" smtClean="0">
                <a:latin typeface="Helvetica" pitchFamily="34" charset="0"/>
              </a:rPr>
              <a:t>For JT-60U hybrid 48158, neo-classical resistivity cannot explain q profile</a:t>
            </a:r>
          </a:p>
          <a:p>
            <a:pPr marL="381000" lvl="1" indent="-190500" algn="just" defTabSz="971550" eaLnBrk="0" hangingPunct="0">
              <a:spcBef>
                <a:spcPct val="30000"/>
              </a:spcBef>
              <a:buClr>
                <a:srgbClr val="FF0000"/>
              </a:buClr>
              <a:buFontTx/>
              <a:buChar char="•"/>
              <a:tabLst>
                <a:tab pos="8385175" algn="l"/>
              </a:tabLst>
            </a:pPr>
            <a:r>
              <a:rPr lang="en-GB" sz="1600" dirty="0" smtClean="0">
                <a:latin typeface="Helvetica" pitchFamily="34" charset="0"/>
              </a:rPr>
              <a:t>Fixed MSE measured q profiles are used for JT-60U predictive simulations</a:t>
            </a:r>
          </a:p>
          <a:p>
            <a:pPr marL="381000" lvl="1" indent="-190500" algn="just" defTabSz="971550" eaLnBrk="0" hangingPunct="0">
              <a:spcBef>
                <a:spcPct val="30000"/>
              </a:spcBef>
              <a:buClr>
                <a:srgbClr val="FF0000"/>
              </a:buClr>
              <a:buFontTx/>
              <a:buChar char="•"/>
              <a:tabLst>
                <a:tab pos="8385175" algn="l"/>
              </a:tabLst>
            </a:pPr>
            <a:r>
              <a:rPr lang="en-US" sz="1600" dirty="0" smtClean="0">
                <a:latin typeface="Helvetica" pitchFamily="34" charset="0"/>
              </a:rPr>
              <a:t>Fast ions contribution to the total pressure is very important for advanced scenarios in JT-60U. Can reach 45% of the total pressure</a:t>
            </a:r>
          </a:p>
          <a:p>
            <a:pPr marL="381000" lvl="1" indent="-190500" algn="just" defTabSz="971550" eaLnBrk="0" hangingPunct="0">
              <a:spcBef>
                <a:spcPct val="30000"/>
              </a:spcBef>
              <a:buClr>
                <a:srgbClr val="FF0000"/>
              </a:buClr>
              <a:buFontTx/>
              <a:buChar char="•"/>
              <a:tabLst>
                <a:tab pos="8385175" algn="l"/>
              </a:tabLst>
            </a:pPr>
            <a:r>
              <a:rPr lang="en-US" sz="1600" dirty="0" smtClean="0">
                <a:latin typeface="Helvetica" pitchFamily="34" charset="0"/>
              </a:rPr>
              <a:t>The fast ion pressure effect is included in the CDBM model. The original heat diffusivities are mended as follows, with G(</a:t>
            </a:r>
            <a:r>
              <a:rPr lang="el-GR" sz="1600" dirty="0" smtClean="0">
                <a:latin typeface="Helvetica" pitchFamily="34" charset="0"/>
              </a:rPr>
              <a:t>κ</a:t>
            </a:r>
            <a:r>
              <a:rPr lang="en-US" sz="1600" dirty="0" smtClean="0">
                <a:latin typeface="Helvetica" pitchFamily="34" charset="0"/>
              </a:rPr>
              <a:t>)=(2</a:t>
            </a:r>
            <a:r>
              <a:rPr lang="el-GR" sz="1600" dirty="0" smtClean="0">
                <a:latin typeface="Helvetica" pitchFamily="34" charset="0"/>
              </a:rPr>
              <a:t>κ</a:t>
            </a:r>
            <a:r>
              <a:rPr lang="en-US" sz="1600" baseline="30000" dirty="0" smtClean="0">
                <a:latin typeface="Helvetica" pitchFamily="34" charset="0"/>
              </a:rPr>
              <a:t>1/2</a:t>
            </a:r>
            <a:r>
              <a:rPr lang="en-US" sz="1600" dirty="0" smtClean="0">
                <a:latin typeface="Helvetica" pitchFamily="34" charset="0"/>
              </a:rPr>
              <a:t>/(</a:t>
            </a:r>
            <a:r>
              <a:rPr lang="el-GR" sz="1600" dirty="0" smtClean="0">
                <a:latin typeface="Helvetica" pitchFamily="34" charset="0"/>
              </a:rPr>
              <a:t>κ</a:t>
            </a:r>
            <a:r>
              <a:rPr lang="en-US" sz="1600" baseline="30000" dirty="0" smtClean="0">
                <a:latin typeface="Helvetica" pitchFamily="34" charset="0"/>
              </a:rPr>
              <a:t>2</a:t>
            </a:r>
            <a:r>
              <a:rPr lang="en-US" sz="1600" dirty="0" smtClean="0">
                <a:latin typeface="Helvetica" pitchFamily="34" charset="0"/>
              </a:rPr>
              <a:t>+1))</a:t>
            </a:r>
            <a:r>
              <a:rPr lang="en-US" sz="1600" baseline="30000" dirty="0" smtClean="0">
                <a:latin typeface="Helvetica" pitchFamily="34" charset="0"/>
              </a:rPr>
              <a:t>3/2</a:t>
            </a:r>
            <a:r>
              <a:rPr lang="en-US" sz="1600" dirty="0" smtClean="0">
                <a:latin typeface="Helvetica" pitchFamily="34" charset="0"/>
              </a:rPr>
              <a:t> and κ the elongation	</a:t>
            </a:r>
          </a:p>
          <a:p>
            <a:pPr marL="381000" lvl="1" indent="-190500" algn="just" defTabSz="971550" eaLnBrk="0" hangingPunct="0">
              <a:spcBef>
                <a:spcPct val="30000"/>
              </a:spcBef>
              <a:buClr>
                <a:srgbClr val="FF0000"/>
              </a:buClr>
              <a:buFontTx/>
              <a:buChar char="•"/>
              <a:tabLst>
                <a:tab pos="8385175" algn="l"/>
              </a:tabLst>
            </a:pPr>
            <a:r>
              <a:rPr lang="en-GB" sz="1600" dirty="0" smtClean="0">
                <a:latin typeface="Helvetica" pitchFamily="34" charset="0"/>
              </a:rPr>
              <a:t> </a:t>
            </a:r>
            <a:endParaRPr lang="en-GB" sz="1600" dirty="0">
              <a:latin typeface="Helvetica" pitchFamily="34" charset="0"/>
            </a:endParaRPr>
          </a:p>
        </p:txBody>
      </p:sp>
      <p:pic>
        <p:nvPicPr>
          <p:cNvPr id="4" name="Picture 4"/>
          <p:cNvPicPr>
            <a:picLocks noChangeAspect="1" noChangeArrowheads="1"/>
          </p:cNvPicPr>
          <p:nvPr/>
        </p:nvPicPr>
        <p:blipFill>
          <a:blip r:embed="rId5"/>
          <a:srcRect/>
          <a:stretch>
            <a:fillRect/>
          </a:stretch>
        </p:blipFill>
        <p:spPr bwMode="auto">
          <a:xfrm>
            <a:off x="2049410" y="5846619"/>
            <a:ext cx="5272202" cy="4817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111469" y="1003738"/>
            <a:ext cx="7458075" cy="5105400"/>
          </a:xfrm>
        </p:spPr>
        <p:txBody>
          <a:bodyPr/>
          <a:lstStyle/>
          <a:p>
            <a:pPr>
              <a:buNone/>
            </a:pPr>
            <a:r>
              <a:rPr lang="en-US" sz="2400" dirty="0" smtClean="0"/>
              <a:t>Profiles calculated by 1.5D transport code CRONOS</a:t>
            </a:r>
          </a:p>
          <a:p>
            <a:pPr>
              <a:buNone/>
            </a:pPr>
            <a:r>
              <a:rPr lang="fr-FR" sz="2400" dirty="0" smtClean="0"/>
              <a:t>- </a:t>
            </a:r>
            <a:r>
              <a:rPr lang="fr-FR" sz="2400" dirty="0" err="1" smtClean="0"/>
              <a:t>Given</a:t>
            </a:r>
            <a:r>
              <a:rPr lang="fr-FR" sz="2400" dirty="0" smtClean="0"/>
              <a:t> </a:t>
            </a:r>
            <a:r>
              <a:rPr lang="fr-FR" sz="2400" dirty="0" err="1" smtClean="0"/>
              <a:t>density</a:t>
            </a:r>
            <a:r>
              <a:rPr lang="fr-FR" sz="2400" dirty="0" smtClean="0"/>
              <a:t> profile </a:t>
            </a:r>
            <a:r>
              <a:rPr lang="fr-FR" sz="2400" dirty="0" err="1" smtClean="0"/>
              <a:t>from</a:t>
            </a:r>
            <a:r>
              <a:rPr lang="fr-FR" sz="2400" dirty="0" smtClean="0"/>
              <a:t> </a:t>
            </a:r>
            <a:r>
              <a:rPr lang="fr-FR" sz="2400" dirty="0" err="1" smtClean="0"/>
              <a:t>experiment</a:t>
            </a:r>
            <a:endParaRPr lang="fr-FR" sz="2400" dirty="0" smtClean="0"/>
          </a:p>
          <a:p>
            <a:pPr>
              <a:buNone/>
            </a:pPr>
            <a:r>
              <a:rPr lang="en-US" sz="2400" dirty="0" smtClean="0"/>
              <a:t>- Q profile and equilibrium calculated with CRONOS</a:t>
            </a:r>
          </a:p>
          <a:p>
            <a:pPr>
              <a:buNone/>
            </a:pPr>
            <a:r>
              <a:rPr lang="fr-FR" sz="2400" dirty="0" smtClean="0"/>
              <a:t>- Ti and Te </a:t>
            </a:r>
            <a:r>
              <a:rPr lang="fr-FR" sz="2400" dirty="0" err="1" smtClean="0"/>
              <a:t>solved</a:t>
            </a:r>
            <a:r>
              <a:rPr lang="fr-FR" sz="2400" dirty="0" smtClean="0"/>
              <a:t> in </a:t>
            </a:r>
            <a:r>
              <a:rPr lang="el-GR" sz="2400" dirty="0" smtClean="0"/>
              <a:t>ρ &lt; 0.</a:t>
            </a:r>
            <a:r>
              <a:rPr lang="fr-FR" sz="2400" dirty="0" smtClean="0"/>
              <a:t>9</a:t>
            </a:r>
          </a:p>
          <a:p>
            <a:pPr>
              <a:buNone/>
            </a:pPr>
            <a:r>
              <a:rPr lang="en-US" sz="2400" dirty="0" smtClean="0"/>
              <a:t>- Temperature pedestal profile given as fitted profile in exp.</a:t>
            </a:r>
          </a:p>
          <a:p>
            <a:pPr>
              <a:buNone/>
            </a:pPr>
            <a:r>
              <a:rPr lang="en-US" sz="2400" dirty="0" smtClean="0"/>
              <a:t>- Neoclassical transport by NCLASS</a:t>
            </a:r>
            <a:endParaRPr lang="fr-FR" sz="2400" dirty="0" smtClean="0"/>
          </a:p>
          <a:p>
            <a:pPr>
              <a:buNone/>
            </a:pPr>
            <a:r>
              <a:rPr lang="en-US" sz="2400" dirty="0" smtClean="0"/>
              <a:t> - NB profile (heating and pressure) calculated by SPOT including </a:t>
            </a:r>
            <a:r>
              <a:rPr lang="fr-FR" sz="2400" dirty="0" err="1" smtClean="0"/>
              <a:t>fast</a:t>
            </a:r>
            <a:r>
              <a:rPr lang="fr-FR" sz="2400" dirty="0" smtClean="0"/>
              <a:t> ion pressure profile (no </a:t>
            </a:r>
            <a:r>
              <a:rPr lang="fr-FR" sz="2400" dirty="0" err="1" smtClean="0"/>
              <a:t>fast</a:t>
            </a:r>
            <a:r>
              <a:rPr lang="fr-FR" sz="2400" dirty="0" smtClean="0"/>
              <a:t> ion </a:t>
            </a:r>
            <a:r>
              <a:rPr lang="fr-FR" sz="2400" dirty="0" err="1" smtClean="0"/>
              <a:t>density</a:t>
            </a:r>
            <a:r>
              <a:rPr lang="fr-FR" sz="2400" dirty="0" smtClean="0"/>
              <a:t>)</a:t>
            </a:r>
          </a:p>
          <a:p>
            <a:pPr>
              <a:buNone/>
            </a:pPr>
            <a:r>
              <a:rPr lang="fr-FR" sz="2400" dirty="0" smtClean="0"/>
              <a:t> - </a:t>
            </a:r>
            <a:r>
              <a:rPr lang="fr-FR" sz="2400" dirty="0" err="1" smtClean="0"/>
              <a:t>Experimental</a:t>
            </a:r>
            <a:r>
              <a:rPr lang="fr-FR" sz="2400" dirty="0" smtClean="0"/>
              <a:t> </a:t>
            </a:r>
            <a:r>
              <a:rPr lang="fr-FR" sz="2400" dirty="0" err="1" smtClean="0"/>
              <a:t>toroidal</a:t>
            </a:r>
            <a:r>
              <a:rPr lang="fr-FR" sz="2400" dirty="0" smtClean="0"/>
              <a:t> rotation</a:t>
            </a:r>
          </a:p>
          <a:p>
            <a:pPr>
              <a:buNone/>
            </a:pPr>
            <a:r>
              <a:rPr lang="fr-FR" sz="2400" dirty="0" smtClean="0"/>
              <a:t> - </a:t>
            </a:r>
            <a:r>
              <a:rPr lang="fr-FR" sz="2400" dirty="0" err="1" smtClean="0"/>
              <a:t>Experimental</a:t>
            </a:r>
            <a:r>
              <a:rPr lang="fr-FR" sz="2400" dirty="0" smtClean="0"/>
              <a:t> </a:t>
            </a:r>
            <a:r>
              <a:rPr lang="fr-FR" sz="2400" dirty="0" err="1" smtClean="0"/>
              <a:t>Zeff</a:t>
            </a:r>
            <a:endParaRPr lang="fr-FR" sz="2400" dirty="0" smtClean="0"/>
          </a:p>
          <a:p>
            <a:pPr>
              <a:buNone/>
            </a:pPr>
            <a:endParaRPr lang="fr-FR" dirty="0"/>
          </a:p>
        </p:txBody>
      </p:sp>
      <p:sp>
        <p:nvSpPr>
          <p:cNvPr id="3" name="1 Título"/>
          <p:cNvSpPr txBox="1">
            <a:spLocks/>
          </p:cNvSpPr>
          <p:nvPr/>
        </p:nvSpPr>
        <p:spPr bwMode="auto">
          <a:xfrm>
            <a:off x="700088" y="0"/>
            <a:ext cx="6742112" cy="833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71550" rtl="0" eaLnBrk="0" fontAlgn="base" latinLnBrk="0" hangingPunct="0">
              <a:lnSpc>
                <a:spcPct val="100000"/>
              </a:lnSpc>
              <a:spcBef>
                <a:spcPct val="50000"/>
              </a:spcBef>
              <a:spcAft>
                <a:spcPct val="0"/>
              </a:spcAft>
              <a:buClrTx/>
              <a:buSzTx/>
              <a:buFontTx/>
              <a:buNone/>
              <a:tabLst>
                <a:tab pos="8385175" algn="l"/>
              </a:tabLst>
              <a:defRPr/>
            </a:pPr>
            <a:r>
              <a:rPr kumimoji="0" lang="en-GB" sz="2800" b="1" i="0" u="none" strike="noStrike" kern="0" cap="none" spc="0" normalizeH="0" baseline="0" noProof="0" dirty="0" smtClean="0">
                <a:ln>
                  <a:noFill/>
                </a:ln>
                <a:solidFill>
                  <a:srgbClr val="0000FF"/>
                </a:solidFill>
                <a:effectLst/>
                <a:uLnTx/>
                <a:uFillTx/>
                <a:latin typeface="Helvetica" pitchFamily="34" charset="0"/>
                <a:ea typeface="+mj-ea"/>
                <a:cs typeface="+mj-cs"/>
              </a:rPr>
              <a:t>SIMULATION OF JET DISCHARGES</a:t>
            </a:r>
            <a:endParaRPr kumimoji="0" lang="en-GB" sz="2800" b="1" i="0" u="none" strike="noStrike" kern="0" cap="none" spc="0" normalizeH="0" baseline="0" noProof="0" dirty="0">
              <a:ln>
                <a:noFill/>
              </a:ln>
              <a:solidFill>
                <a:srgbClr val="0000FF"/>
              </a:solidFill>
              <a:effectLst/>
              <a:uLnTx/>
              <a:uFillTx/>
              <a:latin typeface="Helvetica" pitchFamily="34"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S"/>
          </a:p>
        </p:txBody>
      </p:sp>
      <p:pic>
        <p:nvPicPr>
          <p:cNvPr id="4098" name="Picture 2"/>
          <p:cNvPicPr>
            <a:picLocks noChangeAspect="1" noChangeArrowheads="1"/>
          </p:cNvPicPr>
          <p:nvPr/>
        </p:nvPicPr>
        <p:blipFill>
          <a:blip r:embed="rId2"/>
          <a:srcRect/>
          <a:stretch>
            <a:fillRect/>
          </a:stretch>
        </p:blipFill>
        <p:spPr bwMode="auto">
          <a:xfrm>
            <a:off x="523298" y="1102936"/>
            <a:ext cx="8487023" cy="2120555"/>
          </a:xfrm>
          <a:prstGeom prst="rect">
            <a:avLst/>
          </a:prstGeom>
          <a:noFill/>
          <a:ln w="9525">
            <a:noFill/>
            <a:miter lim="800000"/>
            <a:headEnd/>
            <a:tailEnd/>
          </a:ln>
          <a:effectLst/>
        </p:spPr>
      </p:pic>
      <p:sp>
        <p:nvSpPr>
          <p:cNvPr id="4" name="5 Rectángulo"/>
          <p:cNvSpPr>
            <a:spLocks noChangeArrowheads="1"/>
          </p:cNvSpPr>
          <p:nvPr/>
        </p:nvSpPr>
        <p:spPr bwMode="auto">
          <a:xfrm>
            <a:off x="323561" y="3274580"/>
            <a:ext cx="8594725" cy="1938992"/>
          </a:xfrm>
          <a:prstGeom prst="rect">
            <a:avLst/>
          </a:prstGeom>
          <a:noFill/>
          <a:ln w="9525">
            <a:noFill/>
            <a:miter lim="800000"/>
            <a:headEnd/>
            <a:tailEnd/>
          </a:ln>
        </p:spPr>
        <p:txBody>
          <a:bodyPr>
            <a:spAutoFit/>
          </a:bodyPr>
          <a:lstStyle/>
          <a:p>
            <a:pPr>
              <a:buFontTx/>
              <a:buChar char="•"/>
            </a:pPr>
            <a:r>
              <a:rPr lang="en-US" sz="2000" dirty="0" smtClean="0">
                <a:solidFill>
                  <a:srgbClr val="000000"/>
                </a:solidFill>
                <a:latin typeface="Times" pitchFamily="18" charset="0"/>
                <a:ea typeface="平成明朝"/>
                <a:cs typeface="Times New Roman" pitchFamily="18" charset="0"/>
              </a:rPr>
              <a:t> General good agreement for the H-mode discharge 73344 for both electrons and ions, with some slightly lower temperatures for CDBM transport </a:t>
            </a:r>
          </a:p>
          <a:p>
            <a:pPr>
              <a:buFontTx/>
              <a:buChar char="•"/>
            </a:pPr>
            <a:r>
              <a:rPr lang="en-US" sz="2000" dirty="0" smtClean="0">
                <a:solidFill>
                  <a:srgbClr val="000000"/>
                </a:solidFill>
                <a:latin typeface="Times" pitchFamily="18" charset="0"/>
                <a:ea typeface="平成明朝"/>
                <a:cs typeface="Times New Roman" pitchFamily="18" charset="0"/>
              </a:rPr>
              <a:t> </a:t>
            </a:r>
            <a:r>
              <a:rPr lang="en-US" sz="2000" dirty="0" err="1" smtClean="0">
                <a:solidFill>
                  <a:srgbClr val="000000"/>
                </a:solidFill>
                <a:latin typeface="Times" pitchFamily="18" charset="0"/>
                <a:ea typeface="平成明朝"/>
                <a:cs typeface="Times New Roman" pitchFamily="18" charset="0"/>
              </a:rPr>
              <a:t>Bohm-GyroBohm</a:t>
            </a:r>
            <a:r>
              <a:rPr lang="en-US" sz="2000" dirty="0" smtClean="0">
                <a:solidFill>
                  <a:srgbClr val="000000"/>
                </a:solidFill>
                <a:latin typeface="Times" pitchFamily="18" charset="0"/>
                <a:ea typeface="平成明朝"/>
                <a:cs typeface="Times New Roman" pitchFamily="18" charset="0"/>
              </a:rPr>
              <a:t> transport overestimates both electrons and ions and CDBM slightly underestimates both for JET hybrid shot 77280. </a:t>
            </a:r>
          </a:p>
          <a:p>
            <a:pPr>
              <a:buFontTx/>
              <a:buChar char="•"/>
            </a:pPr>
            <a:r>
              <a:rPr lang="en-US" sz="2000" dirty="0" smtClean="0">
                <a:solidFill>
                  <a:srgbClr val="000000"/>
                </a:solidFill>
                <a:latin typeface="Times" pitchFamily="18" charset="0"/>
                <a:ea typeface="平成明朝"/>
                <a:cs typeface="Times New Roman" pitchFamily="18" charset="0"/>
              </a:rPr>
              <a:t> GLF23 is the model that gets closer to experimental data, although it also overestimates the ion temperature for hybrid shot 77280</a:t>
            </a:r>
            <a:endParaRPr lang="fr-FR" sz="1800" dirty="0">
              <a:solidFill>
                <a:srgbClr val="FF0000"/>
              </a:solidFill>
              <a:latin typeface="Times" pitchFamily="18" charset="0"/>
              <a:ea typeface="平成明朝"/>
              <a:cs typeface="Times New Roman" pitchFamily="18" charset="0"/>
            </a:endParaRPr>
          </a:p>
        </p:txBody>
      </p:sp>
      <p:sp>
        <p:nvSpPr>
          <p:cNvPr id="5" name="1 Título"/>
          <p:cNvSpPr txBox="1">
            <a:spLocks/>
          </p:cNvSpPr>
          <p:nvPr/>
        </p:nvSpPr>
        <p:spPr bwMode="auto">
          <a:xfrm>
            <a:off x="700088" y="0"/>
            <a:ext cx="6742112" cy="833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71550" rtl="0" eaLnBrk="0" fontAlgn="base" latinLnBrk="0" hangingPunct="0">
              <a:lnSpc>
                <a:spcPct val="100000"/>
              </a:lnSpc>
              <a:spcBef>
                <a:spcPct val="50000"/>
              </a:spcBef>
              <a:spcAft>
                <a:spcPct val="0"/>
              </a:spcAft>
              <a:buClrTx/>
              <a:buSzTx/>
              <a:buFontTx/>
              <a:buNone/>
              <a:tabLst>
                <a:tab pos="8385175" algn="l"/>
              </a:tabLst>
              <a:defRPr/>
            </a:pPr>
            <a:r>
              <a:rPr kumimoji="0" lang="en-GB" sz="2800" b="1" i="0" u="none" strike="noStrike" kern="0" cap="none" spc="0" normalizeH="0" baseline="0" noProof="0" dirty="0" smtClean="0">
                <a:ln>
                  <a:noFill/>
                </a:ln>
                <a:solidFill>
                  <a:srgbClr val="0000FF"/>
                </a:solidFill>
                <a:effectLst/>
                <a:uLnTx/>
                <a:uFillTx/>
                <a:latin typeface="Helvetica" pitchFamily="34" charset="0"/>
                <a:ea typeface="+mj-ea"/>
                <a:cs typeface="+mj-cs"/>
              </a:rPr>
              <a:t>SIMULATION OF JET DISCHARGES</a:t>
            </a:r>
            <a:endParaRPr kumimoji="0" lang="en-GB" sz="2800" b="1" i="0" u="none" strike="noStrike" kern="0" cap="none" spc="0" normalizeH="0" baseline="0" noProof="0" dirty="0">
              <a:ln>
                <a:noFill/>
              </a:ln>
              <a:solidFill>
                <a:srgbClr val="0000FF"/>
              </a:solidFill>
              <a:effectLst/>
              <a:uLnTx/>
              <a:uFillTx/>
              <a:latin typeface="Helvetica" pitchFamily="34"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930166" y="1150883"/>
            <a:ext cx="7630510" cy="4524315"/>
          </a:xfrm>
          <a:prstGeom prst="rect">
            <a:avLst/>
          </a:prstGeom>
        </p:spPr>
        <p:txBody>
          <a:bodyPr wrap="square">
            <a:spAutoFit/>
          </a:bodyPr>
          <a:lstStyle/>
          <a:p>
            <a:r>
              <a:rPr lang="en-US" dirty="0" smtClean="0"/>
              <a:t>Stationary profiles calculated by 1.5D transport code CRONOS and TOPICS</a:t>
            </a:r>
          </a:p>
          <a:p>
            <a:r>
              <a:rPr lang="fr-FR" dirty="0" smtClean="0"/>
              <a:t>- </a:t>
            </a:r>
            <a:r>
              <a:rPr lang="fr-FR" dirty="0" err="1" smtClean="0"/>
              <a:t>Given</a:t>
            </a:r>
            <a:r>
              <a:rPr lang="fr-FR" dirty="0" smtClean="0"/>
              <a:t> </a:t>
            </a:r>
            <a:r>
              <a:rPr lang="fr-FR" dirty="0" err="1" smtClean="0"/>
              <a:t>density</a:t>
            </a:r>
            <a:r>
              <a:rPr lang="fr-FR" dirty="0" smtClean="0"/>
              <a:t> profile</a:t>
            </a:r>
          </a:p>
          <a:p>
            <a:r>
              <a:rPr lang="en-US" dirty="0" smtClean="0"/>
              <a:t>- Given MHD equilibrium and q profile</a:t>
            </a:r>
          </a:p>
          <a:p>
            <a:r>
              <a:rPr lang="fr-FR" dirty="0" smtClean="0"/>
              <a:t>- Ti and Te </a:t>
            </a:r>
            <a:r>
              <a:rPr lang="fr-FR" dirty="0" err="1" smtClean="0"/>
              <a:t>solved</a:t>
            </a:r>
            <a:r>
              <a:rPr lang="fr-FR" dirty="0" smtClean="0"/>
              <a:t> in </a:t>
            </a:r>
            <a:r>
              <a:rPr lang="el-GR" dirty="0" smtClean="0"/>
              <a:t>ρ &lt; 0.85</a:t>
            </a:r>
            <a:endParaRPr lang="fr-FR" dirty="0" smtClean="0"/>
          </a:p>
          <a:p>
            <a:r>
              <a:rPr lang="en-US" dirty="0" smtClean="0"/>
              <a:t>- Temperature pedestal profile given as fitted profile in exp.</a:t>
            </a:r>
          </a:p>
          <a:p>
            <a:r>
              <a:rPr lang="en-US" dirty="0" smtClean="0"/>
              <a:t>- Neoclassical transport by NCLASS for CRONOS</a:t>
            </a:r>
            <a:endParaRPr lang="fr-FR" dirty="0" smtClean="0"/>
          </a:p>
          <a:p>
            <a:pPr>
              <a:buFontTx/>
              <a:buChar char="-"/>
            </a:pPr>
            <a:r>
              <a:rPr lang="en-US" dirty="0" smtClean="0"/>
              <a:t> NB profile (heating and pressure) calculated by F3D-OFMC including </a:t>
            </a:r>
            <a:r>
              <a:rPr lang="fr-FR" dirty="0" err="1" smtClean="0"/>
              <a:t>fast</a:t>
            </a:r>
            <a:r>
              <a:rPr lang="fr-FR" dirty="0" smtClean="0"/>
              <a:t> ion </a:t>
            </a:r>
            <a:r>
              <a:rPr lang="fr-FR" dirty="0" err="1" smtClean="0"/>
              <a:t>density</a:t>
            </a:r>
            <a:r>
              <a:rPr lang="fr-FR" dirty="0" smtClean="0"/>
              <a:t> and pressure profiles</a:t>
            </a:r>
          </a:p>
          <a:p>
            <a:pPr>
              <a:buFontTx/>
              <a:buChar char="-"/>
            </a:pPr>
            <a:r>
              <a:rPr lang="fr-FR" dirty="0" smtClean="0"/>
              <a:t> </a:t>
            </a:r>
            <a:r>
              <a:rPr lang="fr-FR" dirty="0" err="1" smtClean="0"/>
              <a:t>Experimental</a:t>
            </a:r>
            <a:r>
              <a:rPr lang="fr-FR" dirty="0" smtClean="0"/>
              <a:t> </a:t>
            </a:r>
            <a:r>
              <a:rPr lang="fr-FR" dirty="0" err="1" smtClean="0"/>
              <a:t>toroidal</a:t>
            </a:r>
            <a:r>
              <a:rPr lang="fr-FR" dirty="0" smtClean="0"/>
              <a:t> rotation</a:t>
            </a:r>
          </a:p>
          <a:p>
            <a:r>
              <a:rPr lang="fr-FR" dirty="0" smtClean="0"/>
              <a:t>- Uniform </a:t>
            </a:r>
            <a:r>
              <a:rPr lang="fr-FR" dirty="0" err="1" smtClean="0"/>
              <a:t>Zeff</a:t>
            </a:r>
            <a:endParaRPr lang="fr-FR" dirty="0" smtClean="0"/>
          </a:p>
        </p:txBody>
      </p:sp>
      <p:sp>
        <p:nvSpPr>
          <p:cNvPr id="4" name="1 Título"/>
          <p:cNvSpPr txBox="1">
            <a:spLocks/>
          </p:cNvSpPr>
          <p:nvPr/>
        </p:nvSpPr>
        <p:spPr bwMode="auto">
          <a:xfrm>
            <a:off x="252248" y="0"/>
            <a:ext cx="7189952" cy="833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71550" rtl="0" eaLnBrk="0" fontAlgn="base" latinLnBrk="0" hangingPunct="0">
              <a:lnSpc>
                <a:spcPct val="100000"/>
              </a:lnSpc>
              <a:spcBef>
                <a:spcPct val="50000"/>
              </a:spcBef>
              <a:spcAft>
                <a:spcPct val="0"/>
              </a:spcAft>
              <a:buClrTx/>
              <a:buSzTx/>
              <a:buFontTx/>
              <a:buNone/>
              <a:tabLst>
                <a:tab pos="8385175" algn="l"/>
              </a:tabLst>
              <a:defRPr/>
            </a:pPr>
            <a:r>
              <a:rPr kumimoji="0" lang="en-GB" sz="2800" b="1" i="0" u="none" strike="noStrike" kern="0" cap="none" spc="0" normalizeH="0" baseline="0" noProof="0" dirty="0" smtClean="0">
                <a:ln>
                  <a:noFill/>
                </a:ln>
                <a:solidFill>
                  <a:srgbClr val="0000FF"/>
                </a:solidFill>
                <a:effectLst/>
                <a:uLnTx/>
                <a:uFillTx/>
                <a:latin typeface="Helvetica" pitchFamily="34" charset="0"/>
                <a:ea typeface="+mj-ea"/>
                <a:cs typeface="+mj-cs"/>
              </a:rPr>
              <a:t>SIMULATION OF JT-60U DISCHARGES</a:t>
            </a:r>
            <a:endParaRPr kumimoji="0" lang="en-GB" sz="2800" b="1" i="0" u="none" strike="noStrike" kern="0" cap="none" spc="0" normalizeH="0" baseline="0" noProof="0" dirty="0">
              <a:ln>
                <a:noFill/>
              </a:ln>
              <a:solidFill>
                <a:srgbClr val="0000FF"/>
              </a:solidFill>
              <a:effectLst/>
              <a:uLnTx/>
              <a:uFillTx/>
              <a:latin typeface="Helvetica" pitchFamily="34" charset="0"/>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2008954" y="0"/>
            <a:ext cx="4865687" cy="833438"/>
          </a:xfrm>
        </p:spPr>
        <p:txBody>
          <a:bodyPr/>
          <a:lstStyle/>
          <a:p>
            <a:r>
              <a:rPr lang="en-US" dirty="0" smtClean="0">
                <a:latin typeface="Times" pitchFamily="18" charset="0"/>
                <a:ea typeface="平成明朝"/>
                <a:cs typeface="Times New Roman" pitchFamily="18" charset="0"/>
              </a:rPr>
              <a:t>H-mode SN33654</a:t>
            </a:r>
            <a:endParaRPr lang="fr-FR" dirty="0" smtClean="0">
              <a:ea typeface="平成明朝"/>
              <a:cs typeface="Times New Roman" pitchFamily="18" charset="0"/>
            </a:endParaRPr>
          </a:p>
        </p:txBody>
      </p:sp>
      <p:sp>
        <p:nvSpPr>
          <p:cNvPr id="21506" name="Rectangle 3"/>
          <p:cNvSpPr>
            <a:spLocks noGrp="1" noChangeArrowheads="1"/>
          </p:cNvSpPr>
          <p:nvPr>
            <p:ph type="body" idx="1"/>
          </p:nvPr>
        </p:nvSpPr>
        <p:spPr/>
        <p:txBody>
          <a:bodyPr/>
          <a:lstStyle/>
          <a:p>
            <a:endParaRPr lang="fr-FR" smtClean="0"/>
          </a:p>
        </p:txBody>
      </p:sp>
      <p:sp>
        <p:nvSpPr>
          <p:cNvPr id="21510" name="3 Rectángulo"/>
          <p:cNvSpPr>
            <a:spLocks noChangeArrowheads="1"/>
          </p:cNvSpPr>
          <p:nvPr/>
        </p:nvSpPr>
        <p:spPr bwMode="auto">
          <a:xfrm>
            <a:off x="445540" y="4153119"/>
            <a:ext cx="8051800" cy="2308324"/>
          </a:xfrm>
          <a:prstGeom prst="rect">
            <a:avLst/>
          </a:prstGeom>
          <a:noFill/>
          <a:ln w="9525">
            <a:noFill/>
            <a:miter lim="800000"/>
            <a:headEnd/>
            <a:tailEnd/>
          </a:ln>
        </p:spPr>
        <p:txBody>
          <a:bodyPr>
            <a:spAutoFit/>
          </a:bodyPr>
          <a:lstStyle/>
          <a:p>
            <a:pPr>
              <a:buFontTx/>
              <a:buChar char="•"/>
            </a:pPr>
            <a:r>
              <a:rPr lang="fr-FR"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Low density H-mode with a relatively high population of fast ions</a:t>
            </a:r>
          </a:p>
          <a:p>
            <a:pPr>
              <a:buFontTx/>
              <a:buChar char="•"/>
            </a:pPr>
            <a:r>
              <a:rPr lang="en-US" sz="1800" dirty="0" smtClean="0">
                <a:solidFill>
                  <a:srgbClr val="000000"/>
                </a:solidFill>
                <a:latin typeface="Times" pitchFamily="18" charset="0"/>
                <a:ea typeface="平成明朝"/>
                <a:cs typeface="Times New Roman" pitchFamily="18" charset="0"/>
              </a:rPr>
              <a:t> CRONOS and TOPICS give very similar results except for BGB</a:t>
            </a:r>
          </a:p>
          <a:p>
            <a:pPr>
              <a:buFontTx/>
              <a:buChar char="•"/>
            </a:pPr>
            <a:r>
              <a:rPr lang="en-US" sz="1800" dirty="0" smtClean="0">
                <a:solidFill>
                  <a:srgbClr val="000000"/>
                </a:solidFill>
                <a:latin typeface="Times" pitchFamily="18" charset="0"/>
                <a:ea typeface="平成明朝"/>
                <a:cs typeface="Times New Roman" pitchFamily="18" charset="0"/>
              </a:rPr>
              <a:t> CDBM  and GLF23 give lower Te. BGB right Te for CRONOS and lower for TOPICS</a:t>
            </a:r>
          </a:p>
          <a:p>
            <a:pPr>
              <a:buFontTx/>
              <a:buChar char="•"/>
            </a:pPr>
            <a:r>
              <a:rPr lang="en-US" sz="1800" dirty="0" smtClean="0">
                <a:solidFill>
                  <a:srgbClr val="000000"/>
                </a:solidFill>
                <a:latin typeface="Times" pitchFamily="18" charset="0"/>
                <a:ea typeface="平成明朝"/>
                <a:cs typeface="Times New Roman" pitchFamily="18" charset="0"/>
              </a:rPr>
              <a:t> GLF23 gives very good ion temperature agreement, CDBM gives slightly lower and BGB  slightly higher for CRONOS</a:t>
            </a:r>
          </a:p>
          <a:p>
            <a:pPr>
              <a:buFontTx/>
              <a:buChar char="•"/>
            </a:pPr>
            <a:r>
              <a:rPr lang="fr-FR" sz="1800" dirty="0" smtClean="0">
                <a:solidFill>
                  <a:srgbClr val="000000"/>
                </a:solidFill>
                <a:latin typeface="Times" pitchFamily="18" charset="0"/>
                <a:ea typeface="平成明朝"/>
                <a:cs typeface="Times New Roman" pitchFamily="18" charset="0"/>
              </a:rPr>
              <a:t> </a:t>
            </a:r>
            <a:r>
              <a:rPr lang="fr-FR" sz="1800" dirty="0" err="1" smtClean="0">
                <a:solidFill>
                  <a:srgbClr val="000000"/>
                </a:solidFill>
                <a:latin typeface="Times" pitchFamily="18" charset="0"/>
                <a:ea typeface="平成明朝"/>
                <a:cs typeface="Times New Roman" pitchFamily="18" charset="0"/>
              </a:rPr>
              <a:t>Additional</a:t>
            </a:r>
            <a:r>
              <a:rPr lang="fr-FR" sz="1800" dirty="0" smtClean="0">
                <a:solidFill>
                  <a:srgbClr val="000000"/>
                </a:solidFill>
                <a:latin typeface="Times" pitchFamily="18" charset="0"/>
                <a:ea typeface="平成明朝"/>
                <a:cs typeface="Times New Roman" pitchFamily="18" charset="0"/>
              </a:rPr>
              <a:t> </a:t>
            </a:r>
            <a:r>
              <a:rPr lang="fr-FR" sz="1800" dirty="0" err="1" smtClean="0">
                <a:solidFill>
                  <a:srgbClr val="000000"/>
                </a:solidFill>
                <a:latin typeface="Times" pitchFamily="18" charset="0"/>
                <a:ea typeface="平成明朝"/>
                <a:cs typeface="Times New Roman" pitchFamily="18" charset="0"/>
              </a:rPr>
              <a:t>bechmark</a:t>
            </a:r>
            <a:r>
              <a:rPr lang="fr-FR" sz="1800" dirty="0" smtClean="0">
                <a:solidFill>
                  <a:srgbClr val="000000"/>
                </a:solidFill>
                <a:latin typeface="Times" pitchFamily="18" charset="0"/>
                <a:ea typeface="平成明朝"/>
                <a:cs typeface="Times New Roman" pitchFamily="18" charset="0"/>
              </a:rPr>
              <a:t> for BGB </a:t>
            </a:r>
            <a:r>
              <a:rPr lang="fr-FR" sz="1800" dirty="0" err="1" smtClean="0">
                <a:solidFill>
                  <a:srgbClr val="000000"/>
                </a:solidFill>
                <a:latin typeface="Times" pitchFamily="18" charset="0"/>
                <a:ea typeface="平成明朝"/>
                <a:cs typeface="Times New Roman" pitchFamily="18" charset="0"/>
              </a:rPr>
              <a:t>should</a:t>
            </a:r>
            <a:r>
              <a:rPr lang="fr-FR" sz="1800" dirty="0" smtClean="0">
                <a:solidFill>
                  <a:srgbClr val="000000"/>
                </a:solidFill>
                <a:latin typeface="Times" pitchFamily="18" charset="0"/>
                <a:ea typeface="平成明朝"/>
                <a:cs typeface="Times New Roman" pitchFamily="18" charset="0"/>
              </a:rPr>
              <a:t> </a:t>
            </a:r>
            <a:r>
              <a:rPr lang="fr-FR" sz="1800" dirty="0" err="1" smtClean="0">
                <a:solidFill>
                  <a:srgbClr val="000000"/>
                </a:solidFill>
                <a:latin typeface="Times" pitchFamily="18" charset="0"/>
                <a:ea typeface="平成明朝"/>
                <a:cs typeface="Times New Roman" pitchFamily="18" charset="0"/>
              </a:rPr>
              <a:t>be</a:t>
            </a:r>
            <a:r>
              <a:rPr lang="fr-FR" sz="1800" dirty="0" smtClean="0">
                <a:solidFill>
                  <a:srgbClr val="000000"/>
                </a:solidFill>
                <a:latin typeface="Times" pitchFamily="18" charset="0"/>
                <a:ea typeface="平成明朝"/>
                <a:cs typeface="Times New Roman" pitchFamily="18" charset="0"/>
              </a:rPr>
              <a:t> </a:t>
            </a:r>
            <a:r>
              <a:rPr lang="fr-FR" sz="1800" dirty="0" err="1" smtClean="0">
                <a:solidFill>
                  <a:srgbClr val="000000"/>
                </a:solidFill>
                <a:latin typeface="Times" pitchFamily="18" charset="0"/>
                <a:ea typeface="平成明朝"/>
                <a:cs typeface="Times New Roman" pitchFamily="18" charset="0"/>
              </a:rPr>
              <a:t>done</a:t>
            </a:r>
            <a:r>
              <a:rPr lang="fr-FR" sz="1800" dirty="0" smtClean="0">
                <a:solidFill>
                  <a:srgbClr val="000000"/>
                </a:solidFill>
                <a:latin typeface="Times" pitchFamily="18" charset="0"/>
                <a:ea typeface="平成明朝"/>
                <a:cs typeface="Times New Roman" pitchFamily="18" charset="0"/>
              </a:rPr>
              <a:t> </a:t>
            </a:r>
            <a:endParaRPr lang="fr-FR" sz="1800" dirty="0">
              <a:solidFill>
                <a:srgbClr val="000000"/>
              </a:solidFill>
              <a:latin typeface="Times" pitchFamily="18" charset="0"/>
              <a:ea typeface="平成明朝"/>
              <a:cs typeface="Times New Roman" pitchFamily="18" charset="0"/>
            </a:endParaRPr>
          </a:p>
          <a:p>
            <a:r>
              <a:rPr lang="fr-FR" sz="1800" dirty="0" smtClean="0">
                <a:solidFill>
                  <a:srgbClr val="000000"/>
                </a:solidFill>
                <a:latin typeface="Times" pitchFamily="18" charset="0"/>
                <a:ea typeface="平成明朝"/>
                <a:cs typeface="Times New Roman" pitchFamily="18" charset="0"/>
              </a:rPr>
              <a:t> </a:t>
            </a:r>
            <a:endParaRPr lang="fr-FR" sz="1800" dirty="0">
              <a:solidFill>
                <a:srgbClr val="000000"/>
              </a:solidFill>
              <a:latin typeface="Times" pitchFamily="18" charset="0"/>
              <a:ea typeface="平成明朝"/>
              <a:cs typeface="Times New Roman" pitchFamily="18" charset="0"/>
            </a:endParaRPr>
          </a:p>
        </p:txBody>
      </p:sp>
      <p:pic>
        <p:nvPicPr>
          <p:cNvPr id="1028" name="Picture 4"/>
          <p:cNvPicPr>
            <a:picLocks noChangeAspect="1" noChangeArrowheads="1"/>
          </p:cNvPicPr>
          <p:nvPr/>
        </p:nvPicPr>
        <p:blipFill>
          <a:blip r:embed="rId2"/>
          <a:srcRect/>
          <a:stretch>
            <a:fillRect/>
          </a:stretch>
        </p:blipFill>
        <p:spPr bwMode="auto">
          <a:xfrm>
            <a:off x="0" y="1434663"/>
            <a:ext cx="3074062" cy="2554014"/>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5832803" y="1260092"/>
            <a:ext cx="3137779" cy="2838943"/>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2932713" y="1298192"/>
            <a:ext cx="3117355" cy="28796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dirty="0" smtClean="0">
                <a:latin typeface="Times" pitchFamily="18" charset="0"/>
                <a:ea typeface="平成明朝"/>
                <a:cs typeface="Times New Roman" pitchFamily="18" charset="0"/>
              </a:rPr>
              <a:t>H-mode SN33655</a:t>
            </a:r>
            <a:endParaRPr lang="fr-FR" dirty="0" smtClean="0">
              <a:ea typeface="平成明朝"/>
              <a:cs typeface="Times New Roman" pitchFamily="18" charset="0"/>
            </a:endParaRPr>
          </a:p>
        </p:txBody>
      </p:sp>
      <p:sp>
        <p:nvSpPr>
          <p:cNvPr id="22533" name="3 Rectángulo"/>
          <p:cNvSpPr>
            <a:spLocks noChangeArrowheads="1"/>
          </p:cNvSpPr>
          <p:nvPr/>
        </p:nvSpPr>
        <p:spPr bwMode="auto">
          <a:xfrm>
            <a:off x="240588" y="3758981"/>
            <a:ext cx="8588101" cy="2862322"/>
          </a:xfrm>
          <a:prstGeom prst="rect">
            <a:avLst/>
          </a:prstGeom>
          <a:noFill/>
          <a:ln w="9525">
            <a:noFill/>
            <a:miter lim="800000"/>
            <a:headEnd/>
            <a:tailEnd/>
          </a:ln>
        </p:spPr>
        <p:txBody>
          <a:bodyPr wrap="square">
            <a:spAutoFit/>
          </a:bodyPr>
          <a:lstStyle/>
          <a:p>
            <a:pPr>
              <a:buFontTx/>
              <a:buChar char="•"/>
            </a:pPr>
            <a:r>
              <a:rPr lang="en-US" sz="1800" dirty="0">
                <a:solidFill>
                  <a:srgbClr val="000000"/>
                </a:solidFill>
                <a:latin typeface="Times" pitchFamily="18" charset="0"/>
                <a:ea typeface="平成明朝"/>
                <a:cs typeface="Times New Roman" pitchFamily="18" charset="0"/>
              </a:rPr>
              <a:t> High density H-mode with a low population of fast ions</a:t>
            </a:r>
          </a:p>
          <a:p>
            <a:pPr>
              <a:buFontTx/>
              <a:buChar char="•"/>
            </a:pPr>
            <a:r>
              <a:rPr lang="en-US" sz="1800" dirty="0" smtClean="0">
                <a:solidFill>
                  <a:srgbClr val="000000"/>
                </a:solidFill>
                <a:latin typeface="Times" pitchFamily="18" charset="0"/>
                <a:ea typeface="平成明朝"/>
                <a:cs typeface="Times New Roman" pitchFamily="18" charset="0"/>
              </a:rPr>
              <a:t> BGB </a:t>
            </a:r>
            <a:r>
              <a:rPr lang="en-US" sz="1800" dirty="0">
                <a:solidFill>
                  <a:srgbClr val="000000"/>
                </a:solidFill>
                <a:latin typeface="Times" pitchFamily="18" charset="0"/>
                <a:ea typeface="平成明朝"/>
                <a:cs typeface="Times New Roman" pitchFamily="18" charset="0"/>
              </a:rPr>
              <a:t>overestimates the electron temperature whereas CDBM </a:t>
            </a:r>
            <a:r>
              <a:rPr lang="en-US" sz="1800" dirty="0" smtClean="0">
                <a:solidFill>
                  <a:srgbClr val="000000"/>
                </a:solidFill>
                <a:latin typeface="Times" pitchFamily="18" charset="0"/>
                <a:ea typeface="平成明朝"/>
                <a:cs typeface="Times New Roman" pitchFamily="18" charset="0"/>
              </a:rPr>
              <a:t>and GLF23 </a:t>
            </a:r>
            <a:r>
              <a:rPr lang="en-US" sz="1800" dirty="0">
                <a:solidFill>
                  <a:srgbClr val="000000"/>
                </a:solidFill>
                <a:latin typeface="Times" pitchFamily="18" charset="0"/>
                <a:ea typeface="平成明朝"/>
                <a:cs typeface="Times New Roman" pitchFamily="18" charset="0"/>
              </a:rPr>
              <a:t>tends to be </a:t>
            </a:r>
            <a:r>
              <a:rPr lang="en-US" sz="1800" dirty="0" smtClean="0">
                <a:solidFill>
                  <a:srgbClr val="000000"/>
                </a:solidFill>
                <a:latin typeface="Times" pitchFamily="18" charset="0"/>
                <a:ea typeface="平成明朝"/>
                <a:cs typeface="Times New Roman" pitchFamily="18" charset="0"/>
              </a:rPr>
              <a:t>ok for CRONOS</a:t>
            </a:r>
          </a:p>
          <a:p>
            <a:pPr>
              <a:buFontTx/>
              <a:buChar char="•"/>
            </a:pPr>
            <a:r>
              <a:rPr lang="en-US" sz="1800" dirty="0" smtClean="0">
                <a:solidFill>
                  <a:srgbClr val="000000"/>
                </a:solidFill>
                <a:latin typeface="Times" pitchFamily="18" charset="0"/>
                <a:ea typeface="平成明朝"/>
                <a:cs typeface="Times New Roman" pitchFamily="18" charset="0"/>
              </a:rPr>
              <a:t> Slightly higher electron temperatures for TOPICS due to higher electron temperature pedestal considered. Differences between two codes can be explained by pedestal differences</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GLF23 </a:t>
            </a:r>
            <a:r>
              <a:rPr lang="en-US" sz="1800" dirty="0" smtClean="0">
                <a:solidFill>
                  <a:srgbClr val="000000"/>
                </a:solidFill>
                <a:latin typeface="Times" pitchFamily="18" charset="0"/>
                <a:ea typeface="平成明朝"/>
                <a:cs typeface="Times New Roman" pitchFamily="18" charset="0"/>
              </a:rPr>
              <a:t>and CDBM give </a:t>
            </a:r>
            <a:r>
              <a:rPr lang="en-US" sz="1800" dirty="0">
                <a:solidFill>
                  <a:srgbClr val="000000"/>
                </a:solidFill>
                <a:latin typeface="Times" pitchFamily="18" charset="0"/>
                <a:ea typeface="平成明朝"/>
                <a:cs typeface="Times New Roman" pitchFamily="18" charset="0"/>
              </a:rPr>
              <a:t>very good ion </a:t>
            </a:r>
            <a:r>
              <a:rPr lang="en-US" sz="1800" dirty="0" smtClean="0">
                <a:solidFill>
                  <a:srgbClr val="000000"/>
                </a:solidFill>
                <a:latin typeface="Times" pitchFamily="18" charset="0"/>
                <a:ea typeface="平成明朝"/>
                <a:cs typeface="Times New Roman" pitchFamily="18" charset="0"/>
              </a:rPr>
              <a:t>temperature  for both codes. BGB overestimates ion temperature for CRONOS</a:t>
            </a:r>
          </a:p>
          <a:p>
            <a:pPr>
              <a:buFontTx/>
              <a:buChar char="•"/>
            </a:pPr>
            <a:r>
              <a:rPr lang="en-US" sz="1800" dirty="0" smtClean="0">
                <a:solidFill>
                  <a:srgbClr val="000000"/>
                </a:solidFill>
                <a:latin typeface="Times" pitchFamily="18" charset="0"/>
                <a:ea typeface="平成明朝"/>
                <a:cs typeface="Times New Roman" pitchFamily="18" charset="0"/>
              </a:rPr>
              <a:t> The trend for electron temperature is opposite to 33654; Is this a general trend? </a:t>
            </a:r>
          </a:p>
          <a:p>
            <a:pPr>
              <a:buFontTx/>
              <a:buChar char="•"/>
            </a:pPr>
            <a:r>
              <a:rPr lang="en-US" sz="1800" dirty="0" smtClean="0">
                <a:solidFill>
                  <a:srgbClr val="000000"/>
                </a:solidFill>
                <a:latin typeface="Times" pitchFamily="18" charset="0"/>
                <a:ea typeface="平成明朝"/>
                <a:cs typeface="Times New Roman" pitchFamily="18" charset="0"/>
              </a:rPr>
              <a:t> Not confirmed by JET shots.</a:t>
            </a:r>
            <a:endParaRPr lang="en-US" sz="1800" dirty="0">
              <a:solidFill>
                <a:srgbClr val="000000"/>
              </a:solidFill>
              <a:latin typeface="Times" pitchFamily="18" charset="0"/>
              <a:ea typeface="平成明朝"/>
              <a:cs typeface="Times New Roman" pitchFamily="18" charset="0"/>
            </a:endParaRPr>
          </a:p>
        </p:txBody>
      </p:sp>
      <p:pic>
        <p:nvPicPr>
          <p:cNvPr id="2052" name="Picture 4"/>
          <p:cNvPicPr>
            <a:picLocks noChangeAspect="1" noChangeArrowheads="1"/>
          </p:cNvPicPr>
          <p:nvPr/>
        </p:nvPicPr>
        <p:blipFill>
          <a:blip r:embed="rId2"/>
          <a:srcRect/>
          <a:stretch>
            <a:fillRect/>
          </a:stretch>
        </p:blipFill>
        <p:spPr bwMode="auto">
          <a:xfrm>
            <a:off x="0" y="1141295"/>
            <a:ext cx="2995448" cy="2728647"/>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a:stretch>
            <a:fillRect/>
          </a:stretch>
        </p:blipFill>
        <p:spPr bwMode="auto">
          <a:xfrm>
            <a:off x="2979680" y="1129533"/>
            <a:ext cx="3026979" cy="2646887"/>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5935723" y="1080759"/>
            <a:ext cx="3208277" cy="27187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3200" dirty="0" smtClean="0">
                <a:latin typeface="Times" pitchFamily="18" charset="0"/>
                <a:ea typeface="平成明朝"/>
                <a:cs typeface="Times New Roman" pitchFamily="18" charset="0"/>
              </a:rPr>
              <a:t>hybrid 39713</a:t>
            </a:r>
            <a:endParaRPr lang="fr-FR" sz="3200" dirty="0"/>
          </a:p>
        </p:txBody>
      </p:sp>
      <p:sp>
        <p:nvSpPr>
          <p:cNvPr id="3" name="2 Marcador de contenido"/>
          <p:cNvSpPr>
            <a:spLocks noGrp="1"/>
          </p:cNvSpPr>
          <p:nvPr>
            <p:ph idx="1"/>
          </p:nvPr>
        </p:nvSpPr>
        <p:spPr/>
        <p:txBody>
          <a:bodyPr/>
          <a:lstStyle/>
          <a:p>
            <a:endParaRPr lang="fr-FR"/>
          </a:p>
        </p:txBody>
      </p:sp>
      <p:pic>
        <p:nvPicPr>
          <p:cNvPr id="3076" name="Picture 4"/>
          <p:cNvPicPr>
            <a:picLocks noChangeAspect="1" noChangeArrowheads="1"/>
          </p:cNvPicPr>
          <p:nvPr/>
        </p:nvPicPr>
        <p:blipFill>
          <a:blip r:embed="rId2"/>
          <a:srcRect/>
          <a:stretch>
            <a:fillRect/>
          </a:stretch>
        </p:blipFill>
        <p:spPr bwMode="auto">
          <a:xfrm>
            <a:off x="0" y="961698"/>
            <a:ext cx="2746570" cy="2485532"/>
          </a:xfrm>
          <a:prstGeom prst="rect">
            <a:avLst/>
          </a:prstGeom>
          <a:noFill/>
          <a:ln w="9525">
            <a:noFill/>
            <a:miter lim="800000"/>
            <a:headEnd/>
            <a:tailEnd/>
          </a:ln>
          <a:effectLst/>
        </p:spPr>
      </p:pic>
      <p:sp>
        <p:nvSpPr>
          <p:cNvPr id="7" name="3 Rectángulo"/>
          <p:cNvSpPr>
            <a:spLocks noChangeArrowheads="1"/>
          </p:cNvSpPr>
          <p:nvPr/>
        </p:nvSpPr>
        <p:spPr bwMode="auto">
          <a:xfrm>
            <a:off x="303650" y="3362104"/>
            <a:ext cx="8051800" cy="3385542"/>
          </a:xfrm>
          <a:prstGeom prst="rect">
            <a:avLst/>
          </a:prstGeom>
          <a:noFill/>
          <a:ln w="9525">
            <a:noFill/>
            <a:miter lim="800000"/>
            <a:headEnd/>
            <a:tailEnd/>
          </a:ln>
        </p:spPr>
        <p:txBody>
          <a:bodyPr>
            <a:spAutoFit/>
          </a:bodyPr>
          <a:lstStyle/>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Hybrid scenario with </a:t>
            </a:r>
            <a:r>
              <a:rPr lang="en-US" sz="1800" dirty="0">
                <a:solidFill>
                  <a:srgbClr val="000000"/>
                </a:solidFill>
                <a:latin typeface="Times" pitchFamily="18" charset="0"/>
                <a:ea typeface="平成明朝"/>
                <a:cs typeface="Times New Roman" pitchFamily="18" charset="0"/>
              </a:rPr>
              <a:t>a </a:t>
            </a:r>
            <a:r>
              <a:rPr lang="en-US" sz="1800" dirty="0" smtClean="0">
                <a:solidFill>
                  <a:srgbClr val="000000"/>
                </a:solidFill>
                <a:latin typeface="Times" pitchFamily="18" charset="0"/>
                <a:ea typeface="平成明朝"/>
                <a:cs typeface="Times New Roman" pitchFamily="18" charset="0"/>
              </a:rPr>
              <a:t>high population </a:t>
            </a:r>
            <a:r>
              <a:rPr lang="en-US" sz="1800" dirty="0">
                <a:solidFill>
                  <a:srgbClr val="000000"/>
                </a:solidFill>
                <a:latin typeface="Times" pitchFamily="18" charset="0"/>
                <a:ea typeface="平成明朝"/>
                <a:cs typeface="Times New Roman" pitchFamily="18" charset="0"/>
              </a:rPr>
              <a:t>of fast ions</a:t>
            </a: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No stationary discharge </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Very low temperatures with GLF23 even with </a:t>
            </a:r>
            <a:r>
              <a:rPr lang="en-US" sz="1800" dirty="0" err="1" smtClean="0">
                <a:solidFill>
                  <a:srgbClr val="000000"/>
                </a:solidFill>
                <a:latin typeface="Times" pitchFamily="18" charset="0"/>
                <a:ea typeface="平成明朝"/>
                <a:cs typeface="Times New Roman" pitchFamily="18" charset="0"/>
              </a:rPr>
              <a:t>ExB</a:t>
            </a:r>
            <a:r>
              <a:rPr lang="en-US" sz="1800" dirty="0" smtClean="0">
                <a:solidFill>
                  <a:srgbClr val="000000"/>
                </a:solidFill>
                <a:latin typeface="Times" pitchFamily="18" charset="0"/>
                <a:ea typeface="平成明朝"/>
                <a:cs typeface="Times New Roman" pitchFamily="18" charset="0"/>
              </a:rPr>
              <a:t> effect. Very flat temperatures obtained in high density gradient region</a:t>
            </a:r>
          </a:p>
          <a:p>
            <a:pPr>
              <a:buFontTx/>
              <a:buChar char="•"/>
            </a:pPr>
            <a:r>
              <a:rPr lang="en-US" sz="1800" dirty="0" smtClean="0">
                <a:solidFill>
                  <a:srgbClr val="000000"/>
                </a:solidFill>
                <a:latin typeface="Times" pitchFamily="18" charset="0"/>
                <a:ea typeface="平成明朝"/>
                <a:cs typeface="Times New Roman" pitchFamily="18" charset="0"/>
              </a:rPr>
              <a:t> GLF23 results very similar for TOPICS and CRONOS w/o EXB. Some difference with EXB </a:t>
            </a:r>
          </a:p>
          <a:p>
            <a:pPr>
              <a:buFontTx/>
              <a:buChar char="•"/>
            </a:pPr>
            <a:r>
              <a:rPr lang="en-US" sz="1800" dirty="0" smtClean="0">
                <a:solidFill>
                  <a:srgbClr val="000000"/>
                </a:solidFill>
                <a:latin typeface="Times" pitchFamily="18" charset="0"/>
                <a:ea typeface="平成明朝"/>
                <a:cs typeface="Times New Roman" pitchFamily="18" charset="0"/>
              </a:rPr>
              <a:t>Temperatures obtained with CDBM are also lower. Very similar  for both codes</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a:solidFill>
                  <a:srgbClr val="000000"/>
                </a:solidFill>
                <a:latin typeface="Times" pitchFamily="18" charset="0"/>
                <a:ea typeface="平成明朝"/>
                <a:cs typeface="Times New Roman" pitchFamily="18" charset="0"/>
              </a:rPr>
              <a:t> </a:t>
            </a:r>
            <a:r>
              <a:rPr lang="en-US" sz="1800" dirty="0" smtClean="0">
                <a:solidFill>
                  <a:srgbClr val="000000"/>
                </a:solidFill>
                <a:latin typeface="Times" pitchFamily="18" charset="0"/>
                <a:ea typeface="平成明朝"/>
                <a:cs typeface="Times New Roman" pitchFamily="18" charset="0"/>
              </a:rPr>
              <a:t>BGB give right temperatures in CRONOS very low in TOPICS. No reduction of anomalous transport considered in TOPICS.</a:t>
            </a:r>
            <a:endParaRPr lang="en-US" sz="1800" dirty="0">
              <a:solidFill>
                <a:srgbClr val="000000"/>
              </a:solidFill>
              <a:latin typeface="Times" pitchFamily="18" charset="0"/>
              <a:ea typeface="平成明朝"/>
              <a:cs typeface="Times New Roman" pitchFamily="18" charset="0"/>
            </a:endParaRPr>
          </a:p>
          <a:p>
            <a:pPr>
              <a:buFontTx/>
              <a:buChar char="•"/>
            </a:pPr>
            <a:r>
              <a:rPr lang="en-US" sz="1800" dirty="0" smtClean="0">
                <a:solidFill>
                  <a:srgbClr val="000000"/>
                </a:solidFill>
                <a:latin typeface="Times" pitchFamily="18" charset="0"/>
                <a:ea typeface="平成明朝"/>
                <a:cs typeface="Times New Roman" pitchFamily="18" charset="0"/>
              </a:rPr>
              <a:t> For NB calculations stationary profiles are assumed. NB deposition are doubtful. Should we choose another hybrid scenario for comparison?</a:t>
            </a:r>
            <a:endParaRPr lang="en-US" sz="1800" dirty="0">
              <a:solidFill>
                <a:srgbClr val="000000"/>
              </a:solidFill>
              <a:latin typeface="Times" pitchFamily="18" charset="0"/>
              <a:ea typeface="平成明朝"/>
              <a:cs typeface="Times New Roman" pitchFamily="18" charset="0"/>
            </a:endParaRPr>
          </a:p>
          <a:p>
            <a:r>
              <a:rPr lang="fr-FR" sz="1600" dirty="0">
                <a:solidFill>
                  <a:srgbClr val="000000"/>
                </a:solidFill>
                <a:latin typeface="Times" pitchFamily="18" charset="0"/>
                <a:ea typeface="平成明朝"/>
                <a:cs typeface="Times New Roman" pitchFamily="18" charset="0"/>
              </a:rPr>
              <a:t> </a:t>
            </a:r>
          </a:p>
        </p:txBody>
      </p:sp>
      <p:pic>
        <p:nvPicPr>
          <p:cNvPr id="4098" name="Picture 2"/>
          <p:cNvPicPr>
            <a:picLocks noChangeAspect="1" noChangeArrowheads="1"/>
          </p:cNvPicPr>
          <p:nvPr/>
        </p:nvPicPr>
        <p:blipFill>
          <a:blip r:embed="rId3"/>
          <a:srcRect/>
          <a:stretch>
            <a:fillRect/>
          </a:stretch>
        </p:blipFill>
        <p:spPr bwMode="auto">
          <a:xfrm>
            <a:off x="2787522" y="968593"/>
            <a:ext cx="3207316" cy="2499820"/>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5959366" y="933777"/>
            <a:ext cx="2979683" cy="25731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CRH_Meeting_10/3/2003">
  <a:themeElements>
    <a:clrScheme name="ECRH_Meeting_10/3/200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CRH_Meeting_10/3/200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defRPr>
        </a:defPPr>
      </a:lstStyle>
    </a:lnDef>
  </a:objectDefaults>
  <a:extraClrSchemeLst>
    <a:extraClrScheme>
      <a:clrScheme name="ECRH_Meeting_10/3/200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CRH_Meeting_10/3/200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CRH_Meeting_10/3/200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CRH_Meeting_10/3/200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CRH_Meeting_10/3/200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CRH_Meeting_10/3/200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CRH_Meeting_10/3/200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2001:Modèles:Giruzzi-PPPL2003-2.pot</Template>
  <TotalTime>45763</TotalTime>
  <Words>1746</Words>
  <Application>Microsoft PowerPoint</Application>
  <PresentationFormat>Presentación en pantalla (4:3)</PresentationFormat>
  <Paragraphs>148</Paragraphs>
  <Slides>21</Slides>
  <Notes>0</Notes>
  <HiddenSlides>0</HiddenSlides>
  <MMClips>0</MMClips>
  <ScaleCrop>false</ScaleCrop>
  <HeadingPairs>
    <vt:vector size="4" baseType="variant">
      <vt:variant>
        <vt:lpstr>Tema</vt:lpstr>
      </vt:variant>
      <vt:variant>
        <vt:i4>4</vt:i4>
      </vt:variant>
      <vt:variant>
        <vt:lpstr>Títulos de diapositiva</vt:lpstr>
      </vt:variant>
      <vt:variant>
        <vt:i4>21</vt:i4>
      </vt:variant>
    </vt:vector>
  </HeadingPairs>
  <TitlesOfParts>
    <vt:vector size="25" baseType="lpstr">
      <vt:lpstr>ECRH_Meeting_10/3/2003</vt:lpstr>
      <vt:lpstr>1_Diseño personalizado</vt:lpstr>
      <vt:lpstr>2_Diseño personalizado</vt:lpstr>
      <vt:lpstr>Diseño personalizado</vt:lpstr>
      <vt:lpstr>Diapositiva 1</vt:lpstr>
      <vt:lpstr>List of shots</vt:lpstr>
      <vt:lpstr>Diapositiva 3</vt:lpstr>
      <vt:lpstr>Diapositiva 4</vt:lpstr>
      <vt:lpstr>Diapositiva 5</vt:lpstr>
      <vt:lpstr>Diapositiva 6</vt:lpstr>
      <vt:lpstr>H-mode SN33654</vt:lpstr>
      <vt:lpstr>H-mode SN33655</vt:lpstr>
      <vt:lpstr>hybrid 39713</vt:lpstr>
      <vt:lpstr>Hybrid 48158</vt:lpstr>
      <vt:lpstr>Steady-state 48246</vt:lpstr>
      <vt:lpstr>Neoclassical transport</vt:lpstr>
      <vt:lpstr>Steady-state 45903</vt:lpstr>
      <vt:lpstr>Diapositiva 14</vt:lpstr>
      <vt:lpstr>H-mode JET 73344</vt:lpstr>
      <vt:lpstr>Hybrid JET 77280</vt:lpstr>
      <vt:lpstr>JT-60U H-mode 33655</vt:lpstr>
      <vt:lpstr>JT-60U hybrid 48158</vt:lpstr>
      <vt:lpstr>Full simulation of JT-60U H-mode 33655</vt:lpstr>
      <vt:lpstr>Hybrid scenario similarities between JET and JT60U</vt:lpstr>
      <vt:lpstr>Conclusions and perspectives</vt:lpstr>
    </vt:vector>
  </TitlesOfParts>
  <Company>DRFC\GA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FRANCOIS</dc:creator>
  <cp:lastModifiedBy>jeronimo</cp:lastModifiedBy>
  <cp:revision>1673</cp:revision>
  <cp:lastPrinted>2007-06-29T12:07:45Z</cp:lastPrinted>
  <dcterms:created xsi:type="dcterms:W3CDTF">2002-11-22T08:29:45Z</dcterms:created>
  <dcterms:modified xsi:type="dcterms:W3CDTF">2012-11-22T22:02:22Z</dcterms:modified>
</cp:coreProperties>
</file>