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04" r:id="rId3"/>
    <p:sldId id="305" r:id="rId4"/>
    <p:sldId id="306" r:id="rId5"/>
    <p:sldId id="307" r:id="rId6"/>
    <p:sldId id="308" r:id="rId7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bg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bg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bg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bg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bg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200" kern="1200">
        <a:solidFill>
          <a:schemeClr val="bg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200" kern="1200">
        <a:solidFill>
          <a:schemeClr val="bg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200" kern="1200">
        <a:solidFill>
          <a:schemeClr val="bg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200" kern="1200">
        <a:solidFill>
          <a:schemeClr val="bg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0552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52" autoAdjust="0"/>
    <p:restoredTop sz="94250" autoAdjust="0"/>
  </p:normalViewPr>
  <p:slideViewPr>
    <p:cSldViewPr>
      <p:cViewPr varScale="1">
        <p:scale>
          <a:sx n="91" d="100"/>
          <a:sy n="91" d="100"/>
        </p:scale>
        <p:origin x="-110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42A14736-25A3-4CC6-8132-D0ACCF4AAB1F}" type="datetimeFigureOut">
              <a:rPr lang="en-US"/>
              <a:pPr>
                <a:defRPr/>
              </a:pPr>
              <a:t>11/22/2012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609DB3CC-23A6-471D-9F93-1453250D2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D755FB48-3C75-4E60-A0A0-8E89A8BA8325}" type="datetimeFigureOut">
              <a:rPr lang="en-US"/>
              <a:pPr>
                <a:defRPr/>
              </a:pPr>
              <a:t>11/22/2012</a:t>
            </a:fld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9C5949D4-15DD-42DD-AA2C-7124FB8A5C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background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jdelijke aanduiding voor voettekst 6"/>
          <p:cNvSpPr txBox="1">
            <a:spLocks noGrp="1"/>
          </p:cNvSpPr>
          <p:nvPr/>
        </p:nvSpPr>
        <p:spPr>
          <a:xfrm>
            <a:off x="7675563" y="6554788"/>
            <a:ext cx="1092200" cy="333375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nl-NL" sz="1000" b="1" dirty="0">
                <a:solidFill>
                  <a:srgbClr val="7F7F7F"/>
                </a:solidFill>
                <a:latin typeface="Calibri" pitchFamily="34" charset="0"/>
                <a:cs typeface="+mn-cs"/>
              </a:rPr>
              <a:t>Jonathan Citrin </a:t>
            </a: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3"/>
          </p:nvPr>
        </p:nvSpPr>
        <p:spPr>
          <a:xfrm>
            <a:off x="1547664" y="1772976"/>
            <a:ext cx="6480720" cy="1872048"/>
          </a:xfrm>
          <a:prstGeom prst="rect">
            <a:avLst/>
          </a:prstGeom>
        </p:spPr>
        <p:txBody>
          <a:bodyPr>
            <a:normAutofit/>
          </a:bodyPr>
          <a:lstStyle>
            <a:lvl1pPr marL="628650" indent="-180975">
              <a:buFont typeface="Arial" pitchFamily="34" charset="0"/>
              <a:buChar char="•"/>
              <a:defRPr sz="200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4"/>
          </p:nvPr>
        </p:nvSpPr>
        <p:spPr>
          <a:xfrm>
            <a:off x="1547813" y="4005312"/>
            <a:ext cx="6480175" cy="431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2200" b="1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5"/>
          </p:nvPr>
        </p:nvSpPr>
        <p:spPr>
          <a:xfrm>
            <a:off x="1547813" y="4437087"/>
            <a:ext cx="6480175" cy="1872233"/>
          </a:xfrm>
          <a:prstGeom prst="rect">
            <a:avLst/>
          </a:prstGeom>
        </p:spPr>
        <p:txBody>
          <a:bodyPr>
            <a:normAutofit/>
          </a:bodyPr>
          <a:lstStyle>
            <a:lvl1pPr marL="628650" indent="-180975">
              <a:buFont typeface="Arial" pitchFamily="34" charset="0"/>
              <a:buChar char="•"/>
              <a:tabLst/>
              <a:defRPr sz="200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ijdelijke aanduiding voor tekst 20"/>
          <p:cNvSpPr>
            <a:spLocks noGrp="1"/>
          </p:cNvSpPr>
          <p:nvPr>
            <p:ph type="body" sz="quarter" idx="17"/>
          </p:nvPr>
        </p:nvSpPr>
        <p:spPr>
          <a:xfrm>
            <a:off x="1547664" y="1340768"/>
            <a:ext cx="6480175" cy="431800"/>
          </a:xfrm>
          <a:prstGeom prst="rect">
            <a:avLst/>
          </a:prstGeom>
        </p:spPr>
        <p:txBody>
          <a:bodyPr/>
          <a:lstStyle>
            <a:lvl1pPr>
              <a:buNone/>
              <a:defRPr sz="2200" b="1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jdelijke aanduiding voor tekst 20"/>
          <p:cNvSpPr>
            <a:spLocks noGrp="1"/>
          </p:cNvSpPr>
          <p:nvPr>
            <p:ph type="body" sz="quarter" idx="21"/>
          </p:nvPr>
        </p:nvSpPr>
        <p:spPr>
          <a:xfrm>
            <a:off x="1547664" y="260648"/>
            <a:ext cx="6480175" cy="431800"/>
          </a:xfrm>
          <a:prstGeom prst="rect">
            <a:avLst/>
          </a:prstGeom>
        </p:spPr>
        <p:txBody>
          <a:bodyPr/>
          <a:lstStyle>
            <a:lvl1pPr>
              <a:buNone/>
              <a:defRPr sz="2200" b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Rectangle 10"/>
          <p:cNvSpPr>
            <a:spLocks noGrp="1" noChangeArrowheads="1"/>
          </p:cNvSpPr>
          <p:nvPr>
            <p:ph type="sldNum" sz="quarter" idx="22"/>
          </p:nvPr>
        </p:nvSpPr>
        <p:spPr bwMode="auto">
          <a:xfrm>
            <a:off x="8440738" y="6548438"/>
            <a:ext cx="476250" cy="33178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CE32BCE3-5A0A-4F19-85A7-22C8C88EEF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voettekst 26"/>
          <p:cNvSpPr txBox="1">
            <a:spLocks/>
          </p:cNvSpPr>
          <p:nvPr/>
        </p:nvSpPr>
        <p:spPr>
          <a:xfrm>
            <a:off x="2916238" y="6519863"/>
            <a:ext cx="1943100" cy="3381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z="900">
              <a:solidFill>
                <a:srgbClr val="7F7F7F"/>
              </a:solidFill>
              <a:latin typeface="Calibri" pitchFamily="34" charset="0"/>
              <a:cs typeface="+mn-cs"/>
            </a:endParaRPr>
          </a:p>
        </p:txBody>
      </p:sp>
      <p:pic>
        <p:nvPicPr>
          <p:cNvPr id="3075" name="Picture 6" descr="background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549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7" descr="NWO 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32813" y="6499225"/>
            <a:ext cx="43973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8" descr="FOMlogo_f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85113" y="6423025"/>
            <a:ext cx="439737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Tekstvak 22"/>
          <p:cNvSpPr txBox="1">
            <a:spLocks noChangeArrowheads="1"/>
          </p:cNvSpPr>
          <p:nvPr/>
        </p:nvSpPr>
        <p:spPr bwMode="auto">
          <a:xfrm>
            <a:off x="7019925" y="6542088"/>
            <a:ext cx="1008063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l-NL" sz="700">
                <a:solidFill>
                  <a:schemeClr val="tx1"/>
                </a:solidFill>
                <a:cs typeface="+mn-cs"/>
              </a:rPr>
              <a:t>DIFFER is part of</a:t>
            </a:r>
          </a:p>
        </p:txBody>
      </p:sp>
      <p:sp>
        <p:nvSpPr>
          <p:cNvPr id="1034" name="Tekstvak 31"/>
          <p:cNvSpPr txBox="1">
            <a:spLocks noChangeArrowheads="1"/>
          </p:cNvSpPr>
          <p:nvPr/>
        </p:nvSpPr>
        <p:spPr bwMode="auto">
          <a:xfrm>
            <a:off x="8243888" y="6542088"/>
            <a:ext cx="360362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l-NL" sz="700">
                <a:solidFill>
                  <a:schemeClr val="tx1"/>
                </a:solidFill>
                <a:cs typeface="+mn-cs"/>
              </a:rPr>
              <a:t>and</a:t>
            </a:r>
          </a:p>
        </p:txBody>
      </p:sp>
      <p:sp>
        <p:nvSpPr>
          <p:cNvPr id="7" name="Tijdelijke aanduiding voor voettekst 6"/>
          <p:cNvSpPr txBox="1">
            <a:spLocks noGrp="1"/>
          </p:cNvSpPr>
          <p:nvPr/>
        </p:nvSpPr>
        <p:spPr>
          <a:xfrm>
            <a:off x="971550" y="6524625"/>
            <a:ext cx="1944688" cy="333375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nl-NL" sz="900">
                <a:solidFill>
                  <a:srgbClr val="7F7F7F"/>
                </a:solidFill>
                <a:latin typeface="Calibri" pitchFamily="34" charset="0"/>
                <a:cs typeface="+mn-cs"/>
              </a:rPr>
              <a:t>DIFFER huisstijl presentatie </a:t>
            </a:r>
          </a:p>
        </p:txBody>
      </p:sp>
      <p:sp>
        <p:nvSpPr>
          <p:cNvPr id="2" name="Tijdelijke aanduiding voor datum 7"/>
          <p:cNvSpPr txBox="1">
            <a:spLocks noGrp="1"/>
          </p:cNvSpPr>
          <p:nvPr/>
        </p:nvSpPr>
        <p:spPr>
          <a:xfrm>
            <a:off x="2798763" y="6524625"/>
            <a:ext cx="2133600" cy="333375"/>
          </a:xfrm>
          <a:prstGeom prst="rect">
            <a:avLst/>
          </a:prstGeo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BEE5BC2-1F71-4F7A-A4BD-F21A0BBAFE64}" type="datetime4">
              <a:rPr lang="nl-NL" sz="9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23 november 2012</a:t>
            </a:fld>
            <a:endParaRPr lang="nl-NL" sz="9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90588" y="6370638"/>
            <a:ext cx="2808287" cy="43021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 dirty="0" err="1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123" name="Text Box 37"/>
          <p:cNvSpPr txBox="1">
            <a:spLocks noChangeArrowheads="1"/>
          </p:cNvSpPr>
          <p:nvPr/>
        </p:nvSpPr>
        <p:spPr bwMode="auto">
          <a:xfrm>
            <a:off x="539552" y="2132856"/>
            <a:ext cx="8058150" cy="310854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1) ITER </a:t>
            </a:r>
            <a:r>
              <a:rPr lang="en-US" sz="2800" b="1" dirty="0" smtClean="0">
                <a:solidFill>
                  <a:srgbClr val="FF0000"/>
                </a:solidFill>
              </a:rPr>
              <a:t>hybrid scenario </a:t>
            </a:r>
            <a:r>
              <a:rPr lang="en-US" sz="2800" b="1" dirty="0" err="1" smtClean="0">
                <a:solidFill>
                  <a:srgbClr val="FF0000"/>
                </a:solidFill>
              </a:rPr>
              <a:t>modelling</a:t>
            </a:r>
            <a:r>
              <a:rPr lang="en-US" sz="2800" b="1" dirty="0" smtClean="0">
                <a:solidFill>
                  <a:srgbClr val="FF0000"/>
                </a:solidFill>
              </a:rPr>
              <a:t> with EPED </a:t>
            </a:r>
            <a:r>
              <a:rPr lang="en-US" sz="2800" b="1" dirty="0" smtClean="0">
                <a:solidFill>
                  <a:srgbClr val="FF0000"/>
                </a:solidFill>
              </a:rPr>
              <a:t>constraints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/>
            </a:r>
            <a:br>
              <a:rPr lang="en-US" sz="2800" b="1" dirty="0" smtClean="0">
                <a:solidFill>
                  <a:srgbClr val="FF0000"/>
                </a:solidFill>
              </a:rPr>
            </a:b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2) Status </a:t>
            </a:r>
            <a:r>
              <a:rPr lang="en-US" sz="2800" b="1" dirty="0" smtClean="0">
                <a:solidFill>
                  <a:srgbClr val="FF0000"/>
                </a:solidFill>
              </a:rPr>
              <a:t>on  Relaxation of the ITER hybrid-scenario q&gt;1 constraint by </a:t>
            </a:r>
            <a:r>
              <a:rPr lang="en-US" sz="2800" b="1" dirty="0" err="1" smtClean="0">
                <a:solidFill>
                  <a:srgbClr val="FF0000"/>
                </a:solidFill>
              </a:rPr>
              <a:t>sawtooth</a:t>
            </a:r>
            <a:r>
              <a:rPr lang="en-US" sz="2800" b="1" dirty="0" smtClean="0">
                <a:solidFill>
                  <a:srgbClr val="FF0000"/>
                </a:solidFill>
              </a:rPr>
              <a:t> control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188640"/>
            <a:ext cx="123983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 sz="quarter" idx="22"/>
          </p:nvPr>
        </p:nvSpPr>
        <p:spPr/>
        <p:txBody>
          <a:bodyPr/>
          <a:lstStyle/>
          <a:p>
            <a:pPr>
              <a:defRPr/>
            </a:pPr>
            <a:fld id="{3FC900D5-2F3E-40BF-8450-334EE35B68E6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1443616" y="63718"/>
            <a:ext cx="603309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nl-NL" sz="2400" b="1" dirty="0" err="1" smtClean="0">
                <a:latin typeface="Arial" charset="0"/>
              </a:rPr>
              <a:t>Exte</a:t>
            </a:r>
            <a:r>
              <a:rPr lang="nl-NL" sz="2400" b="1" dirty="0" err="1" smtClean="0">
                <a:latin typeface="Arial" charset="0"/>
              </a:rPr>
              <a:t>nsion</a:t>
            </a:r>
            <a:r>
              <a:rPr lang="nl-NL" sz="2400" b="1" dirty="0" smtClean="0">
                <a:latin typeface="Arial" charset="0"/>
              </a:rPr>
              <a:t> of IAEA 2012 EPED1 compatible </a:t>
            </a:r>
            <a:r>
              <a:rPr lang="nl-NL" sz="2400" b="1" dirty="0" err="1" smtClean="0">
                <a:latin typeface="Arial" charset="0"/>
              </a:rPr>
              <a:t>hybrid</a:t>
            </a:r>
            <a:r>
              <a:rPr lang="nl-NL" sz="2400" b="1" dirty="0" smtClean="0">
                <a:latin typeface="Arial" charset="0"/>
              </a:rPr>
              <a:t> </a:t>
            </a:r>
            <a:r>
              <a:rPr lang="nl-NL" sz="2400" b="1" dirty="0" err="1" smtClean="0">
                <a:latin typeface="Arial" charset="0"/>
              </a:rPr>
              <a:t>scenarios</a:t>
            </a:r>
            <a:endParaRPr lang="nl-NL" sz="2400" b="1" dirty="0">
              <a:latin typeface="Arial" charset="0"/>
            </a:endParaRPr>
          </a:p>
        </p:txBody>
      </p:sp>
      <p:pic>
        <p:nvPicPr>
          <p:cNvPr id="2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188640"/>
            <a:ext cx="123983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340768"/>
            <a:ext cx="3841156" cy="2839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1268760"/>
            <a:ext cx="3615536" cy="282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4221088"/>
            <a:ext cx="3248280" cy="26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5"/>
          <p:cNvSpPr txBox="1"/>
          <p:nvPr/>
        </p:nvSpPr>
        <p:spPr>
          <a:xfrm>
            <a:off x="3883451" y="4100782"/>
            <a:ext cx="4608512" cy="286232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Extension 1:</a:t>
            </a:r>
            <a:br>
              <a:rPr lang="en-US" sz="20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Maintain q&gt;1 constraint by shifting ECCD mirror angles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Expected loss of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P</a:t>
            </a:r>
            <a:r>
              <a:rPr lang="en-US" sz="2000" baseline="-25000" dirty="0" err="1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fus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due to s/q effect</a:t>
            </a:r>
            <a:br>
              <a:rPr lang="en-US" sz="20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in the x~0.4 region. </a:t>
            </a:r>
            <a:br>
              <a:rPr lang="en-US" sz="20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Runs ongoing (here only t=390s)</a:t>
            </a:r>
            <a:br>
              <a:rPr lang="en-US" sz="20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</a:br>
            <a:endParaRPr kumimoji="0" lang="en-US" sz="2000" b="0" i="0" u="none" strike="noStrike" kern="1200" cap="none" spc="0" normalizeH="0" baseline="0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 sz="quarter" idx="22"/>
          </p:nvPr>
        </p:nvSpPr>
        <p:spPr/>
        <p:txBody>
          <a:bodyPr/>
          <a:lstStyle/>
          <a:p>
            <a:pPr>
              <a:defRPr/>
            </a:pPr>
            <a:fld id="{3FC900D5-2F3E-40BF-8450-334EE35B68E6}" type="slidenum">
              <a:rPr lang="en-US"/>
              <a:pPr>
                <a:defRPr/>
              </a:pPr>
              <a:t>3</a:t>
            </a:fld>
            <a:endParaRPr lang="en-US"/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188640"/>
            <a:ext cx="123983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052736"/>
            <a:ext cx="3672408" cy="2889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196752"/>
            <a:ext cx="3456384" cy="2689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4005064"/>
            <a:ext cx="3385138" cy="2711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443616" y="63718"/>
            <a:ext cx="603309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nl-NL" sz="2400" b="1" dirty="0" err="1" smtClean="0">
                <a:latin typeface="Arial" charset="0"/>
              </a:rPr>
              <a:t>Exte</a:t>
            </a:r>
            <a:r>
              <a:rPr lang="nl-NL" sz="2400" b="1" dirty="0" err="1" smtClean="0">
                <a:latin typeface="Arial" charset="0"/>
              </a:rPr>
              <a:t>nsion</a:t>
            </a:r>
            <a:r>
              <a:rPr lang="nl-NL" sz="2400" b="1" dirty="0" smtClean="0">
                <a:latin typeface="Arial" charset="0"/>
              </a:rPr>
              <a:t> of IAEA 2012 EPED1 compatible </a:t>
            </a:r>
            <a:r>
              <a:rPr lang="nl-NL" sz="2400" b="1" dirty="0" err="1" smtClean="0">
                <a:latin typeface="Arial" charset="0"/>
              </a:rPr>
              <a:t>hybrid</a:t>
            </a:r>
            <a:r>
              <a:rPr lang="nl-NL" sz="2400" b="1" dirty="0" smtClean="0">
                <a:latin typeface="Arial" charset="0"/>
              </a:rPr>
              <a:t> </a:t>
            </a:r>
            <a:r>
              <a:rPr lang="nl-NL" sz="2400" b="1" dirty="0" err="1" smtClean="0">
                <a:latin typeface="Arial" charset="0"/>
              </a:rPr>
              <a:t>scenarios</a:t>
            </a:r>
            <a:endParaRPr lang="nl-NL" sz="2400" b="1" dirty="0"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67944" y="4005064"/>
            <a:ext cx="4608512" cy="304698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Extension 2:</a:t>
            </a:r>
            <a:br>
              <a:rPr lang="en-US" sz="16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</a:b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Break </a:t>
            </a:r>
            <a:r>
              <a:rPr lang="en-US" sz="1600" dirty="0" err="1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f</a:t>
            </a:r>
            <a:r>
              <a:rPr lang="en-US" sz="1600" baseline="-25000" dirty="0" err="1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GW</a:t>
            </a:r>
            <a:r>
              <a:rPr lang="en-US" sz="1600" baseline="-250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&lt;1 constraint by peaking n</a:t>
            </a:r>
            <a:r>
              <a:rPr lang="en-US" sz="1600" baseline="-250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e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and maintaining same </a:t>
            </a:r>
            <a:r>
              <a:rPr lang="en-US" sz="1600" dirty="0" err="1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n</a:t>
            </a:r>
            <a:r>
              <a:rPr lang="en-US" sz="1600" baseline="-25000" dirty="0" err="1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ped</a:t>
            </a:r>
            <a:r>
              <a:rPr lang="en-US" sz="1600" baseline="-250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.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Hopefully q&gt;1 due to extra bootstrap current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Unfortunately, T drop (due to TEM and/or n dependence in </a:t>
            </a:r>
            <a:r>
              <a:rPr lang="en-US" sz="1600" dirty="0" err="1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gyroBohm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normalized flux) leads to reduced ECCD and NBI current. </a:t>
            </a:r>
            <a:r>
              <a:rPr lang="en-US" sz="1600" dirty="0" err="1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f</a:t>
            </a:r>
            <a:r>
              <a:rPr lang="en-US" sz="1600" baseline="-25000" dirty="0" err="1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ni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remains the same throughout the scan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solidFill>
                <a:schemeClr val="tx1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Runs ongoing (here only t=500s)</a:t>
            </a:r>
            <a:br>
              <a:rPr lang="en-US" sz="16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</a:br>
            <a:endParaRPr kumimoji="0" lang="en-US" sz="1600" b="0" i="0" u="none" strike="noStrike" kern="1200" cap="none" spc="0" normalizeH="0" baseline="0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 sz="quarter" idx="22"/>
          </p:nvPr>
        </p:nvSpPr>
        <p:spPr/>
        <p:txBody>
          <a:bodyPr/>
          <a:lstStyle/>
          <a:p>
            <a:pPr>
              <a:defRPr/>
            </a:pPr>
            <a:fld id="{3FC900D5-2F3E-40BF-8450-334EE35B68E6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1419224" y="168275"/>
            <a:ext cx="639313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nl-NL" sz="3400" b="1" dirty="0" err="1" smtClean="0">
                <a:latin typeface="Arial" charset="0"/>
              </a:rPr>
              <a:t>Initial</a:t>
            </a:r>
            <a:r>
              <a:rPr lang="nl-NL" sz="3400" b="1" dirty="0" smtClean="0">
                <a:latin typeface="Arial" charset="0"/>
              </a:rPr>
              <a:t> </a:t>
            </a:r>
            <a:r>
              <a:rPr lang="nl-NL" sz="3400" b="1" dirty="0" err="1" smtClean="0">
                <a:latin typeface="Arial" charset="0"/>
              </a:rPr>
              <a:t>sawtooth</a:t>
            </a:r>
            <a:r>
              <a:rPr lang="nl-NL" sz="3400" b="1" dirty="0" smtClean="0">
                <a:latin typeface="Arial" charset="0"/>
              </a:rPr>
              <a:t> </a:t>
            </a:r>
            <a:r>
              <a:rPr lang="nl-NL" sz="3400" b="1" dirty="0" err="1" smtClean="0">
                <a:latin typeface="Arial" charset="0"/>
              </a:rPr>
              <a:t>control</a:t>
            </a:r>
            <a:r>
              <a:rPr lang="nl-NL" sz="3400" b="1" dirty="0" smtClean="0">
                <a:latin typeface="Arial" charset="0"/>
              </a:rPr>
              <a:t> runs </a:t>
            </a:r>
            <a:endParaRPr lang="nl-NL" sz="3400" b="1" dirty="0">
              <a:latin typeface="Arial" charset="0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188640"/>
            <a:ext cx="123983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196752"/>
            <a:ext cx="3557065" cy="2914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124744"/>
            <a:ext cx="3936487" cy="317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0" y="4365010"/>
            <a:ext cx="8856984" cy="249299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3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Motivation:  See how </a:t>
            </a:r>
            <a:r>
              <a:rPr lang="en-US" sz="1300" dirty="0" err="1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t</a:t>
            </a:r>
            <a:r>
              <a:rPr lang="en-US" sz="1300" baseline="-25000" dirty="0" err="1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sawtooth</a:t>
            </a:r>
            <a:r>
              <a:rPr lang="en-US" sz="13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/</a:t>
            </a:r>
            <a:r>
              <a:rPr lang="en-US" sz="1300" dirty="0" err="1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t</a:t>
            </a:r>
            <a:r>
              <a:rPr lang="en-US" sz="1300" baseline="-25000" dirty="0" err="1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resisitive</a:t>
            </a:r>
            <a:r>
              <a:rPr lang="en-US" sz="1300" baseline="-250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en-US" sz="13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can be increased for hybrid-like q-profiles but with q&lt;1. The lower the ratio the more stable (i.e. higher </a:t>
            </a:r>
            <a:r>
              <a:rPr lang="en-US" sz="1300" dirty="0" err="1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betaN</a:t>
            </a:r>
            <a:r>
              <a:rPr lang="en-US" sz="13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limit) NTMs are to </a:t>
            </a:r>
            <a:r>
              <a:rPr lang="en-US" sz="1300" dirty="0" err="1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sawteeth</a:t>
            </a:r>
            <a:r>
              <a:rPr lang="en-US" sz="13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. Perhaps hybrids with q&lt;1 but stable NTMs are possible? Would extend greatly operational window of scenario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3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First step: Feel ‘comfortable’ with </a:t>
            </a:r>
            <a:r>
              <a:rPr lang="en-US" sz="1300" dirty="0" err="1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Porcelli</a:t>
            </a:r>
            <a:r>
              <a:rPr lang="en-US" sz="13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sawtooth</a:t>
            </a:r>
            <a:r>
              <a:rPr lang="en-US" sz="13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model in CRONOS. Set arbitrary constant in critical shear such that </a:t>
            </a:r>
            <a:r>
              <a:rPr lang="en-US" sz="1300" dirty="0" err="1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t</a:t>
            </a:r>
            <a:r>
              <a:rPr lang="en-US" sz="1300" baseline="-25000" dirty="0" err="1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sawtooth</a:t>
            </a:r>
            <a:r>
              <a:rPr lang="en-US" sz="1300" baseline="-250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en-US" sz="13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 </a:t>
            </a:r>
            <a:r>
              <a:rPr lang="en-US" sz="13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~ 100s for scenario 2 (H-mode). Then test </a:t>
            </a:r>
            <a:r>
              <a:rPr lang="en-US" sz="1300" dirty="0" err="1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t</a:t>
            </a:r>
            <a:r>
              <a:rPr lang="en-US" sz="1300" baseline="-25000" dirty="0" err="1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sawtooth</a:t>
            </a:r>
            <a:r>
              <a:rPr lang="en-US" sz="13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sensitivity to </a:t>
            </a:r>
            <a:r>
              <a:rPr lang="en-US" sz="1300" dirty="0" err="1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I</a:t>
            </a:r>
            <a:r>
              <a:rPr lang="en-US" sz="1300" baseline="-25000" dirty="0" err="1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p</a:t>
            </a:r>
            <a:r>
              <a:rPr lang="en-US" sz="13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= 15 </a:t>
            </a:r>
            <a:r>
              <a:rPr lang="en-US" sz="13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  <a:sym typeface="Wingdings" pitchFamily="2" charset="2"/>
              </a:rPr>
              <a:t> 11 MA  scan, and to </a:t>
            </a:r>
            <a:r>
              <a:rPr lang="en-US" sz="1300" dirty="0" err="1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  <a:sym typeface="Wingdings" pitchFamily="2" charset="2"/>
              </a:rPr>
              <a:t>sawtooth</a:t>
            </a:r>
            <a:r>
              <a:rPr lang="en-US" sz="13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  <a:sym typeface="Wingdings" pitchFamily="2" charset="2"/>
              </a:rPr>
              <a:t> control with ECCD.</a:t>
            </a:r>
            <a:r>
              <a:rPr lang="en-US" sz="13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 Transport is scaling based with H=1.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3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 Energy confinement time much shorter than </a:t>
            </a:r>
            <a:r>
              <a:rPr lang="en-US" sz="1300" dirty="0" err="1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sawtooth</a:t>
            </a:r>
            <a:r>
              <a:rPr lang="en-US" sz="13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period, therefore pressure perturbations' are on average small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3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kumimoji="0" lang="en-US" sz="13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kumimoji="0" lang="en-US" sz="13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Verdana" pitchFamily="34" charset="0"/>
                <a:cs typeface="Arial" pitchFamily="34" charset="0"/>
              </a:rPr>
              <a:t>Porcelli</a:t>
            </a:r>
            <a:r>
              <a:rPr kumimoji="0" lang="en-US" sz="13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Verdana" pitchFamily="34" charset="0"/>
                <a:cs typeface="Arial" pitchFamily="34" charset="0"/>
              </a:rPr>
              <a:t> trigger model has critical shear dependency of (r(q=1))</a:t>
            </a:r>
            <a:r>
              <a:rPr kumimoji="0" lang="en-US" sz="13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Verdana" pitchFamily="34" charset="0"/>
                <a:cs typeface="Arial" pitchFamily="34" charset="0"/>
              </a:rPr>
              <a:t>-4/3</a:t>
            </a:r>
            <a:r>
              <a:rPr kumimoji="0" lang="en-US" sz="13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Verdana" pitchFamily="34" charset="0"/>
                <a:cs typeface="Arial" pitchFamily="34" charset="0"/>
              </a:rPr>
              <a:t> ! Not beneficial for shorter </a:t>
            </a:r>
            <a:r>
              <a:rPr kumimoji="0" lang="en-US" sz="13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Verdana" pitchFamily="34" charset="0"/>
                <a:cs typeface="Arial" pitchFamily="34" charset="0"/>
              </a:rPr>
              <a:t>t</a:t>
            </a:r>
            <a:r>
              <a:rPr kumimoji="0" lang="en-US" sz="13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Verdana" pitchFamily="34" charset="0"/>
                <a:cs typeface="Arial" pitchFamily="34" charset="0"/>
              </a:rPr>
              <a:t>st</a:t>
            </a:r>
            <a:r>
              <a:rPr kumimoji="0" lang="en-US" sz="13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Verdana" pitchFamily="34" charset="0"/>
                <a:cs typeface="Arial" pitchFamily="34" charset="0"/>
              </a:rPr>
              <a:t> but stable for small r</a:t>
            </a:r>
            <a:endParaRPr kumimoji="0" lang="en-US" sz="13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300" baseline="-250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en-US" sz="13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 More challenging step later is to include fast particle destabilization/stabilization effects</a:t>
            </a:r>
            <a:endParaRPr kumimoji="0" lang="en-US" sz="13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1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 sz="quarter" idx="22"/>
          </p:nvPr>
        </p:nvSpPr>
        <p:spPr/>
        <p:txBody>
          <a:bodyPr/>
          <a:lstStyle/>
          <a:p>
            <a:pPr>
              <a:defRPr/>
            </a:pPr>
            <a:fld id="{3FC900D5-2F3E-40BF-8450-334EE35B68E6}" type="slidenum">
              <a:rPr lang="en-US"/>
              <a:pPr>
                <a:defRPr/>
              </a:pPr>
              <a:t>5</a:t>
            </a:fld>
            <a:endParaRPr lang="en-US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188640"/>
            <a:ext cx="123983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412776"/>
            <a:ext cx="5112568" cy="4310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1419224" y="168275"/>
            <a:ext cx="639313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nl-NL" sz="3400" b="1" dirty="0" err="1" smtClean="0">
                <a:latin typeface="Arial" charset="0"/>
              </a:rPr>
              <a:t>Initial</a:t>
            </a:r>
            <a:r>
              <a:rPr lang="nl-NL" sz="3400" b="1" dirty="0" smtClean="0">
                <a:latin typeface="Arial" charset="0"/>
              </a:rPr>
              <a:t> </a:t>
            </a:r>
            <a:r>
              <a:rPr lang="nl-NL" sz="3400" b="1" dirty="0" err="1" smtClean="0">
                <a:latin typeface="Arial" charset="0"/>
              </a:rPr>
              <a:t>sawtooth</a:t>
            </a:r>
            <a:r>
              <a:rPr lang="nl-NL" sz="3400" b="1" dirty="0" smtClean="0">
                <a:latin typeface="Arial" charset="0"/>
              </a:rPr>
              <a:t> </a:t>
            </a:r>
            <a:r>
              <a:rPr lang="nl-NL" sz="3400" b="1" dirty="0" err="1" smtClean="0">
                <a:latin typeface="Arial" charset="0"/>
              </a:rPr>
              <a:t>control</a:t>
            </a:r>
            <a:r>
              <a:rPr lang="nl-NL" sz="3400" b="1" dirty="0" smtClean="0">
                <a:latin typeface="Arial" charset="0"/>
              </a:rPr>
              <a:t> runs </a:t>
            </a:r>
            <a:endParaRPr lang="nl-NL" sz="34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 sz="quarter" idx="22"/>
          </p:nvPr>
        </p:nvSpPr>
        <p:spPr/>
        <p:txBody>
          <a:bodyPr/>
          <a:lstStyle/>
          <a:p>
            <a:pPr>
              <a:defRPr/>
            </a:pPr>
            <a:fld id="{3FC900D5-2F3E-40BF-8450-334EE35B68E6}" type="slidenum">
              <a:rPr lang="en-US"/>
              <a:pPr>
                <a:defRPr/>
              </a:pPr>
              <a:t>6</a:t>
            </a:fld>
            <a:endParaRPr lang="en-US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188640"/>
            <a:ext cx="123983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390278"/>
            <a:ext cx="3816424" cy="3021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1340768"/>
            <a:ext cx="3968130" cy="312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1419224" y="168275"/>
            <a:ext cx="639313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nl-NL" sz="3400" b="1" dirty="0" err="1" smtClean="0">
                <a:latin typeface="Arial" charset="0"/>
              </a:rPr>
              <a:t>Initial</a:t>
            </a:r>
            <a:r>
              <a:rPr lang="nl-NL" sz="3400" b="1" dirty="0" smtClean="0">
                <a:latin typeface="Arial" charset="0"/>
              </a:rPr>
              <a:t> </a:t>
            </a:r>
            <a:r>
              <a:rPr lang="nl-NL" sz="3400" b="1" dirty="0" err="1" smtClean="0">
                <a:latin typeface="Arial" charset="0"/>
              </a:rPr>
              <a:t>sawtooth</a:t>
            </a:r>
            <a:r>
              <a:rPr lang="nl-NL" sz="3400" b="1" dirty="0" smtClean="0">
                <a:latin typeface="Arial" charset="0"/>
              </a:rPr>
              <a:t> </a:t>
            </a:r>
            <a:r>
              <a:rPr lang="nl-NL" sz="3400" b="1" dirty="0" err="1" smtClean="0">
                <a:latin typeface="Arial" charset="0"/>
              </a:rPr>
              <a:t>control</a:t>
            </a:r>
            <a:r>
              <a:rPr lang="nl-NL" sz="3400" b="1" dirty="0" smtClean="0">
                <a:latin typeface="Arial" charset="0"/>
              </a:rPr>
              <a:t> runs </a:t>
            </a:r>
            <a:endParaRPr lang="nl-NL" sz="3400" b="1" dirty="0"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7016" y="4581128"/>
            <a:ext cx="8461448" cy="203132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General note: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sawteeth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effects on average q-profile but not temperature and density profiles. Therefore, the ‘average’ q-profile in between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sawteeth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more relevant for setting turbulence levels.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Thus, even for standard H-mode, hybrid-like q-profiles with flatter shear in the core apply! </a:t>
            </a:r>
            <a:endParaRPr kumimoji="0" lang="en-US" sz="1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FFER powerpoint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rtlCol="0">
        <a:sp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kern="1200" cap="none" spc="0" normalizeH="0" baseline="0" noProof="0" dirty="0" err="1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Verdana" pitchFamily="34" charset="0"/>
            <a:cs typeface="Verdana" pitchFamily="34" charset="0"/>
          </a:defRPr>
        </a:defPPr>
      </a:lstStyle>
    </a:txDef>
  </a:objectDefaults>
  <a:extraClrSchemeLst>
    <a:extraClrScheme>
      <a:clrScheme name="DIFFER_powerpoin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FFER_powerpoint 2">
        <a:dk1>
          <a:srgbClr val="000000"/>
        </a:dk1>
        <a:lt1>
          <a:srgbClr val="FFFFFF"/>
        </a:lt1>
        <a:dk2>
          <a:srgbClr val="03080D"/>
        </a:dk2>
        <a:lt2>
          <a:srgbClr val="CBDBC3"/>
        </a:lt2>
        <a:accent1>
          <a:srgbClr val="E84610"/>
        </a:accent1>
        <a:accent2>
          <a:srgbClr val="F7D21E"/>
        </a:accent2>
        <a:accent3>
          <a:srgbClr val="FFFFFF"/>
        </a:accent3>
        <a:accent4>
          <a:srgbClr val="000000"/>
        </a:accent4>
        <a:accent5>
          <a:srgbClr val="F2B0AA"/>
        </a:accent5>
        <a:accent6>
          <a:srgbClr val="E0BE1A"/>
        </a:accent6>
        <a:hlink>
          <a:srgbClr val="008000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2_DIFFER_powerpoint 2">
    <a:dk1>
      <a:srgbClr val="000000"/>
    </a:dk1>
    <a:lt1>
      <a:srgbClr val="FFFFFF"/>
    </a:lt1>
    <a:dk2>
      <a:srgbClr val="03080D"/>
    </a:dk2>
    <a:lt2>
      <a:srgbClr val="CBDBC3"/>
    </a:lt2>
    <a:accent1>
      <a:srgbClr val="E84610"/>
    </a:accent1>
    <a:accent2>
      <a:srgbClr val="F7D21E"/>
    </a:accent2>
    <a:accent3>
      <a:srgbClr val="FFFFFF"/>
    </a:accent3>
    <a:accent4>
      <a:srgbClr val="000000"/>
    </a:accent4>
    <a:accent5>
      <a:srgbClr val="F2B0AA"/>
    </a:accent5>
    <a:accent6>
      <a:srgbClr val="E0BE1A"/>
    </a:accent6>
    <a:hlink>
      <a:srgbClr val="008000"/>
    </a:hlink>
    <a:folHlink>
      <a:srgbClr val="6699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DIFFER powerpoint</Template>
  <TotalTime>13902</TotalTime>
  <Words>262</Words>
  <Application>Microsoft Office PowerPoint</Application>
  <PresentationFormat>On-screen Show (4:3)</PresentationFormat>
  <Paragraphs>31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DIFFER powerpoint</vt:lpstr>
      <vt:lpstr>Slide 1</vt:lpstr>
      <vt:lpstr>Slide 2</vt:lpstr>
      <vt:lpstr>Slide 3</vt:lpstr>
      <vt:lpstr>Slide 4</vt:lpstr>
      <vt:lpstr>Slide 5</vt:lpstr>
      <vt:lpstr>Slide 6</vt:lpstr>
    </vt:vector>
  </TitlesOfParts>
  <Company>FOM Rijnhuizen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citrin</dc:creator>
  <cp:lastModifiedBy>citrin</cp:lastModifiedBy>
  <cp:revision>412</cp:revision>
  <dcterms:created xsi:type="dcterms:W3CDTF">2012-03-01T15:05:33Z</dcterms:created>
  <dcterms:modified xsi:type="dcterms:W3CDTF">2012-11-23T02:15:23Z</dcterms:modified>
</cp:coreProperties>
</file>