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1" r:id="rId2"/>
    <p:sldId id="273" r:id="rId3"/>
    <p:sldId id="313" r:id="rId4"/>
    <p:sldId id="324" r:id="rId5"/>
    <p:sldId id="314" r:id="rId6"/>
    <p:sldId id="274" r:id="rId7"/>
    <p:sldId id="292" r:id="rId8"/>
    <p:sldId id="275" r:id="rId9"/>
    <p:sldId id="297" r:id="rId10"/>
    <p:sldId id="323" r:id="rId11"/>
    <p:sldId id="276" r:id="rId12"/>
    <p:sldId id="277" r:id="rId13"/>
    <p:sldId id="293" r:id="rId14"/>
    <p:sldId id="278" r:id="rId15"/>
    <p:sldId id="298" r:id="rId16"/>
    <p:sldId id="299" r:id="rId17"/>
    <p:sldId id="306" r:id="rId18"/>
    <p:sldId id="335" r:id="rId19"/>
    <p:sldId id="300" r:id="rId20"/>
    <p:sldId id="325" r:id="rId21"/>
    <p:sldId id="279" r:id="rId22"/>
    <p:sldId id="280" r:id="rId23"/>
    <p:sldId id="301" r:id="rId24"/>
    <p:sldId id="302" r:id="rId25"/>
    <p:sldId id="303" r:id="rId26"/>
    <p:sldId id="304" r:id="rId27"/>
    <p:sldId id="331" r:id="rId28"/>
    <p:sldId id="307" r:id="rId29"/>
    <p:sldId id="294" r:id="rId30"/>
    <p:sldId id="295" r:id="rId31"/>
    <p:sldId id="321" r:id="rId32"/>
    <p:sldId id="309" r:id="rId33"/>
    <p:sldId id="332" r:id="rId34"/>
    <p:sldId id="311" r:id="rId35"/>
    <p:sldId id="322" r:id="rId36"/>
    <p:sldId id="312" r:id="rId37"/>
    <p:sldId id="310" r:id="rId38"/>
    <p:sldId id="334" r:id="rId39"/>
    <p:sldId id="333" r:id="rId40"/>
    <p:sldId id="336" r:id="rId4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>
        <p:scale>
          <a:sx n="50" d="100"/>
          <a:sy n="50" d="100"/>
        </p:scale>
        <p:origin x="-10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6EBDD1-0B1B-4556-8535-756661B14588}" type="datetimeFigureOut">
              <a:rPr lang="fr-FR"/>
              <a:pPr>
                <a:defRPr/>
              </a:pPr>
              <a:t>11/03/2013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D6A0FA9-B005-4C36-8C83-7A7F0617D06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D31252-47F4-49EE-A9E0-D28FD54B25CB}" type="datetimeFigureOut">
              <a:rPr lang="fr-FR"/>
              <a:pPr>
                <a:defRPr/>
              </a:pPr>
              <a:t>11/03/2013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9AB8F3-7B49-44EC-8A9C-2852D0E152C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AB8F3-7B49-44EC-8A9C-2852D0E152C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4926EB4A-BF27-4A73-A08D-050FF1DAE8E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040BFFA-1183-4FC2-A4C1-217970AE36F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2A6659F1-3A28-4993-AB5A-2DD398A3FDF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I</a:t>
            </a:r>
            <a:r>
              <a:rPr lang="fr-FR" dirty="0" smtClean="0"/>
              <a:t> 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962246D9-F949-4F64-B4B1-037BC9A2EB49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EC3AA5B-2CA2-4D7D-96B4-015A69EFA41E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B2AA0BB-5043-43F4-9784-55D452BF614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2B9F7FBB-4849-432F-99CE-F432AF02C1C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E685D68-A52A-4973-8E13-D9C10D3AE235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EC31C59-2F32-4A90-BDC4-D76E44A2FF2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959FDA72-75B9-4038-B1DB-4F2BFF65DFF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ED9403B8-7FC6-4618-8DC2-DB5AD596941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5" r:id="rId8"/>
    <p:sldLayoutId id="2147483746" r:id="rId9"/>
    <p:sldLayoutId id="2147483742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pitchFamily="34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4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pitchFamily="34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8"/>
          <p:cNvSpPr>
            <a:spLocks noGrp="1"/>
          </p:cNvSpPr>
          <p:nvPr>
            <p:ph type="ctrTitle"/>
          </p:nvPr>
        </p:nvSpPr>
        <p:spPr bwMode="auto">
          <a:xfrm>
            <a:off x="3959225" y="1855788"/>
            <a:ext cx="4789488" cy="26527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400" b="1" dirty="0" smtClean="0"/>
              <a:t>Analysis and modelling of JET and JT-60U discharges</a:t>
            </a:r>
            <a:r>
              <a:rPr lang="fr-FR" sz="2200" b="1" cap="none" dirty="0" smtClean="0">
                <a:solidFill>
                  <a:schemeClr val="tx1"/>
                </a:solidFill>
              </a:rPr>
              <a:t/>
            </a:r>
            <a:br>
              <a:rPr lang="fr-FR" sz="2200" b="1" cap="none" dirty="0" smtClean="0">
                <a:solidFill>
                  <a:schemeClr val="tx1"/>
                </a:solidFill>
              </a:rPr>
            </a:br>
            <a:endParaRPr lang="fr-FR" sz="2200" b="1" cap="none" dirty="0" smtClean="0">
              <a:solidFill>
                <a:schemeClr val="tx1"/>
              </a:solidFill>
            </a:endParaRPr>
          </a:p>
        </p:txBody>
      </p:sp>
      <p:sp>
        <p:nvSpPr>
          <p:cNvPr id="6147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3060700" cy="503237"/>
          </a:xfrm>
        </p:spPr>
        <p:txBody>
          <a:bodyPr/>
          <a:lstStyle/>
          <a:p>
            <a:pPr eaLnBrk="1" hangingPunct="1"/>
            <a:r>
              <a:rPr lang="fr-FR" sz="1500" cap="none" dirty="0" smtClean="0"/>
              <a:t>11 March 2013</a:t>
            </a:r>
            <a:endParaRPr lang="fr-FR" sz="1500" cap="none" dirty="0" smtClean="0"/>
          </a:p>
        </p:txBody>
      </p:sp>
      <p:sp>
        <p:nvSpPr>
          <p:cNvPr id="6148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851275" y="4508500"/>
            <a:ext cx="4789488" cy="1223963"/>
          </a:xfrm>
        </p:spPr>
        <p:txBody>
          <a:bodyPr/>
          <a:lstStyle/>
          <a:p>
            <a:pPr eaLnBrk="1" hangingPunct="1"/>
            <a:endParaRPr lang="fr-FR" sz="800" smtClean="0"/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4"/>
          </p:nvPr>
        </p:nvSpPr>
        <p:spPr bwMode="auto">
          <a:xfrm>
            <a:off x="8024813" y="6303963"/>
            <a:ext cx="11191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4E9E4D5A-F227-4214-833C-B9D4F7D6A37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  <p:sp>
        <p:nvSpPr>
          <p:cNvPr id="15365" name="Espace réservé du pied de page 7"/>
          <p:cNvSpPr>
            <a:spLocks noGrp="1"/>
          </p:cNvSpPr>
          <p:nvPr>
            <p:ph type="ftr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435205" name="Text Box 1029"/>
          <p:cNvSpPr txBox="1">
            <a:spLocks noChangeArrowheads="1"/>
          </p:cNvSpPr>
          <p:nvPr/>
        </p:nvSpPr>
        <p:spPr bwMode="auto">
          <a:xfrm>
            <a:off x="3563938" y="3357563"/>
            <a:ext cx="52562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ctr" hangingPunct="0">
              <a:defRPr/>
            </a:pPr>
            <a:r>
              <a:rPr lang="fr-FR" b="1" dirty="0">
                <a:latin typeface="Arial" charset="0"/>
              </a:rPr>
              <a:t>J. Garcia</a:t>
            </a:r>
          </a:p>
          <a:p>
            <a:pPr algn="ctr" eaLnBrk="0" fontAlgn="ctr" hangingPunct="0">
              <a:defRPr/>
            </a:pPr>
            <a:endParaRPr lang="fr-FR" sz="1600" b="1" dirty="0">
              <a:latin typeface="Arial" charset="0"/>
            </a:endParaRPr>
          </a:p>
          <a:p>
            <a:pPr algn="ctr" eaLnBrk="0" fontAlgn="ctr" hangingPunct="0">
              <a:defRPr/>
            </a:pPr>
            <a:r>
              <a:rPr lang="fr-FR" sz="1600" b="1" dirty="0">
                <a:latin typeface="Arial" charset="0"/>
              </a:rPr>
              <a:t> </a:t>
            </a:r>
            <a:endParaRPr lang="fr-FR" sz="1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3DC52074-85DF-466A-81C9-1E1749D32F7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6388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H mode shots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4213" y="1412875"/>
          <a:ext cx="7401571" cy="24481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7202"/>
                <a:gridCol w="605182"/>
                <a:gridCol w="1013585"/>
                <a:gridCol w="790819"/>
                <a:gridCol w="605182"/>
                <a:gridCol w="775968"/>
                <a:gridCol w="905915"/>
                <a:gridCol w="1037718"/>
              </a:tblGrid>
              <a:tr h="467847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Discharge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</a:t>
                      </a:r>
                      <a:r>
                        <a:rPr lang="en-US" sz="1000" baseline="-25000">
                          <a:effectLst/>
                        </a:rPr>
                        <a:t>95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κ/δ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Bt (T)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β</a:t>
                      </a:r>
                      <a:r>
                        <a:rPr lang="en-US" sz="1000" baseline="-25000">
                          <a:effectLst/>
                        </a:rPr>
                        <a:t>N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n/n</a:t>
                      </a:r>
                      <a:r>
                        <a:rPr lang="en-US" sz="1000" baseline="-25000">
                          <a:effectLst/>
                        </a:rPr>
                        <a:t>Gw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Ip (MA)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Pin (MW)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</a:tr>
              <a:tr h="49508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H-mode JT-60U #33655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3.0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1.53/0.16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3.1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0.48 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</a:t>
                      </a:r>
                      <a:endParaRPr lang="fr-FR" sz="800">
                        <a:effectLst/>
                        <a:latin typeface="Tahoma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</a:tr>
              <a:tr h="49508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H-mode JT-60U #33654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1.53/0.16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3.1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1.0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0.40 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1.8</a:t>
                      </a:r>
                      <a:endParaRPr lang="fr-FR" sz="800" dirty="0">
                        <a:effectLst/>
                        <a:latin typeface="Tahoma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8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</a:tr>
              <a:tr h="49508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H-mode JET #73344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3.5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1.75/0.40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2.7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1.5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0.75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2.5</a:t>
                      </a:r>
                      <a:endParaRPr lang="fr-FR" sz="800">
                        <a:effectLst/>
                        <a:latin typeface="Tahoma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</a:t>
                      </a:r>
                      <a:endParaRPr lang="fr-FR" sz="120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</a:tr>
              <a:tr h="49508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H-mode JET #74175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2.7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1.68/0.21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3.0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1.5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0.55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3.8</a:t>
                      </a:r>
                      <a:endParaRPr lang="fr-FR" sz="800" dirty="0">
                        <a:effectLst/>
                        <a:latin typeface="Tahoma"/>
                        <a:ea typeface="MS ??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</a:rPr>
                        <a:t>25</a:t>
                      </a:r>
                      <a:endParaRPr lang="fr-FR" sz="1200" dirty="0">
                        <a:effectLst/>
                        <a:latin typeface="Times New Roman"/>
                        <a:ea typeface="MS ??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445" name="3 Rectángulo"/>
          <p:cNvSpPr>
            <a:spLocks noChangeArrowheads="1"/>
          </p:cNvSpPr>
          <p:nvPr/>
        </p:nvSpPr>
        <p:spPr bwMode="auto">
          <a:xfrm>
            <a:off x="446088" y="4292600"/>
            <a:ext cx="805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Wide range of H mode discharges selected for both devices</a:t>
            </a:r>
          </a:p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Differences on plasma parameters allow to check the goodness of the models for extrapolation </a:t>
            </a:r>
          </a:p>
          <a:p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237412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cap="none" smtClean="0"/>
              <a:t>JT-60U H-mode: 33654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4688" y="1247775"/>
            <a:ext cx="2822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288" y="1209675"/>
            <a:ext cx="28051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3 Rectángulo"/>
          <p:cNvSpPr>
            <a:spLocks noChangeArrowheads="1"/>
          </p:cNvSpPr>
          <p:nvPr/>
        </p:nvSpPr>
        <p:spPr bwMode="auto">
          <a:xfrm>
            <a:off x="431800" y="3860800"/>
            <a:ext cx="805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Low density H-mode with a relatively high population of fast ions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peaking is low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CRONOS and TOPICS give very similar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results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CDBM  and GLF23 give lower Te. BGB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right.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and BGB give </a:t>
            </a: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very good ion temperature agreement, CDBM gives slightly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lower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endParaRPr lang="fr-FR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13" y="1354138"/>
            <a:ext cx="2722562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70000" y="0"/>
            <a:ext cx="7237413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cap="none" smtClean="0"/>
              <a:t>JT-60U H-mode: 33654</a:t>
            </a: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230313"/>
            <a:ext cx="284638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230313"/>
            <a:ext cx="29479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341438"/>
            <a:ext cx="27416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GLF23. Density pedestal is fixed to experimental value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agreement(slightly more peaked)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 profiles are similar than fixed density simulations, 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Sligltly lower central temperature obtained due to higher central density.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A7085CD2-DB0C-4612-87AD-F6F794FC8C6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1638" y="1114425"/>
            <a:ext cx="28543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950" y="1103313"/>
            <a:ext cx="285908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3 Rectángulo"/>
          <p:cNvSpPr>
            <a:spLocks noChangeArrowheads="1"/>
          </p:cNvSpPr>
          <p:nvPr/>
        </p:nvSpPr>
        <p:spPr bwMode="auto">
          <a:xfrm>
            <a:off x="241300" y="3759200"/>
            <a:ext cx="85867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High density H-mode with a low population of fast ions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Very flat density profile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Three transport models tend to agree with experimental data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Agreement is better for GLF23. 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Agreement between CRONOS and TOPICS</a:t>
            </a:r>
            <a:endParaRPr lang="en-US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1130300"/>
            <a:ext cx="28257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JT-60U H-mode: 33655</a:t>
            </a: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1363" y="1109663"/>
            <a:ext cx="28400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1101725"/>
            <a:ext cx="27305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1204913"/>
            <a:ext cx="27368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JT-60U H-mode: 33655</a:t>
            </a:r>
          </a:p>
        </p:txBody>
      </p:sp>
      <p:sp>
        <p:nvSpPr>
          <p:cNvPr id="20486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GLF23. Density pedestal is fixed to experimental value as done for shot 33654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 (again slighlty more peaked close to axis)</a:t>
            </a:r>
            <a:endParaRPr lang="fr-FR" sz="200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Sligltly lower temperature obtained compared to fixed profile simulations. 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Some problems at the edge appear.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7688" y="1206500"/>
            <a:ext cx="27797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146175"/>
            <a:ext cx="2959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1254125"/>
            <a:ext cx="270986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H-mode: 73344</a:t>
            </a:r>
          </a:p>
        </p:txBody>
      </p:sp>
      <p:sp>
        <p:nvSpPr>
          <p:cNvPr id="21510" name="3 Rectángulo"/>
          <p:cNvSpPr>
            <a:spLocks noChangeArrowheads="1"/>
          </p:cNvSpPr>
          <p:nvPr/>
        </p:nvSpPr>
        <p:spPr bwMode="auto">
          <a:xfrm>
            <a:off x="241300" y="3860800"/>
            <a:ext cx="85867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JET H mode with high triangularity and density (and high pressure pedestal) and relatively low current Ip=2.5MA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As it happens in JT-60U, density is not highly peaked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Three models are in reasonable agreement with experiment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is the one closest to experimental data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No model for the sawteeth considered</a:t>
            </a:r>
          </a:p>
          <a:p>
            <a:pPr>
              <a:buFontTx/>
              <a:buChar char="•"/>
            </a:pPr>
            <a:endParaRPr lang="en-US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158875"/>
            <a:ext cx="259556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013" y="1304925"/>
            <a:ext cx="25241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333500"/>
            <a:ext cx="26352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H-mode: 73344</a:t>
            </a:r>
          </a:p>
        </p:txBody>
      </p:sp>
      <p:sp>
        <p:nvSpPr>
          <p:cNvPr id="22534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 and CDBM+GLF23(for density). 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pedestal is fixed to experimental value by assuming that turbulent transport is reduced to neoclassical levels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 mainly for just GLF23.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combination of CDBM+GLF23  sligtly overstimates density.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Temperatures are in agreement with experimental data mainly for GLF23</a:t>
            </a:r>
            <a:endParaRPr lang="fr-FR" sz="200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endParaRPr lang="fr-FR" sz="200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H-mode: 74175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 dirty="0">
                <a:solidFill>
                  <a:schemeClr val="bg1"/>
                </a:solidFill>
              </a:rPr>
              <a:t>Conclusion on H mode simulations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428596" y="1500174"/>
            <a:ext cx="850112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Good agreement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between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TOPICS and CRONOS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when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simulating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JT-60U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shots</a:t>
            </a:r>
            <a:endParaRPr lang="fr-FR" sz="24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In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general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are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the transport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models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considered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JT-60U and JET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GLF23 tends to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slightly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overstimate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peaking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but profile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close to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experimental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data for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devices</a:t>
            </a:r>
            <a:endParaRPr lang="fr-FR" sz="24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For H-modes scenarios on JT-60SA GLF23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should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used</a:t>
            </a: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with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priority</a:t>
            </a:r>
            <a:endParaRPr lang="fr-FR" sz="24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fr-FR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cap="none" smtClean="0"/>
              <a:t>JT-60U and JET Hybrids</a:t>
            </a:r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67E1FC93-7F1E-40DF-A3D0-42AA0C940E0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42988" y="0"/>
            <a:ext cx="7237412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cap="none" smtClean="0"/>
              <a:t>Context</a:t>
            </a:r>
          </a:p>
        </p:txBody>
      </p:sp>
      <p:sp>
        <p:nvSpPr>
          <p:cNvPr id="7171" name="3 Rectángulo"/>
          <p:cNvSpPr>
            <a:spLocks noChangeArrowheads="1"/>
          </p:cNvSpPr>
          <p:nvPr/>
        </p:nvSpPr>
        <p:spPr bwMode="auto">
          <a:xfrm>
            <a:off x="395288" y="1557338"/>
            <a:ext cx="836136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828800" algn="l"/>
                <a:tab pos="1890713" algn="l"/>
                <a:tab pos="2057400" algn="l"/>
              </a:tabLst>
            </a:pPr>
            <a:r>
              <a:rPr lang="en-US" sz="2400" b="1">
                <a:latin typeface="Times" pitchFamily="18" charset="0"/>
                <a:ea typeface="平成明朝"/>
                <a:cs typeface="Times New Roman" pitchFamily="18" charset="0"/>
              </a:rPr>
              <a:t>Main goal: Modeling of JET and JT-60U plasmas towards full JT-60SA scenarios simulations</a:t>
            </a:r>
          </a:p>
          <a:p>
            <a:pPr>
              <a:tabLst>
                <a:tab pos="1828800" algn="l"/>
                <a:tab pos="1890713" algn="l"/>
                <a:tab pos="2057400" algn="l"/>
              </a:tabLst>
            </a:pPr>
            <a:r>
              <a:rPr lang="en-US"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en-US" sz="2000">
                <a:latin typeface="Times" pitchFamily="18" charset="0"/>
                <a:ea typeface="平成明朝"/>
                <a:cs typeface="Times New Roman" pitchFamily="18" charset="0"/>
              </a:rPr>
              <a:t>Analyze key physics similarities and differences between both devices</a:t>
            </a:r>
          </a:p>
          <a:p>
            <a:pPr>
              <a:buFontTx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>
                <a:latin typeface="Times" pitchFamily="18" charset="0"/>
                <a:ea typeface="平成明朝"/>
                <a:cs typeface="Times New Roman" pitchFamily="18" charset="0"/>
              </a:rPr>
              <a:t> Benchmark of JA and EU codes and models on discharges of both tokamaks.</a:t>
            </a:r>
          </a:p>
          <a:p>
            <a:pPr>
              <a:buFontTx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>
                <a:latin typeface="Times" pitchFamily="18" charset="0"/>
                <a:ea typeface="平成明朝"/>
                <a:cs typeface="Times New Roman" pitchFamily="18" charset="0"/>
              </a:rPr>
              <a:t> Predictive and interpretative simulations of JET and JT-60U plasma scenarios using both the EU and JA suites of codes.</a:t>
            </a:r>
          </a:p>
          <a:p>
            <a:pPr>
              <a:buFontTx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>
                <a:latin typeface="Times" pitchFamily="18" charset="0"/>
                <a:ea typeface="平成明朝"/>
                <a:cs typeface="Times New Roman" pitchFamily="18" charset="0"/>
              </a:rPr>
              <a:t> Find predictive capability of three transport models: glf23,Bohm-GyroBohm and CDBM</a:t>
            </a:r>
          </a:p>
          <a:p>
            <a:pPr>
              <a:buFontTx/>
              <a:buChar char="•"/>
              <a:tabLst>
                <a:tab pos="1828800" algn="l"/>
                <a:tab pos="1890713" algn="l"/>
                <a:tab pos="2057400" algn="l"/>
              </a:tabLst>
            </a:pPr>
            <a:r>
              <a:rPr lang="en-US" sz="2000">
                <a:latin typeface="Times" pitchFamily="18" charset="0"/>
                <a:ea typeface="平成明朝"/>
                <a:cs typeface="Times New Roman" pitchFamily="18" charset="0"/>
              </a:rPr>
              <a:t> Use this information to design JT60SA scenarios</a:t>
            </a:r>
            <a:endParaRPr lang="en-US" sz="2000">
              <a:ea typeface="平成明朝"/>
              <a:cs typeface="Times New Roman" pitchFamily="18" charset="0"/>
            </a:endParaRPr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1A624B08-8408-4F98-9874-E0440218BDED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26628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Hybrid shots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84213" y="1412875"/>
          <a:ext cx="7599619" cy="23041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9443"/>
                <a:gridCol w="604894"/>
                <a:gridCol w="1013103"/>
                <a:gridCol w="790444"/>
                <a:gridCol w="733425"/>
                <a:gridCol w="775600"/>
                <a:gridCol w="905485"/>
                <a:gridCol w="1037225"/>
              </a:tblGrid>
              <a:tr h="55194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Discharge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1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κ/δ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Bt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(T)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</a:t>
                      </a:r>
                      <a:r>
                        <a:rPr lang="en-US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1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Gw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 (MA)</a:t>
                      </a:r>
                      <a:endParaRPr lang="fr-FR" sz="110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 (MW)</a:t>
                      </a:r>
                      <a:endParaRPr lang="fr-FR" sz="110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072">
                <a:tc>
                  <a:txBody>
                    <a:bodyPr/>
                    <a:lstStyle/>
                    <a:p>
                      <a:pPr marL="0" marR="0" indent="173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 JT-60U #48158</a:t>
                      </a:r>
                      <a:endParaRPr lang="fr-FR" sz="1100" dirty="0" smtClean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3.2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1.40/0.33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1.5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2.6/1.5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0.50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0.9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7.5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07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JET </a:t>
                      </a: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#77922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1.7/0.38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2.7/1.2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0.70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07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Hybrid</a:t>
                      </a: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JET #75225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1.64/0.24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3.0/1.3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100" dirty="0">
                        <a:effectLst/>
                        <a:latin typeface="Times New Roman" pitchFamily="18" charset="0"/>
                        <a:ea typeface="MS ??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6676" name="3 Rectángulo"/>
          <p:cNvSpPr>
            <a:spLocks noChangeArrowheads="1"/>
          </p:cNvSpPr>
          <p:nvPr/>
        </p:nvSpPr>
        <p:spPr bwMode="auto">
          <a:xfrm>
            <a:off x="446088" y="4221163"/>
            <a:ext cx="80518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Typical advanced scenarios selected for both devices.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JT-60U shot 48158 is a standard high Beta-p advanced shot obtained in that device</a:t>
            </a:r>
          </a:p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High performance sustained for 27s with low density and high central NBI power</a:t>
            </a:r>
          </a:p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JET hybrid shots 75225 and 77922 are representative of low delta/low density and high delta/high density carbon hybrid scnearios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089025"/>
            <a:ext cx="2667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75" y="973138"/>
            <a:ext cx="275431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8" y="1017588"/>
            <a:ext cx="2754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JT-60U Hybrid : 48158</a:t>
            </a:r>
          </a:p>
        </p:txBody>
      </p:sp>
      <p:sp>
        <p:nvSpPr>
          <p:cNvPr id="27654" name="3 Rectángulo"/>
          <p:cNvSpPr>
            <a:spLocks noChangeArrowheads="1"/>
          </p:cNvSpPr>
          <p:nvPr/>
        </p:nvSpPr>
        <p:spPr bwMode="auto">
          <a:xfrm>
            <a:off x="350838" y="3727450"/>
            <a:ext cx="805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Broad region of flat q profile with very high density peaking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Very low rotation.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General good agreement between TOPICS and CRONOS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Flat temperature regions obtained with GLF23 w/o EXB.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Including EXB effect, </a:t>
            </a:r>
            <a:r>
              <a:rPr lang="el-G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α</a:t>
            </a:r>
            <a:r>
              <a:rPr lang="fr-FR" sz="11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ExB</a:t>
            </a: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=1.35,</a:t>
            </a: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these regions disappear.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give good Te profiles but highly overstimates Ti.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Temperatures obtained with CDBM are slightly lower than experimental but closer than GLF23 for ions.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009650"/>
            <a:ext cx="257016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1112838"/>
            <a:ext cx="2684462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052513"/>
            <a:ext cx="255428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JT-60U Hybrid : 48158</a:t>
            </a:r>
          </a:p>
        </p:txBody>
      </p:sp>
      <p:sp>
        <p:nvSpPr>
          <p:cNvPr id="28678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GLF23. Density pedestal is fixed to experimental value by reducing diffusivity to neoclassical value.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Temperatures are simulated with both CDBM and GLF23.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 for both models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 profiles are similar than fixed density simulations, including EXB.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ion temperature is much beter simulated with CDBM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176338"/>
            <a:ext cx="26209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5325" y="1231900"/>
            <a:ext cx="266223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311275"/>
            <a:ext cx="27146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Hybrid : 77922</a:t>
            </a:r>
          </a:p>
        </p:txBody>
      </p:sp>
      <p:sp>
        <p:nvSpPr>
          <p:cNvPr id="29702" name="3 Rectángulo"/>
          <p:cNvSpPr>
            <a:spLocks noChangeArrowheads="1"/>
          </p:cNvSpPr>
          <p:nvPr/>
        </p:nvSpPr>
        <p:spPr bwMode="auto">
          <a:xfrm>
            <a:off x="350838" y="3727450"/>
            <a:ext cx="8397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Broad region of flat q profile with high density peaking higher than H-modes but lower than JT-60U case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Low fraction of fast ions and very high pedestal pressure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Good Te obtained from GLF23. CDBM and BGB slightly deviate from experimental data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BGB and GLF23, with </a:t>
            </a:r>
            <a:r>
              <a:rPr lang="el-G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α</a:t>
            </a:r>
            <a:r>
              <a:rPr lang="fr-FR" sz="11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ExB</a:t>
            </a: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=1.35,</a:t>
            </a: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 highly overstimate ion temperature. 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CDBM give good Ti profile. </a:t>
            </a:r>
          </a:p>
          <a:p>
            <a:pPr>
              <a:buFontTx/>
              <a:buChar char="•"/>
            </a:pPr>
            <a:endParaRPr lang="en-US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31888"/>
            <a:ext cx="2717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7213" y="1274763"/>
            <a:ext cx="26431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3588" y="1263650"/>
            <a:ext cx="27574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GLF23. Density pedestal is fixed to experimental value by reducing diffusivity to neoclassical value.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Temperatures are simulated with both CDBM and GLF23.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 for both models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 models give slighlty lower temperatures than in fixed density case.</a:t>
            </a:r>
          </a:p>
        </p:txBody>
      </p:sp>
      <p:sp>
        <p:nvSpPr>
          <p:cNvPr id="30726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Hybrid : 77922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174750"/>
            <a:ext cx="2719388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182688"/>
            <a:ext cx="2635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74750"/>
            <a:ext cx="281781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9" name="3 Rectángulo"/>
          <p:cNvSpPr>
            <a:spLocks noChangeArrowheads="1"/>
          </p:cNvSpPr>
          <p:nvPr/>
        </p:nvSpPr>
        <p:spPr bwMode="auto">
          <a:xfrm>
            <a:off x="350838" y="3727450"/>
            <a:ext cx="8397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Broad region of flat q profile with high density peaking higher than H-modes and close to the JT-60U case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Very high fraction of fast ions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All models are close to experimental data, mainly for ions with GLF23 and CDBM for electrons.</a:t>
            </a:r>
            <a:endParaRPr lang="en-US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31750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Hybrid : 75225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970212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1233488"/>
            <a:ext cx="288925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208088"/>
            <a:ext cx="2919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GLF23. Density pedestal is fixed to experimental value by reducing diffusivity to neoclassical value.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Only NBI particle source considered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Temperatures are simulated with both CDBM and GLF23.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is simulated with reasonable agreement for both models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>
                <a:solidFill>
                  <a:srgbClr val="FF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 similar to the ones obtained in fixed density simulations.</a:t>
            </a:r>
          </a:p>
        </p:txBody>
      </p:sp>
      <p:sp>
        <p:nvSpPr>
          <p:cNvPr id="32774" name="Rectangle 2"/>
          <p:cNvSpPr txBox="1">
            <a:spLocks/>
          </p:cNvSpPr>
          <p:nvPr/>
        </p:nvSpPr>
        <p:spPr bwMode="auto">
          <a:xfrm>
            <a:off x="1116013" y="14288"/>
            <a:ext cx="7237412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JET Hybrid : 75225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dirty="0" smtClean="0"/>
              <a:t>Conclusions on </a:t>
            </a:r>
            <a:r>
              <a:rPr lang="fr-FR" dirty="0" err="1" smtClean="0"/>
              <a:t>hybrid</a:t>
            </a:r>
            <a:r>
              <a:rPr lang="fr-FR" dirty="0" smtClean="0"/>
              <a:t> scenarios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B6440BA9-B5DF-451E-990E-E48DEA7943B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3 Rectángulo"/>
          <p:cNvSpPr>
            <a:spLocks noChangeArrowheads="1"/>
          </p:cNvSpPr>
          <p:nvPr/>
        </p:nvSpPr>
        <p:spPr bwMode="auto">
          <a:xfrm>
            <a:off x="428596" y="1500174"/>
            <a:ext cx="850112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Good agreement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between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TOPICS and CRONOS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when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simulating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JT-60U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shot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48158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The agreement of CDBM for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advanced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scenarios tend to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higher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than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</a:t>
            </a:r>
          </a:p>
          <a:p>
            <a:pPr>
              <a:buFontTx/>
              <a:buChar char="•"/>
            </a:pPr>
            <a:r>
              <a:rPr lang="fr-FR" sz="24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The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combination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of CDBM for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heat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transport and GLF23 for particule transport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seems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 good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choice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the extrapolation of </a:t>
            </a:r>
            <a:r>
              <a:rPr lang="fr-FR" sz="24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advanced</a:t>
            </a:r>
            <a:r>
              <a:rPr lang="fr-FR" sz="24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scenarios  to JT-60SA</a:t>
            </a:r>
            <a:endParaRPr lang="fr-FR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r>
              <a:rPr lang="fr-FR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cap="none" smtClean="0"/>
              <a:t>Physics analysis of results: Role of fast ions and ExB shear on advanced scenarios</a:t>
            </a:r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BAF1130C-2185-44B7-8109-9ADC46D58EE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: Impact of </a:t>
            </a:r>
            <a:r>
              <a:rPr lang="fr-FR" dirty="0" err="1" smtClean="0"/>
              <a:t>fast</a:t>
            </a:r>
            <a:r>
              <a:rPr lang="fr-FR" dirty="0" smtClean="0"/>
              <a:t> ions on </a:t>
            </a:r>
            <a:r>
              <a:rPr lang="fr-FR" dirty="0" err="1" smtClean="0"/>
              <a:t>advanced</a:t>
            </a:r>
            <a:r>
              <a:rPr lang="fr-FR" dirty="0" smtClean="0"/>
              <a:t> scenarios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94DDB20-0070-4248-8611-97D282618FF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465263"/>
            <a:ext cx="23368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0" y="1465263"/>
            <a:ext cx="2065338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482725"/>
            <a:ext cx="22971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8063" y="1477963"/>
            <a:ext cx="22352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9" name="3 Rectángulo"/>
          <p:cNvSpPr>
            <a:spLocks noChangeArrowheads="1"/>
          </p:cNvSpPr>
          <p:nvPr/>
        </p:nvSpPr>
        <p:spPr bwMode="auto">
          <a:xfrm>
            <a:off x="325438" y="3789363"/>
            <a:ext cx="83756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impact of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fast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ions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analyzed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hybrid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scenarios JET 75225 and JT-60U 48158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original version of the CDBM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compared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 the one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in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study</a:t>
            </a:r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discharges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obtained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with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original model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highly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deviate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from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experimental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data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This shows the importance of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fast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ions on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hybrid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scenarios.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More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systematic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analysis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will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carried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out</a:t>
            </a:r>
          </a:p>
          <a:p>
            <a:pPr>
              <a:buFontTx/>
              <a:buChar char="•"/>
            </a:pPr>
            <a:endParaRPr lang="fr-FR" sz="2000" dirty="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pic>
        <p:nvPicPr>
          <p:cNvPr id="358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646488"/>
            <a:ext cx="670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113DE7A8-B31D-45C1-B3C8-D0B6CBA284A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8196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8197" name="1 Marcador de contenido"/>
          <p:cNvSpPr txBox="1">
            <a:spLocks/>
          </p:cNvSpPr>
          <p:nvPr/>
        </p:nvSpPr>
        <p:spPr bwMode="auto">
          <a:xfrm>
            <a:off x="323850" y="1196975"/>
            <a:ext cx="86407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Benchmark of heat transport models has been carried out with TOPICS and CRONOS using fixed profiles JT-60U discharges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Predictive temperatures profiles calculated with the same transport models with both codes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The experimental density is taken from experiment 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Temperatures and densities at the pedestal taken as boundary conditions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q profile obtained from MSE measurements when possible </a:t>
            </a:r>
            <a:endParaRPr lang="fr-FR" sz="2000"/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NB profile (heating and pressure) calculated by F3D-OFMC and SPOT including fast ion density and pressure profiles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/>
              <a:t>Experimental toroidal rotation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fr-FR" sz="2000"/>
              <a:t>Predictive capabilities of transport models for temperatures have been also tested with CRONOS using JET discharges</a:t>
            </a:r>
          </a:p>
          <a:p>
            <a:pPr marL="342900" indent="-342900" eaLnBrk="0" hangingPunct="0">
              <a:spcAft>
                <a:spcPts val="400"/>
              </a:spcAft>
              <a:buFont typeface="Arial" pitchFamily="34" charset="0"/>
              <a:buChar char="•"/>
            </a:pPr>
            <a:r>
              <a:rPr lang="fr-FR" sz="2000"/>
              <a:t>Physical analysis of the results done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: Impact of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 on </a:t>
            </a:r>
            <a:r>
              <a:rPr lang="fr-FR" dirty="0" err="1"/>
              <a:t>advanced</a:t>
            </a:r>
            <a:r>
              <a:rPr lang="fr-FR" dirty="0"/>
              <a:t> scenarios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5D4155AC-38BC-4493-8B37-A72EF493E1A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052513"/>
            <a:ext cx="258762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162050"/>
            <a:ext cx="25368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216025"/>
            <a:ext cx="23844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2" name="3 Rectángulo"/>
          <p:cNvSpPr>
            <a:spLocks noChangeArrowheads="1"/>
          </p:cNvSpPr>
          <p:nvPr/>
        </p:nvSpPr>
        <p:spPr bwMode="auto">
          <a:xfrm>
            <a:off x="325438" y="3789363"/>
            <a:ext cx="83756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impact of ExB is analyzed in shot 75225. 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density profile almost does not change.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 decreases and deviates from experimental data.</a:t>
            </a:r>
          </a:p>
          <a:p>
            <a:pPr>
              <a:buFontTx/>
              <a:buChar char="•"/>
            </a:pPr>
            <a:r>
              <a:rPr lang="fr-FR" sz="20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Temperature pedestal is kept fixed. Full simulation (including pedestal dynamics) is necesasry to full understand the process.</a:t>
            </a:r>
          </a:p>
          <a:p>
            <a:pPr>
              <a:buFontTx/>
              <a:buChar char="•"/>
            </a:pPr>
            <a:endParaRPr lang="fr-FR" sz="200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FAFC8383-5888-40D1-9F9B-8B286539CD72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249363"/>
            <a:ext cx="29114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1249363"/>
            <a:ext cx="27574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77925"/>
            <a:ext cx="28368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3 Rectángulo"/>
          <p:cNvSpPr>
            <a:spLocks noChangeArrowheads="1"/>
          </p:cNvSpPr>
          <p:nvPr/>
        </p:nvSpPr>
        <p:spPr bwMode="auto">
          <a:xfrm>
            <a:off x="325438" y="3860800"/>
            <a:ext cx="83756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impact of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ExB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analyzed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in JT-60U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shot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48158. 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Unlike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in the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fixed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case,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when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, no flat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regions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appear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profile tends to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less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peaked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decreases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and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deviates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from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experimental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data in the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palsma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core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,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mainly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electrons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. But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effect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not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very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strong</a:t>
            </a:r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The trend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similar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 the JET </a:t>
            </a:r>
            <a:r>
              <a:rPr lang="fr-FR" sz="2000" dirty="0" err="1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shot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. </a:t>
            </a:r>
            <a:endParaRPr lang="fr-FR" sz="20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Fast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ions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seem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more important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kind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of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discharges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	</a:t>
            </a:r>
            <a:endParaRPr lang="fr-FR" sz="2000" dirty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fr-FR" sz="2000" dirty="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: Impact of </a:t>
            </a:r>
            <a:r>
              <a:rPr lang="fr-FR" dirty="0" err="1" smtClean="0"/>
              <a:t>ExB</a:t>
            </a:r>
            <a:r>
              <a:rPr lang="fr-FR" dirty="0" smtClean="0"/>
              <a:t> </a:t>
            </a:r>
            <a:r>
              <a:rPr lang="fr-FR" dirty="0" err="1" smtClean="0"/>
              <a:t>shear</a:t>
            </a:r>
            <a:r>
              <a:rPr lang="fr-FR" dirty="0" smtClean="0"/>
              <a:t> on </a:t>
            </a:r>
            <a:r>
              <a:rPr lang="fr-FR" dirty="0" err="1"/>
              <a:t>advanced</a:t>
            </a:r>
            <a:r>
              <a:rPr lang="fr-FR" dirty="0"/>
              <a:t> scenarios</a:t>
            </a: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cap="none" smtClean="0"/>
              <a:t>Fully self-consistent simulations</a:t>
            </a:r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5010640B-B566-4C2C-A594-532FAFC94C5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000" cap="none" dirty="0" err="1" smtClean="0"/>
              <a:t>Fully</a:t>
            </a:r>
            <a:r>
              <a:rPr lang="fr-FR" sz="2000" cap="none" dirty="0" smtClean="0"/>
              <a:t> self-consistent simulations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4F294C0B-71E4-4AA5-BC94-5B48CFBECD88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39941" name="3 Rectángulo"/>
          <p:cNvSpPr>
            <a:spLocks noChangeArrowheads="1"/>
          </p:cNvSpPr>
          <p:nvPr/>
        </p:nvSpPr>
        <p:spPr bwMode="auto">
          <a:xfrm>
            <a:off x="323850" y="1268413"/>
            <a:ext cx="80518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Self consistent simulations perfomed with CRONOS for 2 H-modes and 2 hybrids discharges form JET and JT-60U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Current diffusion+ heat and particule transport+ pedestal height calculated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All sources calculated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Sawteeth model applied when possible for H-modes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transport model applied for turbulent particle transport 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Density pedestal obtained by reducing turbulent transport to neoclassical transport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Pedestal temperature obtained by using Cordey scaling for the energy content of the pedestal</a:t>
            </a:r>
          </a:p>
          <a:p>
            <a:pPr>
              <a:buFontTx/>
              <a:buChar char="•"/>
            </a:pPr>
            <a:r>
              <a:rPr lang="fr-FR" sz="240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CDBM and GLF23 models applied for heat transport</a:t>
            </a:r>
          </a:p>
          <a:p>
            <a:endParaRPr lang="fr-FR" sz="240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8106C268-0409-4A5E-B2BE-2749CAAA7C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214422"/>
            <a:ext cx="264953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82688"/>
            <a:ext cx="273526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2936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reasonably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by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using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scheme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but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always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more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peaked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models</a:t>
            </a:r>
            <a:endParaRPr lang="fr-FR" sz="20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Pedestal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are close to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experimental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data </a:t>
            </a:r>
          </a:p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slightly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understimated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by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using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CDBM</a:t>
            </a:r>
            <a:endParaRPr lang="fr-FR" sz="2000" dirty="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fr-FR" sz="2000" cap="none" dirty="0" err="1" smtClean="0"/>
              <a:t>Fully</a:t>
            </a:r>
            <a:r>
              <a:rPr lang="fr-FR" sz="2000" cap="none" dirty="0" smtClean="0"/>
              <a:t> self-consistent simulations: JT-60U 33654</a:t>
            </a:r>
            <a:endParaRPr lang="fr-FR" dirty="0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DED340A3-6243-4B7F-A57D-3DD0D206A1E8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1075"/>
            <a:ext cx="28765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0" y="1096963"/>
            <a:ext cx="302736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096963"/>
            <a:ext cx="30130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fr-FR" sz="2000" cap="none" dirty="0" err="1" smtClean="0"/>
              <a:t>Fully</a:t>
            </a:r>
            <a:r>
              <a:rPr lang="fr-FR" sz="2000" cap="none" dirty="0" smtClean="0"/>
              <a:t> self-consistent simulations: JET 73344</a:t>
            </a:r>
            <a:endParaRPr lang="fr-FR" dirty="0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Very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pedestal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features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obtained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and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endParaRPr lang="fr-FR" sz="20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Again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better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than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CDBM 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67DF5755-B355-4C5E-8BAA-F425D96F05D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23034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017588"/>
            <a:ext cx="2947988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1138238"/>
            <a:ext cx="262731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fr-FR" sz="2000" cap="none" dirty="0" err="1" smtClean="0"/>
              <a:t>Fully</a:t>
            </a:r>
            <a:r>
              <a:rPr lang="fr-FR" sz="2000" cap="none" dirty="0" smtClean="0"/>
              <a:t> self-consistent simulations: JT-60U 48158</a:t>
            </a:r>
            <a:endParaRPr lang="fr-FR" dirty="0"/>
          </a:p>
        </p:txBody>
      </p:sp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No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current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diffusion made for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shot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reasonably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by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using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scheme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. 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With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GLF23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peaking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similar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to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experimental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data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Electron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similar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both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models</a:t>
            </a:r>
            <a:endParaRPr lang="fr-FR" sz="2000" dirty="0" smtClean="0">
              <a:solidFill>
                <a:srgbClr val="00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Ion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much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better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CDBM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Pedestal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endParaRPr lang="fr-FR" sz="2000" dirty="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endParaRPr lang="fr-FR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15AAFD2A-4502-4A54-A767-196F8F8B8AB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440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25923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400" y="1187450"/>
            <a:ext cx="2655888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338" y="1187450"/>
            <a:ext cx="27590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</p:spPr>
        <p:txBody>
          <a:bodyPr/>
          <a:lstStyle/>
          <a:p>
            <a:pPr>
              <a:defRPr/>
            </a:pPr>
            <a:r>
              <a:rPr lang="fr-FR" sz="2000" cap="none" dirty="0" err="1" smtClean="0"/>
              <a:t>Fully</a:t>
            </a:r>
            <a:r>
              <a:rPr lang="fr-FR" sz="2000" cap="none" dirty="0" smtClean="0"/>
              <a:t> self-consistent simulations: JET 75225</a:t>
            </a:r>
            <a:endParaRPr lang="fr-FR" dirty="0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446088" y="4005263"/>
            <a:ext cx="8051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Density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reasonably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by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using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this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scheme</a:t>
            </a: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altough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 bit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better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for GLF23 </a:t>
            </a:r>
          </a:p>
          <a:p>
            <a:pPr>
              <a:buFontTx/>
              <a:buChar char="•"/>
            </a:pPr>
            <a:r>
              <a:rPr lang="fr-FR" sz="2000" dirty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Temperatures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are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reasonably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well</a:t>
            </a:r>
            <a:r>
              <a:rPr lang="fr-FR" sz="2000" dirty="0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  <a:latin typeface="Times" pitchFamily="18" charset="0"/>
                <a:ea typeface="平成明朝"/>
                <a:cs typeface="Times New Roman" pitchFamily="18" charset="0"/>
              </a:rPr>
              <a:t>simulated</a:t>
            </a:r>
            <a:endParaRPr lang="fr-FR" sz="2000" dirty="0">
              <a:solidFill>
                <a:srgbClr val="FF0000"/>
              </a:solidFill>
              <a:latin typeface="Times" pitchFamily="18" charset="0"/>
              <a:ea typeface="平成明朝"/>
              <a:cs typeface="Times New Roman" pitchFamily="18" charset="0"/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cap="none" smtClean="0"/>
              <a:t>Conclusions</a:t>
            </a:r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9D050478-BF27-4F34-8387-5686FD3DAD6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Physics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analysis</a:t>
            </a:r>
            <a:r>
              <a:rPr lang="fr-FR" dirty="0" smtClean="0">
                <a:solidFill>
                  <a:schemeClr val="tx1"/>
                </a:solidFill>
              </a:rPr>
              <a:t> of JET and JT-60U </a:t>
            </a:r>
            <a:r>
              <a:rPr lang="fr-FR" dirty="0" err="1" smtClean="0">
                <a:solidFill>
                  <a:schemeClr val="tx1"/>
                </a:solidFill>
              </a:rPr>
              <a:t>discharges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done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tx1"/>
                </a:solidFill>
              </a:rPr>
              <a:t>Sistematic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becnhmark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TOPICS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JT-60U </a:t>
            </a:r>
            <a:r>
              <a:rPr lang="fr-FR" dirty="0" err="1" smtClean="0">
                <a:solidFill>
                  <a:schemeClr val="tx1"/>
                </a:solidFill>
              </a:rPr>
              <a:t>shots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done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good agreement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GLF23 model has best </a:t>
            </a:r>
            <a:r>
              <a:rPr lang="fr-FR" dirty="0" err="1" smtClean="0">
                <a:solidFill>
                  <a:schemeClr val="tx1"/>
                </a:solidFill>
              </a:rPr>
              <a:t>results</a:t>
            </a:r>
            <a:r>
              <a:rPr lang="fr-FR" dirty="0" smtClean="0">
                <a:solidFill>
                  <a:schemeClr val="tx1"/>
                </a:solidFill>
              </a:rPr>
              <a:t> for H-modes for JET and JT-60U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CDBM </a:t>
            </a:r>
            <a:r>
              <a:rPr lang="fr-FR" dirty="0" err="1" smtClean="0">
                <a:solidFill>
                  <a:schemeClr val="tx1"/>
                </a:solidFill>
              </a:rPr>
              <a:t>starts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better</a:t>
            </a:r>
            <a:r>
              <a:rPr lang="fr-FR" dirty="0" smtClean="0">
                <a:solidFill>
                  <a:schemeClr val="tx1"/>
                </a:solidFill>
              </a:rPr>
              <a:t> for </a:t>
            </a:r>
            <a:r>
              <a:rPr lang="fr-FR" dirty="0" err="1" smtClean="0">
                <a:solidFill>
                  <a:schemeClr val="tx1"/>
                </a:solidFill>
              </a:rPr>
              <a:t>advanced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regimes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hybrids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Scenarios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ITB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also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analyzed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Full simulations of </a:t>
            </a:r>
            <a:r>
              <a:rPr lang="fr-FR" dirty="0" err="1" smtClean="0">
                <a:solidFill>
                  <a:schemeClr val="tx1"/>
                </a:solidFill>
              </a:rPr>
              <a:t>current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heat</a:t>
            </a:r>
            <a:r>
              <a:rPr lang="fr-FR" dirty="0" smtClean="0">
                <a:solidFill>
                  <a:schemeClr val="tx1"/>
                </a:solidFill>
              </a:rPr>
              <a:t>+</a:t>
            </a:r>
            <a:r>
              <a:rPr lang="fr-FR" dirty="0" err="1" smtClean="0">
                <a:solidFill>
                  <a:schemeClr val="tx1"/>
                </a:solidFill>
              </a:rPr>
              <a:t>particle</a:t>
            </a:r>
            <a:r>
              <a:rPr lang="fr-FR" dirty="0" smtClean="0">
                <a:solidFill>
                  <a:schemeClr val="tx1"/>
                </a:solidFill>
              </a:rPr>
              <a:t> transport+</a:t>
            </a:r>
            <a:r>
              <a:rPr lang="fr-FR" dirty="0" err="1" smtClean="0">
                <a:solidFill>
                  <a:schemeClr val="tx1"/>
                </a:solidFill>
              </a:rPr>
              <a:t>pedestal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height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done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This type of simulation </a:t>
            </a:r>
            <a:r>
              <a:rPr lang="fr-FR" dirty="0" err="1" smtClean="0">
                <a:solidFill>
                  <a:schemeClr val="tx1"/>
                </a:solidFill>
              </a:rPr>
              <a:t>allows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physics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sensitivity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analysis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which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will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carried</a:t>
            </a:r>
            <a:r>
              <a:rPr lang="fr-FR" dirty="0" smtClean="0">
                <a:solidFill>
                  <a:schemeClr val="tx1"/>
                </a:solidFill>
              </a:rPr>
              <a:t> out in the future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Using</a:t>
            </a:r>
            <a:r>
              <a:rPr lang="fr-FR" dirty="0" smtClean="0">
                <a:solidFill>
                  <a:schemeClr val="tx1"/>
                </a:solidFill>
              </a:rPr>
              <a:t> CDBM and GLF23 </a:t>
            </a:r>
            <a:r>
              <a:rPr lang="fr-FR" dirty="0" err="1" smtClean="0">
                <a:solidFill>
                  <a:schemeClr val="tx1"/>
                </a:solidFill>
              </a:rPr>
              <a:t>give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region</a:t>
            </a:r>
            <a:r>
              <a:rPr lang="fr-FR" dirty="0" smtClean="0">
                <a:solidFill>
                  <a:schemeClr val="tx1"/>
                </a:solidFill>
              </a:rPr>
              <a:t> of confidence for the extrapolation to JT-60SA </a:t>
            </a:r>
          </a:p>
          <a:p>
            <a:pPr marL="0" indent="0"/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FDE5E835-A7B2-440C-9663-3BBB4839880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2BADCE1-A7D0-437D-A904-29B05FCA376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9220" name="Rectangle 2"/>
          <p:cNvSpPr txBox="1">
            <a:spLocks/>
          </p:cNvSpPr>
          <p:nvPr/>
        </p:nvSpPr>
        <p:spPr bwMode="auto">
          <a:xfrm>
            <a:off x="1270000" y="0"/>
            <a:ext cx="7237413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2200" b="1">
                <a:solidFill>
                  <a:schemeClr val="bg1"/>
                </a:solidFill>
              </a:rPr>
              <a:t>Framework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323850" y="1196975"/>
            <a:ext cx="8640763" cy="5105400"/>
          </a:xfrm>
          <a:prstGeom prst="rect">
            <a:avLst/>
          </a:prstGeom>
        </p:spPr>
        <p:txBody>
          <a:bodyPr/>
          <a:lstStyle>
            <a:lvl1pPr marL="923925" indent="-923925" algn="l" rtl="0" eaLnBrk="0" fontAlgn="base" hangingPunct="0">
              <a:spcBef>
                <a:spcPct val="0"/>
              </a:spcBef>
              <a:spcAft>
                <a:spcPts val="400"/>
              </a:spcAft>
              <a:buFont typeface="Arial" pitchFamily="34" charset="0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55245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pitchFamily="34" charset="0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rtl="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Final goal </a:t>
            </a:r>
            <a:r>
              <a:rPr lang="fr-FR" sz="2000" dirty="0" err="1" smtClean="0">
                <a:solidFill>
                  <a:schemeClr val="tx1"/>
                </a:solidFill>
              </a:rPr>
              <a:t>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predicting</a:t>
            </a:r>
            <a:r>
              <a:rPr lang="fr-FR" sz="2000" dirty="0" smtClean="0">
                <a:solidFill>
                  <a:schemeClr val="tx1"/>
                </a:solidFill>
              </a:rPr>
              <a:t> JT-60SA scenarios…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…</a:t>
            </a:r>
            <a:r>
              <a:rPr lang="fr-FR" sz="2000" dirty="0" err="1" smtClean="0">
                <a:solidFill>
                  <a:schemeClr val="tx1"/>
                </a:solidFill>
              </a:rPr>
              <a:t>so</a:t>
            </a:r>
            <a:r>
              <a:rPr lang="fr-FR" sz="2000" dirty="0" smtClean="0">
                <a:solidFill>
                  <a:schemeClr val="tx1"/>
                </a:solidFill>
              </a:rPr>
              <a:t> the </a:t>
            </a:r>
            <a:r>
              <a:rPr lang="fr-FR" sz="2000" dirty="0" err="1" smtClean="0">
                <a:solidFill>
                  <a:schemeClr val="tx1"/>
                </a:solidFill>
              </a:rPr>
              <a:t>complexity</a:t>
            </a:r>
            <a:r>
              <a:rPr lang="fr-FR" sz="2000" dirty="0" smtClean="0">
                <a:solidFill>
                  <a:schemeClr val="tx1"/>
                </a:solidFill>
              </a:rPr>
              <a:t> of the simulations has been </a:t>
            </a:r>
            <a:r>
              <a:rPr lang="fr-FR" sz="2000" dirty="0" err="1" smtClean="0">
                <a:solidFill>
                  <a:schemeClr val="tx1"/>
                </a:solidFill>
              </a:rPr>
              <a:t>increased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dirty="0" err="1" smtClean="0"/>
              <a:t>particle</a:t>
            </a:r>
            <a:r>
              <a:rPr lang="fr-FR" sz="2000" dirty="0" smtClean="0"/>
              <a:t> transport, </a:t>
            </a:r>
            <a:r>
              <a:rPr lang="fr-FR" sz="2000" dirty="0" err="1" smtClean="0"/>
              <a:t>current</a:t>
            </a:r>
            <a:r>
              <a:rPr lang="fr-FR" sz="2000" dirty="0" smtClean="0"/>
              <a:t> diffusion, and </a:t>
            </a:r>
            <a:r>
              <a:rPr lang="fr-FR" sz="2000" dirty="0" err="1" smtClean="0"/>
              <a:t>pedestal</a:t>
            </a:r>
            <a:r>
              <a:rPr lang="fr-FR" sz="2000" dirty="0" smtClean="0"/>
              <a:t> pressure </a:t>
            </a:r>
            <a:r>
              <a:rPr lang="fr-FR" sz="2000" dirty="0" err="1" smtClean="0"/>
              <a:t>also</a:t>
            </a:r>
            <a:r>
              <a:rPr lang="fr-FR" sz="2000" dirty="0" smtClean="0"/>
              <a:t> </a:t>
            </a:r>
            <a:r>
              <a:rPr lang="fr-FR" sz="2000" dirty="0" err="1" smtClean="0"/>
              <a:t>included</a:t>
            </a:r>
            <a:endParaRPr lang="fr-FR" sz="20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JET and JT-60U </a:t>
            </a:r>
            <a:r>
              <a:rPr lang="fr-FR" sz="2000" dirty="0" err="1" smtClean="0">
                <a:solidFill>
                  <a:schemeClr val="tx1"/>
                </a:solidFill>
              </a:rPr>
              <a:t>discharges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simulated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this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way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Best </a:t>
            </a:r>
            <a:r>
              <a:rPr lang="fr-FR" sz="2000" dirty="0" err="1" smtClean="0">
                <a:solidFill>
                  <a:schemeClr val="tx1"/>
                </a:solidFill>
              </a:rPr>
              <a:t>combination</a:t>
            </a:r>
            <a:r>
              <a:rPr lang="fr-FR" sz="2000" dirty="0" smtClean="0">
                <a:solidFill>
                  <a:schemeClr val="tx1"/>
                </a:solidFill>
              </a:rPr>
              <a:t> of </a:t>
            </a:r>
            <a:r>
              <a:rPr lang="fr-FR" sz="2000" dirty="0" err="1" smtClean="0">
                <a:solidFill>
                  <a:schemeClr val="tx1"/>
                </a:solidFill>
              </a:rPr>
              <a:t>models</a:t>
            </a:r>
            <a:r>
              <a:rPr lang="fr-FR" sz="2000" dirty="0" smtClean="0">
                <a:solidFill>
                  <a:schemeClr val="tx1"/>
                </a:solidFill>
              </a:rPr>
              <a:t> for </a:t>
            </a:r>
            <a:r>
              <a:rPr lang="fr-FR" sz="2000" dirty="0" err="1" smtClean="0">
                <a:solidFill>
                  <a:schemeClr val="tx1"/>
                </a:solidFill>
              </a:rPr>
              <a:t>predicting</a:t>
            </a:r>
            <a:r>
              <a:rPr lang="fr-FR" sz="2000" dirty="0" smtClean="0">
                <a:solidFill>
                  <a:schemeClr val="tx1"/>
                </a:solidFill>
              </a:rPr>
              <a:t>  </a:t>
            </a:r>
            <a:r>
              <a:rPr lang="fr-FR" sz="2000" dirty="0" err="1" smtClean="0">
                <a:solidFill>
                  <a:schemeClr val="tx1"/>
                </a:solidFill>
              </a:rPr>
              <a:t>both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devices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discharges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proposed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err="1" smtClean="0">
                <a:solidFill>
                  <a:schemeClr val="tx1"/>
                </a:solidFill>
              </a:rPr>
              <a:t>With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this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scheme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some</a:t>
            </a:r>
            <a:r>
              <a:rPr lang="fr-FR" sz="2000" dirty="0" smtClean="0">
                <a:solidFill>
                  <a:schemeClr val="tx1"/>
                </a:solidFill>
              </a:rPr>
              <a:t> JT-60SA </a:t>
            </a:r>
            <a:r>
              <a:rPr lang="fr-FR" sz="2000" dirty="0" err="1" smtClean="0">
                <a:solidFill>
                  <a:schemeClr val="tx1"/>
                </a:solidFill>
              </a:rPr>
              <a:t>predicitve</a:t>
            </a:r>
            <a:r>
              <a:rPr lang="fr-FR" sz="2000" dirty="0" smtClean="0">
                <a:solidFill>
                  <a:schemeClr val="tx1"/>
                </a:solidFill>
              </a:rPr>
              <a:t> simulations </a:t>
            </a:r>
            <a:r>
              <a:rPr lang="fr-FR" sz="2000" dirty="0" err="1" smtClean="0">
                <a:solidFill>
                  <a:schemeClr val="tx1"/>
                </a:solidFill>
              </a:rPr>
              <a:t>will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be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carried</a:t>
            </a:r>
            <a:r>
              <a:rPr lang="fr-FR" sz="2000" dirty="0" smtClean="0">
                <a:solidFill>
                  <a:schemeClr val="tx1"/>
                </a:solidFill>
              </a:rPr>
              <a:t> out  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tx1"/>
                </a:solidFill>
              </a:rPr>
              <a:t>The </a:t>
            </a:r>
            <a:r>
              <a:rPr lang="fr-FR" sz="2000" dirty="0" err="1" smtClean="0">
                <a:solidFill>
                  <a:schemeClr val="tx1"/>
                </a:solidFill>
              </a:rPr>
              <a:t>results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give</a:t>
            </a:r>
            <a:r>
              <a:rPr lang="fr-FR" sz="2000" dirty="0" smtClean="0">
                <a:solidFill>
                  <a:schemeClr val="tx1"/>
                </a:solidFill>
              </a:rPr>
              <a:t> an </a:t>
            </a:r>
            <a:r>
              <a:rPr lang="fr-FR" sz="2000" dirty="0" err="1" smtClean="0">
                <a:solidFill>
                  <a:schemeClr val="tx1"/>
                </a:solidFill>
              </a:rPr>
              <a:t>operational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window</a:t>
            </a:r>
            <a:r>
              <a:rPr lang="fr-FR" sz="2000" dirty="0" smtClean="0">
                <a:solidFill>
                  <a:schemeClr val="tx1"/>
                </a:solidFill>
              </a:rPr>
              <a:t> of the </a:t>
            </a:r>
            <a:r>
              <a:rPr lang="fr-FR" sz="2000" dirty="0" err="1" smtClean="0">
                <a:solidFill>
                  <a:schemeClr val="tx1"/>
                </a:solidFill>
              </a:rPr>
              <a:t>expected</a:t>
            </a:r>
            <a:r>
              <a:rPr lang="fr-FR" sz="2000" dirty="0" smtClean="0">
                <a:solidFill>
                  <a:schemeClr val="tx1"/>
                </a:solidFill>
              </a:rPr>
              <a:t> performance for JT-60SA</a:t>
            </a:r>
          </a:p>
          <a:p>
            <a:pPr marL="0" indent="0"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</a:t>
            </a:r>
            <a:r>
              <a:rPr lang="fr-FR" smtClean="0"/>
              <a:t> ISM Garching | 11 March2013</a:t>
            </a:r>
            <a:endParaRPr lang="fr-F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962246D9-F949-4F64-B4B1-037BC9A2EB49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cap="none" smtClean="0"/>
              <a:t>Analysis of Physics differences and similarities between JT-60U and JET: state of knowlegde</a:t>
            </a:r>
            <a:endParaRPr lang="fr-FR" sz="2400" cap="none" smtClean="0"/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4F27CAE3-FDD4-40CB-9A96-F69A60A2887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16013" y="52388"/>
            <a:ext cx="7200900" cy="909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cap="none" smtClean="0"/>
              <a:t>Analysis of Physics differences and similarities between JT-60U and JET: Current Diffusion</a:t>
            </a:r>
          </a:p>
        </p:txBody>
      </p:sp>
      <p:sp>
        <p:nvSpPr>
          <p:cNvPr id="11267" name="27 Rectángulo"/>
          <p:cNvSpPr>
            <a:spLocks noChangeArrowheads="1"/>
          </p:cNvSpPr>
          <p:nvPr/>
        </p:nvSpPr>
        <p:spPr bwMode="auto">
          <a:xfrm>
            <a:off x="395288" y="4005263"/>
            <a:ext cx="8308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GB" sz="1600">
                <a:latin typeface="Helvetica" pitchFamily="34" charset="0"/>
              </a:rPr>
              <a:t>Two hybrid discharges compared: JET 75225 and JT-60U 48158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GB" sz="1600">
                <a:latin typeface="Helvetica" pitchFamily="34" charset="0"/>
              </a:rPr>
              <a:t>q profile evolution well simulated for JET hybrid 75225 during flat-top phase. 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GB" sz="1600">
                <a:latin typeface="Helvetica" pitchFamily="34" charset="0"/>
              </a:rPr>
              <a:t>For JT-60U hybrid 48158, stationary solution with</a:t>
            </a:r>
            <a:r>
              <a:rPr lang="en-GB" sz="160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GB" sz="1600">
                <a:latin typeface="Helvetica" pitchFamily="34" charset="0"/>
              </a:rPr>
              <a:t>neo-classical resistivity cannot explain q profile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GB" sz="1600">
                <a:latin typeface="Helvetica" pitchFamily="34" charset="0"/>
              </a:rPr>
              <a:t>Fixed MSE measured q profiles </a:t>
            </a:r>
            <a:r>
              <a:rPr lang="en-GB" sz="1600"/>
              <a:t>(when available)</a:t>
            </a:r>
            <a:r>
              <a:rPr lang="en-GB" sz="1600">
                <a:latin typeface="Helvetica" pitchFamily="34" charset="0"/>
              </a:rPr>
              <a:t> are used for JT-60U predictive simulations</a:t>
            </a:r>
          </a:p>
        </p:txBody>
      </p:sp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41438"/>
            <a:ext cx="24987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1252538"/>
            <a:ext cx="243681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1116013" y="0"/>
            <a:ext cx="7237412" cy="90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GB" cap="none" smtClean="0"/>
              <a:t>Analysis of Physics differences and similarities between JT-60U and JET: Fast ions</a:t>
            </a:r>
            <a:endParaRPr lang="fr-FR" cap="none" smtClean="0"/>
          </a:p>
        </p:txBody>
      </p:sp>
      <p:sp>
        <p:nvSpPr>
          <p:cNvPr id="12291" name="27 Rectángulo"/>
          <p:cNvSpPr>
            <a:spLocks noChangeArrowheads="1"/>
          </p:cNvSpPr>
          <p:nvPr/>
        </p:nvSpPr>
        <p:spPr bwMode="auto">
          <a:xfrm>
            <a:off x="395288" y="3860800"/>
            <a:ext cx="83534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US" sz="1400">
                <a:latin typeface="Helvetica" pitchFamily="34" charset="0"/>
              </a:rPr>
              <a:t>Fast ions contribution to the total pressure is very important for hybrid scenarios in JT-60U and in some JET shots. Can reach up from 35% up to  45% of the total pressure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US" sz="1400">
                <a:latin typeface="Helvetica" pitchFamily="34" charset="0"/>
              </a:rPr>
              <a:t>The fast ion pressure effect is included in the CDBM model. The original heat diffusivities are mended</a:t>
            </a:r>
            <a:r>
              <a:rPr lang="en-US" sz="1600">
                <a:latin typeface="Helvetica" pitchFamily="34" charset="0"/>
              </a:rPr>
              <a:t>	</a:t>
            </a:r>
            <a:endParaRPr lang="en-GB" sz="1600">
              <a:latin typeface="Helvetic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5229225"/>
            <a:ext cx="67008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39750" y="1057275"/>
          <a:ext cx="3554413" cy="22939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49904"/>
                <a:gridCol w="991147"/>
                <a:gridCol w="813362"/>
              </a:tblGrid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Discharge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JT-60U #48158</a:t>
                      </a:r>
                      <a:endParaRPr lang="fr-FR" sz="1000" dirty="0" smtClean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JET #75225</a:t>
                      </a:r>
                      <a:endParaRPr lang="fr-FR" sz="1000" dirty="0"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</a:tr>
              <a:tr h="22863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Ip</a:t>
                      </a:r>
                      <a:r>
                        <a:rPr lang="en-US" sz="1000" dirty="0">
                          <a:effectLst/>
                        </a:rPr>
                        <a:t> (MA)</a:t>
                      </a:r>
                      <a:endParaRPr lang="fr-F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0.9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8632">
                <a:tc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Bt</a:t>
                      </a:r>
                      <a:r>
                        <a:rPr lang="en-US" sz="1000" dirty="0">
                          <a:effectLst/>
                        </a:rPr>
                        <a:t> (T)</a:t>
                      </a:r>
                      <a:endParaRPr lang="fr-FR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1.5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q</a:t>
                      </a:r>
                      <a:r>
                        <a:rPr lang="en-GB" sz="1000" baseline="-25000" dirty="0">
                          <a:effectLst/>
                        </a:rPr>
                        <a:t>95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3.0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86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κ/δ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1.40/0.33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1.64/0.23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86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β</a:t>
                      </a:r>
                      <a:r>
                        <a:rPr lang="en-GB" sz="1000" baseline="-25000" dirty="0">
                          <a:effectLst/>
                        </a:rPr>
                        <a:t>N</a:t>
                      </a:r>
                      <a:r>
                        <a:rPr lang="en-GB" sz="1000" dirty="0">
                          <a:effectLst/>
                        </a:rPr>
                        <a:t>/β</a:t>
                      </a:r>
                      <a:r>
                        <a:rPr lang="en-GB" sz="1000" baseline="-25000" dirty="0">
                          <a:effectLst/>
                        </a:rPr>
                        <a:t>p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2.6/1.50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3.0/1.30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f</a:t>
                      </a:r>
                      <a:r>
                        <a:rPr lang="es-ES" sz="1000" baseline="-25000" dirty="0" err="1">
                          <a:effectLst/>
                        </a:rPr>
                        <a:t>Gw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0.5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H</a:t>
                      </a:r>
                      <a:r>
                        <a:rPr lang="es-ES" sz="1000" baseline="-25000" dirty="0">
                          <a:effectLst/>
                        </a:rPr>
                        <a:t>98</a:t>
                      </a:r>
                      <a:r>
                        <a:rPr lang="es-ES" sz="1000" dirty="0">
                          <a:effectLst/>
                        </a:rPr>
                        <a:t>(y,2)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1.1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 err="1">
                          <a:effectLst/>
                        </a:rPr>
                        <a:t>P</a:t>
                      </a:r>
                      <a:r>
                        <a:rPr lang="es-ES" sz="1000" baseline="-25000" dirty="0" err="1">
                          <a:effectLst/>
                        </a:rPr>
                        <a:t>nbi</a:t>
                      </a:r>
                      <a:r>
                        <a:rPr lang="es-ES" sz="1000" dirty="0">
                          <a:effectLst/>
                        </a:rPr>
                        <a:t>(MW)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7.5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299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err="1" smtClean="0">
                          <a:effectLst/>
                          <a:latin typeface="Times New Roman"/>
                          <a:ea typeface="Batang"/>
                          <a:cs typeface="Times New Roman"/>
                        </a:rPr>
                        <a:t>Wfast</a:t>
                      </a:r>
                      <a:r>
                        <a:rPr lang="fr-FR" sz="1000" dirty="0" smtClean="0">
                          <a:effectLst/>
                          <a:latin typeface="Times New Roman"/>
                          <a:ea typeface="Batang"/>
                          <a:cs typeface="Times New Roman"/>
                        </a:rPr>
                        <a:t>/</a:t>
                      </a:r>
                      <a:r>
                        <a:rPr lang="fr-FR" sz="1000" dirty="0" err="1" smtClean="0">
                          <a:effectLst/>
                          <a:latin typeface="Times New Roman"/>
                          <a:ea typeface="Batang"/>
                          <a:cs typeface="Times New Roman"/>
                        </a:rPr>
                        <a:t>Wdia</a:t>
                      </a:r>
                      <a:endParaRPr lang="fr-FR" sz="1000" dirty="0">
                        <a:effectLst/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45%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35%</a:t>
                      </a:r>
                      <a:endParaRPr lang="fr-FR" sz="1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Batang"/>
                        <a:cs typeface="Times New Roman" pitchFamily="18" charset="0"/>
                      </a:endParaRPr>
                    </a:p>
                  </a:txBody>
                  <a:tcPr marL="68574" marR="6857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96975"/>
            <a:ext cx="2359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1196975"/>
            <a:ext cx="23304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0"/>
            <a:ext cx="7237413" cy="909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cap="none" smtClean="0"/>
              <a:t>Analysis of Physics differences and similarities between JT-60U and JET: Turbulence</a:t>
            </a:r>
            <a:endParaRPr lang="fr-FR" cap="none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42481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125538"/>
            <a:ext cx="4395787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27 Rectángulo"/>
          <p:cNvSpPr>
            <a:spLocks noChangeArrowheads="1"/>
          </p:cNvSpPr>
          <p:nvPr/>
        </p:nvSpPr>
        <p:spPr bwMode="auto">
          <a:xfrm>
            <a:off x="250825" y="5084763"/>
            <a:ext cx="83534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US" sz="1400">
                <a:latin typeface="Helvetica" pitchFamily="34" charset="0"/>
              </a:rPr>
              <a:t>Turbulence regimes analyzed with TGLF with Miller geometry and electromagnetic  effects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US" sz="1400">
                <a:latin typeface="Helvetica" pitchFamily="34" charset="0"/>
              </a:rPr>
              <a:t> For JET 75225 ITG modes dominate the plasma core. TEM appear close to the pedestal region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r>
              <a:rPr lang="en-US" sz="1400">
                <a:latin typeface="Helvetica" pitchFamily="34" charset="0"/>
              </a:rPr>
              <a:t> Due to the high density peaking of the JT-60U shot 48158, TEM appear at </a:t>
            </a:r>
            <a:r>
              <a:rPr lang="el-GR" sz="1400">
                <a:latin typeface="Helvetica" pitchFamily="34" charset="0"/>
              </a:rPr>
              <a:t>ρ</a:t>
            </a:r>
            <a:r>
              <a:rPr lang="en-US" sz="1400">
                <a:latin typeface="Helvetica" pitchFamily="34" charset="0"/>
              </a:rPr>
              <a:t>=0.5</a:t>
            </a:r>
          </a:p>
          <a:p>
            <a:pPr marL="381000" lvl="1" indent="-190500" algn="just" defTabSz="971550" eaLnBrk="0" hangingPunct="0">
              <a:spcBef>
                <a:spcPct val="30000"/>
              </a:spcBef>
              <a:buClr>
                <a:srgbClr val="FF0000"/>
              </a:buClr>
              <a:buFontTx/>
              <a:buChar char="•"/>
              <a:tabLst>
                <a:tab pos="8385175" algn="l"/>
              </a:tabLst>
            </a:pPr>
            <a:endParaRPr lang="en-US" sz="1400">
              <a:latin typeface="Helvetica" pitchFamily="34" charset="0"/>
            </a:endParaRP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024813" y="6303963"/>
            <a:ext cx="1119187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|  PAGE </a:t>
            </a:r>
            <a:fld id="{0040BFFA-1183-4FC2-A4C1-217970AE36F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051050" y="6305550"/>
            <a:ext cx="5940425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ISM </a:t>
            </a:r>
            <a:r>
              <a:rPr lang="fr-FR" dirty="0" err="1" smtClean="0"/>
              <a:t>Garching</a:t>
            </a:r>
            <a:r>
              <a:rPr lang="fr-FR" dirty="0" smtClean="0"/>
              <a:t> | 11 March2013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9"/>
          <p:cNvSpPr>
            <a:spLocks noGrp="1"/>
          </p:cNvSpPr>
          <p:nvPr>
            <p:ph type="title"/>
          </p:nvPr>
        </p:nvSpPr>
        <p:spPr bwMode="auto">
          <a:xfrm>
            <a:off x="3671888" y="1949450"/>
            <a:ext cx="5364162" cy="4719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400" cap="none" smtClean="0"/>
              <a:t>JT-60U and JET H-modes</a:t>
            </a:r>
          </a:p>
        </p:txBody>
      </p:sp>
      <p:sp>
        <p:nvSpPr>
          <p:cNvPr id="19458" name="Espace réservé du numéro de diapositive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95EF1CB9-73C0-4C2B-A88A-8268F337AEB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  <p:sp>
        <p:nvSpPr>
          <p:cNvPr id="19459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9520</TotalTime>
  <Words>2484</Words>
  <Application>Microsoft Office PowerPoint</Application>
  <PresentationFormat>Presentación en pantalla (4:3)</PresentationFormat>
  <Paragraphs>383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Modele_powerpoint2007_IRFM</vt:lpstr>
      <vt:lpstr>Analysis and modelling of JET and JT-60U discharges </vt:lpstr>
      <vt:lpstr>Context</vt:lpstr>
      <vt:lpstr>Diapositiva 3</vt:lpstr>
      <vt:lpstr>Diapositiva 4</vt:lpstr>
      <vt:lpstr>Analysis of Physics differences and similarities between JT-60U and JET: state of knowlegde</vt:lpstr>
      <vt:lpstr>Analysis of Physics differences and similarities between JT-60U and JET: Current Diffusion</vt:lpstr>
      <vt:lpstr>Analysis of Physics differences and similarities between JT-60U and JET: Fast ions</vt:lpstr>
      <vt:lpstr>Analysis of Physics differences and similarities between JT-60U and JET: Turbulence</vt:lpstr>
      <vt:lpstr>JT-60U and JET H-modes</vt:lpstr>
      <vt:lpstr>Diapositiva 10</vt:lpstr>
      <vt:lpstr>JT-60U H-mode: 33654</vt:lpstr>
      <vt:lpstr>JT-60U H-mode: 33654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JT-60U and JET Hybrids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Conclusions on hybrid scenarios</vt:lpstr>
      <vt:lpstr>Physics analysis of results: Role of fast ions and ExB shear on advanced scenarios</vt:lpstr>
      <vt:lpstr>Physics analysis: Impact of fast ions on advanced scenarios</vt:lpstr>
      <vt:lpstr>Physics analysis: Impact of ExB shear on advanced scenarios</vt:lpstr>
      <vt:lpstr>Physics analysis: Impact of ExB shear on advanced scenarios</vt:lpstr>
      <vt:lpstr>Fully self-consistent simulations</vt:lpstr>
      <vt:lpstr>Fully self-consistent simulations</vt:lpstr>
      <vt:lpstr>Fully self-consistent simulations: JT-60U 33654</vt:lpstr>
      <vt:lpstr>Fully self-consistent simulations: JET 73344</vt:lpstr>
      <vt:lpstr>Fully self-consistent simulations: JT-60U 48158</vt:lpstr>
      <vt:lpstr>Fully self-consistent simulations: JET 75225</vt:lpstr>
      <vt:lpstr>Conclusions</vt:lpstr>
      <vt:lpstr>Conclusions</vt:lpstr>
      <vt:lpstr>Diapositiva 40</vt:lpstr>
    </vt:vector>
  </TitlesOfParts>
  <Company>CEA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HUTTER Thierry 099389</dc:creator>
  <cp:lastModifiedBy>jeronimo</cp:lastModifiedBy>
  <cp:revision>141</cp:revision>
  <dcterms:created xsi:type="dcterms:W3CDTF">2012-06-26T12:11:10Z</dcterms:created>
  <dcterms:modified xsi:type="dcterms:W3CDTF">2013-03-11T06:22:26Z</dcterms:modified>
</cp:coreProperties>
</file>