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6" r:id="rId2"/>
    <p:sldId id="267" r:id="rId3"/>
    <p:sldId id="269" r:id="rId4"/>
    <p:sldId id="270" r:id="rId5"/>
    <p:sldId id="271" r:id="rId6"/>
    <p:sldId id="272" r:id="rId7"/>
    <p:sldId id="274" r:id="rId8"/>
    <p:sldId id="275" r:id="rId9"/>
    <p:sldId id="264" r:id="rId10"/>
    <p:sldId id="265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80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86CED-AECC-E742-AAE1-E1724418E9B3}" type="datetimeFigureOut">
              <a:rPr lang="en-US" smtClean="0"/>
              <a:t>14/03/13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E7C70-3916-D648-A09E-5CF1A073F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593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A5896-9A56-2C40-9AD3-5A48663E509D}" type="datetimeFigureOut">
              <a:rPr lang="en-US" smtClean="0"/>
              <a:t>14/03/13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8FCB3-6A07-8C4A-B414-F0605B19D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313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 Barbato, ISM Garching  March 11-15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DFB5-8A2A-3141-98FF-179D701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4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 Barbato, ISM Garching  March 11-15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DFB5-8A2A-3141-98FF-179D701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 Barbato, ISM Garching  March 11-15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DFB5-8A2A-3141-98FF-179D701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3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 Barbato, ISM Garching  March 11-15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DFB5-8A2A-3141-98FF-179D701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1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 Barbato, ISM Garching  March 11-15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DFB5-8A2A-3141-98FF-179D701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9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 Barbato, ISM Garching  March 11-15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DFB5-8A2A-3141-98FF-179D701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1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 Barbato, ISM Garching  March 11-15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DFB5-8A2A-3141-98FF-179D701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 Barbato, ISM Garching  March 11-15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DFB5-8A2A-3141-98FF-179D701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9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 Barbato, ISM Garching  March 11-15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DFB5-8A2A-3141-98FF-179D701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 Barbato, ISM Garching  March 11-15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DFB5-8A2A-3141-98FF-179D701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3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 Barbato, ISM Garching  March 11-15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DFB5-8A2A-3141-98FF-179D7017F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8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49396"/>
            <a:ext cx="8229600" cy="768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15/03/13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E. Barbato, ISM Garching  March 11-15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DFB5-8A2A-3141-98FF-179D7017FBC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Enea-FR-EU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347193" y="50003"/>
            <a:ext cx="176022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creen shot 2012-06-20 at 5.40.01 PM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6936"/>
            <a:ext cx="2476500" cy="63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114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440" y="1384300"/>
            <a:ext cx="7773120" cy="1139371"/>
          </a:xfrm>
          <a:prstGeom prst="rect">
            <a:avLst/>
          </a:prstGeom>
        </p:spPr>
        <p:txBody>
          <a:bodyPr vert="horz" lIns="84664" tIns="42332" rIns="84664" bIns="42332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i="1" dirty="0" smtClean="0"/>
              <a:t>Activity within ISM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2321" y="3429000"/>
            <a:ext cx="6400800" cy="2612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50000"/>
              </a:spcBef>
              <a:buNone/>
            </a:pPr>
            <a:r>
              <a:rPr lang="en-GB" sz="2200" b="1" i="1" dirty="0" smtClean="0">
                <a:solidFill>
                  <a:srgbClr val="000F5B"/>
                </a:solidFill>
              </a:rPr>
              <a:t>E. Barbato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it-IT" altLang="ja-JP" sz="2200" i="1" dirty="0" smtClean="0">
                <a:solidFill>
                  <a:srgbClr val="000F5B"/>
                </a:solidFill>
              </a:rPr>
              <a:t>Associazione </a:t>
            </a:r>
            <a:r>
              <a:rPr lang="it-IT" altLang="ja-JP" sz="2200" i="1" dirty="0" err="1" smtClean="0">
                <a:solidFill>
                  <a:srgbClr val="000F5B"/>
                </a:solidFill>
              </a:rPr>
              <a:t>Euratom</a:t>
            </a:r>
            <a:r>
              <a:rPr lang="it-IT" altLang="ja-JP" sz="2200" i="1" dirty="0" smtClean="0">
                <a:solidFill>
                  <a:srgbClr val="000F5B"/>
                </a:solidFill>
              </a:rPr>
              <a:t>-ENEA sulla Fusione, C.P. 65-I-00044-Frascati, Rome, </a:t>
            </a:r>
            <a:r>
              <a:rPr lang="it-IT" altLang="ja-JP" sz="2200" i="1" dirty="0" err="1" smtClean="0">
                <a:solidFill>
                  <a:srgbClr val="000F5B"/>
                </a:solidFill>
              </a:rPr>
              <a:t>Italy</a:t>
            </a:r>
            <a:r>
              <a:rPr lang="it-IT" altLang="ja-JP" sz="2200" dirty="0" smtClean="0">
                <a:solidFill>
                  <a:srgbClr val="000F5B"/>
                </a:solidFill>
              </a:rPr>
              <a:t> </a:t>
            </a:r>
          </a:p>
          <a:p>
            <a:pPr marL="0" indent="0" algn="ctr">
              <a:spcBef>
                <a:spcPct val="50000"/>
              </a:spcBef>
              <a:buNone/>
            </a:pPr>
            <a:endParaRPr lang="it-IT" altLang="ja-JP" sz="2200" dirty="0" smtClean="0">
              <a:solidFill>
                <a:srgbClr val="000F5B"/>
              </a:solidFill>
            </a:endParaRPr>
          </a:p>
          <a:p>
            <a:pPr marL="0" indent="0" algn="ctr">
              <a:spcBef>
                <a:spcPct val="50000"/>
              </a:spcBef>
              <a:buNone/>
            </a:pPr>
            <a:r>
              <a:rPr lang="en-US" sz="2200" dirty="0" smtClean="0">
                <a:solidFill>
                  <a:srgbClr val="000F5B"/>
                </a:solidFill>
              </a:rPr>
              <a:t> </a:t>
            </a:r>
            <a:endParaRPr lang="it-IT" altLang="ja-JP" sz="2200" dirty="0" smtClean="0">
              <a:solidFill>
                <a:srgbClr val="000F5B"/>
              </a:solidFill>
            </a:endParaRPr>
          </a:p>
          <a:p>
            <a:pPr>
              <a:spcBef>
                <a:spcPct val="50000"/>
              </a:spcBef>
            </a:pPr>
            <a:endParaRPr lang="it-IT" altLang="ja-JP" sz="2200" dirty="0" smtClean="0">
              <a:solidFill>
                <a:srgbClr val="636ABA"/>
              </a:solidFill>
            </a:endParaRPr>
          </a:p>
          <a:p>
            <a:pPr>
              <a:spcBef>
                <a:spcPct val="50000"/>
              </a:spcBef>
            </a:pPr>
            <a:endParaRPr lang="it-IT" altLang="ja-JP" sz="2200" dirty="0" smtClean="0">
              <a:solidFill>
                <a:srgbClr val="636ABA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 Barbato, ISM Garching  March 11-15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DFB5-8A2A-3141-98FF-179D7017F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65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ASTRA output profiles/ preliminary</a:t>
            </a:r>
            <a:endParaRPr lang="en-US" sz="3200" dirty="0"/>
          </a:p>
        </p:txBody>
      </p:sp>
      <p:pic>
        <p:nvPicPr>
          <p:cNvPr id="5" name="Picture 4" descr="Screen shot 2013-03-14 at 2.58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1416050"/>
            <a:ext cx="8216900" cy="48387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 Barbato, ISM Garching  March 11-15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DFB5-8A2A-3141-98FF-179D7017FB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3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/>
              <a:t>Next steps</a:t>
            </a:r>
          </a:p>
          <a:p>
            <a:pPr lvl="1"/>
            <a:r>
              <a:rPr lang="en-US" sz="2000" b="1" i="1" dirty="0"/>
              <a:t>Finalizing the ISM paper on the 2012 activity</a:t>
            </a:r>
          </a:p>
          <a:p>
            <a:pPr lvl="1"/>
            <a:r>
              <a:rPr lang="en-US" sz="2000" b="1" i="1" dirty="0"/>
              <a:t>Repeat the ASTRA/NBI-LHCD simulation for JET discharges, changing the equilibrium to the fixed boundary</a:t>
            </a:r>
            <a:r>
              <a:rPr lang="en-US" sz="2000" i="1" dirty="0"/>
              <a:t>.</a:t>
            </a:r>
          </a:p>
          <a:p>
            <a:pPr lvl="1"/>
            <a:r>
              <a:rPr lang="en-US" sz="2000" b="1" i="1" dirty="0"/>
              <a:t>JT60_SA scenario </a:t>
            </a:r>
            <a:r>
              <a:rPr lang="en-US" sz="2000" b="1" i="1" dirty="0" smtClean="0"/>
              <a:t>5/1 </a:t>
            </a:r>
            <a:r>
              <a:rPr lang="en-US" sz="2000" b="1" i="1" dirty="0"/>
              <a:t>simulations by BGB and GLF23</a:t>
            </a:r>
          </a:p>
          <a:p>
            <a:pPr lvl="1"/>
            <a:endParaRPr lang="en-US" sz="1200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 Barbato, ISM Garching  March 11-15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DFB5-8A2A-3141-98FF-179D7017FB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4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2012  activity</a:t>
            </a:r>
            <a:r>
              <a:rPr lang="en-US" sz="2400" dirty="0" smtClean="0"/>
              <a:t>: </a:t>
            </a:r>
            <a:r>
              <a:rPr lang="en-US" sz="2000" b="1" dirty="0" smtClean="0">
                <a:solidFill>
                  <a:srgbClr val="17375E"/>
                </a:solidFill>
              </a:rPr>
              <a:t>LHCD simulations by ASTRA/FRTC  of JET discharges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</a:rPr>
              <a:t>presented at ISM meeting on 24/10/12 and at 2  TF meetings at JET on 6/9/2012 and 20/11/2012. </a:t>
            </a:r>
            <a:r>
              <a:rPr lang="en-US" sz="2000" b="1" i="1" dirty="0" smtClean="0">
                <a:solidFill>
                  <a:schemeClr val="tx2">
                    <a:lumMod val="75000"/>
                  </a:schemeClr>
                </a:solidFill>
              </a:rPr>
              <a:t>Paper in preparation</a:t>
            </a:r>
          </a:p>
          <a:p>
            <a:r>
              <a:rPr lang="en-US" sz="2400" i="1" dirty="0" smtClean="0">
                <a:solidFill>
                  <a:srgbClr val="FF0000"/>
                </a:solidFill>
              </a:rPr>
              <a:t>Activity in this week</a:t>
            </a:r>
            <a:r>
              <a:rPr lang="en-US" sz="2000" i="1" dirty="0" smtClean="0"/>
              <a:t>:</a:t>
            </a:r>
          </a:p>
          <a:p>
            <a:pPr lvl="1"/>
            <a:r>
              <a:rPr lang="en-US" sz="2000" i="1" dirty="0" smtClean="0"/>
              <a:t>Continuing</a:t>
            </a:r>
            <a:r>
              <a:rPr lang="en-US" sz="2000" i="1" dirty="0"/>
              <a:t> </a:t>
            </a:r>
            <a:r>
              <a:rPr lang="en-US" sz="2000" i="1" dirty="0" smtClean="0"/>
              <a:t>the </a:t>
            </a:r>
            <a:r>
              <a:rPr lang="en-US" sz="2000" b="1" i="1" dirty="0" smtClean="0"/>
              <a:t>comparison between NBI in ASTRA  and NBI in TRANSP</a:t>
            </a:r>
          </a:p>
          <a:p>
            <a:pPr lvl="1"/>
            <a:r>
              <a:rPr lang="en-US" sz="2000" i="1" dirty="0" smtClean="0"/>
              <a:t>Status of the art  </a:t>
            </a:r>
            <a:r>
              <a:rPr lang="en-US" sz="2000" i="1" dirty="0" smtClean="0">
                <a:solidFill>
                  <a:srgbClr val="FF0000"/>
                </a:solidFill>
              </a:rPr>
              <a:t>(we already discuss </a:t>
            </a:r>
            <a:r>
              <a:rPr lang="en-US" sz="2000" i="1" dirty="0" smtClean="0">
                <a:solidFill>
                  <a:srgbClr val="FF0000"/>
                </a:solidFill>
              </a:rPr>
              <a:t>yesterday in the Irina talk)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lvl="1"/>
            <a:r>
              <a:rPr lang="en-US" sz="2000" i="1" dirty="0" smtClean="0"/>
              <a:t>Start JT60_SA scenario 5 simulation:</a:t>
            </a:r>
          </a:p>
          <a:p>
            <a:pPr marL="457200" lvl="1" indent="0">
              <a:buNone/>
            </a:pPr>
            <a:r>
              <a:rPr lang="en-US" sz="2000" b="1" i="1" dirty="0" smtClean="0"/>
              <a:t>     Equilibrium by SPIDER with a fixed boundary</a:t>
            </a:r>
          </a:p>
          <a:p>
            <a:pPr marL="457200" lvl="1" indent="0">
              <a:buNone/>
            </a:pPr>
            <a:r>
              <a:rPr lang="en-US" sz="2000" b="1" i="1" dirty="0" smtClean="0"/>
              <a:t>    Preliminary profiles</a:t>
            </a:r>
          </a:p>
          <a:p>
            <a:pPr marL="457200" lvl="1" indent="0">
              <a:buNone/>
            </a:pPr>
            <a:r>
              <a:rPr lang="en-US" sz="2000" i="1" dirty="0" smtClean="0"/>
              <a:t>    Starting to use GLF23 transport model</a:t>
            </a:r>
          </a:p>
          <a:p>
            <a:pPr marL="457200" lvl="1" indent="0">
              <a:buNone/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15/03/13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E. Barbato, ISM Garching  March 11-15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DFB5-8A2A-3141-98FF-179D7017FB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5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LHCD </a:t>
            </a:r>
            <a:r>
              <a:rPr lang="en-US" dirty="0">
                <a:solidFill>
                  <a:srgbClr val="FF0000"/>
                </a:solidFill>
              </a:rPr>
              <a:t>simulations </a:t>
            </a:r>
            <a:r>
              <a:rPr lang="en-US" dirty="0" smtClean="0">
                <a:solidFill>
                  <a:srgbClr val="FF0000"/>
                </a:solidFill>
              </a:rPr>
              <a:t>of </a:t>
            </a:r>
            <a:r>
              <a:rPr lang="en-US" dirty="0">
                <a:solidFill>
                  <a:srgbClr val="FF0000"/>
                </a:solidFill>
              </a:rPr>
              <a:t>JET </a:t>
            </a:r>
            <a:r>
              <a:rPr lang="en-US" dirty="0" smtClean="0">
                <a:solidFill>
                  <a:srgbClr val="FF0000"/>
                </a:solidFill>
              </a:rPr>
              <a:t>discharges </a:t>
            </a:r>
            <a:r>
              <a:rPr lang="en-US" dirty="0">
                <a:solidFill>
                  <a:srgbClr val="FF0000"/>
                </a:solidFill>
              </a:rPr>
              <a:t>by ASTRA/</a:t>
            </a:r>
            <a:r>
              <a:rPr lang="en-US" dirty="0" smtClean="0">
                <a:solidFill>
                  <a:srgbClr val="FF0000"/>
                </a:solidFill>
              </a:rPr>
              <a:t>FRTC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400" dirty="0" smtClean="0"/>
              <a:t> </a:t>
            </a:r>
            <a:r>
              <a:rPr lang="en-US" sz="2400" b="1" dirty="0" smtClean="0"/>
              <a:t>Philosophy</a:t>
            </a:r>
            <a:r>
              <a:rPr lang="en-US" sz="2400" dirty="0" smtClean="0"/>
              <a:t>: close comparison with available exp. data (li, ECE signals..</a:t>
            </a:r>
          </a:p>
          <a:p>
            <a:pPr lvl="1"/>
            <a:r>
              <a:rPr lang="en-US" sz="2400" b="1" dirty="0" smtClean="0"/>
              <a:t>Aim:</a:t>
            </a:r>
            <a:r>
              <a:rPr lang="en-US" sz="2400" dirty="0" smtClean="0"/>
              <a:t> try to understand LHCD “hot” physical issues within the limit of the linear propagation model</a:t>
            </a:r>
          </a:p>
          <a:p>
            <a:pPr lvl="1"/>
            <a:r>
              <a:rPr lang="en-US" sz="2400" dirty="0" smtClean="0"/>
              <a:t>The role of the NRCA in JET (“observed” for the first time </a:t>
            </a:r>
            <a:r>
              <a:rPr lang="en-US" sz="2400" i="1" dirty="0" smtClean="0">
                <a:solidFill>
                  <a:srgbClr val="FF0000"/>
                </a:solidFill>
              </a:rPr>
              <a:t>NEW !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The role of wave accessibility in high density discharges, </a:t>
            </a:r>
            <a:r>
              <a:rPr lang="en-US" sz="2400" dirty="0" smtClean="0"/>
              <a:t>(associated to small variation of the edge density and of the n</a:t>
            </a:r>
            <a:r>
              <a:rPr lang="en-US" sz="2400" baseline="-25000" dirty="0" smtClean="0"/>
              <a:t>||</a:t>
            </a:r>
            <a:r>
              <a:rPr lang="en-US" sz="2400" dirty="0" smtClean="0"/>
              <a:t> spectrum)  where </a:t>
            </a:r>
            <a:r>
              <a:rPr lang="en-US" sz="2400" dirty="0" smtClean="0"/>
              <a:t>LHCD effects abruptly disappear. (</a:t>
            </a:r>
            <a:r>
              <a:rPr lang="en-US" sz="2400" dirty="0" smtClean="0">
                <a:solidFill>
                  <a:srgbClr val="FF0000"/>
                </a:solidFill>
              </a:rPr>
              <a:t>new!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Current diffusion time in different conditions i.e.  rump up and main heating phase.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15/03/13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E. Barbato, ISM Garching  March 11-15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DFB5-8A2A-3141-98FF-179D7017FBC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237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920" y="743857"/>
            <a:ext cx="2247840" cy="5007429"/>
          </a:xfrm>
        </p:spPr>
        <p:txBody>
          <a:bodyPr>
            <a:normAutofit lnSpcReduction="10000"/>
          </a:bodyPr>
          <a:lstStyle/>
          <a:p>
            <a:r>
              <a:rPr lang="en-US" sz="1900" dirty="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</a:rPr>
              <a:t>Calculated  </a:t>
            </a:r>
            <a:r>
              <a:rPr lang="en-US" sz="1900" dirty="0">
                <a:solidFill>
                  <a:srgbClr val="00CC00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1900" baseline="-25000" dirty="0">
                <a:solidFill>
                  <a:srgbClr val="00CC00"/>
                </a:solidFill>
                <a:latin typeface="Arial" charset="0"/>
                <a:ea typeface="ＭＳ Ｐゴシック" charset="0"/>
                <a:cs typeface="ＭＳ Ｐゴシック" charset="0"/>
              </a:rPr>
              <a:t>LH</a:t>
            </a:r>
            <a:r>
              <a:rPr lang="en-US" sz="1900" dirty="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</a:rPr>
              <a:t>  has a delay ~2 sec with respect to the launched </a:t>
            </a:r>
            <a:r>
              <a:rPr lang="en-US" sz="1900" dirty="0">
                <a:solidFill>
                  <a:srgbClr val="D033AC"/>
                </a:solidFill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1900" baseline="-25000" dirty="0">
                <a:solidFill>
                  <a:srgbClr val="D033AC"/>
                </a:solidFill>
                <a:latin typeface="Arial" charset="0"/>
                <a:ea typeface="ＭＳ Ｐゴシック" charset="0"/>
                <a:cs typeface="ＭＳ Ｐゴシック" charset="0"/>
              </a:rPr>
              <a:t>LH</a:t>
            </a:r>
            <a:endParaRPr lang="en-US" sz="1900" dirty="0">
              <a:solidFill>
                <a:srgbClr val="D033AC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1900" dirty="0">
              <a:solidFill>
                <a:srgbClr val="33339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1900" dirty="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</a:rPr>
              <a:t>Clear correlation between  </a:t>
            </a:r>
            <a:r>
              <a:rPr lang="en-US" sz="1900" dirty="0">
                <a:solidFill>
                  <a:srgbClr val="00CC00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1900" baseline="-25000" dirty="0">
                <a:solidFill>
                  <a:srgbClr val="00CC00"/>
                </a:solidFill>
                <a:latin typeface="Arial" charset="0"/>
                <a:ea typeface="ＭＳ Ｐゴシック" charset="0"/>
                <a:cs typeface="ＭＳ Ｐゴシック" charset="0"/>
              </a:rPr>
              <a:t>LH</a:t>
            </a:r>
            <a:r>
              <a:rPr lang="en-US" sz="1900" dirty="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</a:rPr>
              <a:t> increase and </a:t>
            </a:r>
            <a:r>
              <a:rPr lang="en-US" sz="1900" dirty="0" err="1">
                <a:solidFill>
                  <a:srgbClr val="FF0000"/>
                </a:solidFill>
                <a:latin typeface="Symbol" charset="0"/>
                <a:ea typeface="ＭＳ Ｐゴシック" charset="0"/>
                <a:cs typeface="Symbol" charset="0"/>
              </a:rPr>
              <a:t>n</a:t>
            </a:r>
            <a:r>
              <a:rPr lang="en-US" sz="1900" baseline="-25000" dirty="0" err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ei</a:t>
            </a:r>
            <a:r>
              <a:rPr lang="en-US" sz="1900" dirty="0">
                <a:solidFill>
                  <a:srgbClr val="333399"/>
                </a:solidFill>
                <a:latin typeface="Arial" charset="0"/>
                <a:ea typeface="ＭＳ Ｐゴシック" charset="0"/>
                <a:cs typeface="ＭＳ Ｐゴシック" charset="0"/>
              </a:rPr>
              <a:t> decrease</a:t>
            </a:r>
          </a:p>
          <a:p>
            <a:r>
              <a:rPr lang="en-US" sz="1900" b="1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1.5 s DELAY of ILH in fair agreement with ECE emission signal</a:t>
            </a:r>
          </a:p>
          <a:p>
            <a:endParaRPr lang="en-US" sz="1900" dirty="0">
              <a:solidFill>
                <a:srgbClr val="33339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Lucida Grande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4580" name="Picture 5" descr="Screen shot 2012-09-04 at 2.57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760" y="816428"/>
            <a:ext cx="5650560" cy="3363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Box 10"/>
          <p:cNvSpPr txBox="1">
            <a:spLocks noChangeArrowheads="1"/>
          </p:cNvSpPr>
          <p:nvPr/>
        </p:nvSpPr>
        <p:spPr bwMode="auto">
          <a:xfrm>
            <a:off x="4502880" y="1397000"/>
            <a:ext cx="325865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 b="1">
                <a:solidFill>
                  <a:srgbClr val="FF0000"/>
                </a:solidFill>
              </a:rPr>
              <a:t>I</a:t>
            </a:r>
            <a:r>
              <a:rPr lang="en-US" sz="1700" b="1" baseline="-2500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5621760" y="961572"/>
            <a:ext cx="503705" cy="362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/>
          <a:p>
            <a:pPr>
              <a:buFont typeface="Lucida Grande" charset="0"/>
              <a:buNone/>
            </a:pPr>
            <a:r>
              <a:rPr lang="en-US">
                <a:solidFill>
                  <a:srgbClr val="0000FF"/>
                </a:solidFill>
              </a:rPr>
              <a:t>NBI</a:t>
            </a:r>
            <a:endParaRPr lang="en-US"/>
          </a:p>
        </p:txBody>
      </p:sp>
      <p:sp>
        <p:nvSpPr>
          <p:cNvPr id="24583" name="TextBox 12"/>
          <p:cNvSpPr txBox="1">
            <a:spLocks noChangeArrowheads="1"/>
          </p:cNvSpPr>
          <p:nvPr/>
        </p:nvSpPr>
        <p:spPr bwMode="auto">
          <a:xfrm>
            <a:off x="5641920" y="1397000"/>
            <a:ext cx="465811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 b="1">
                <a:solidFill>
                  <a:srgbClr val="00CC00"/>
                </a:solidFill>
              </a:rPr>
              <a:t>n</a:t>
            </a:r>
            <a:r>
              <a:rPr lang="en-US" sz="1700" b="1" baseline="-25000">
                <a:solidFill>
                  <a:srgbClr val="00CC00"/>
                </a:solidFill>
              </a:rPr>
              <a:t>e0</a:t>
            </a:r>
          </a:p>
        </p:txBody>
      </p:sp>
      <p:sp>
        <p:nvSpPr>
          <p:cNvPr id="24584" name="TextBox 13"/>
          <p:cNvSpPr txBox="1">
            <a:spLocks noChangeArrowheads="1"/>
          </p:cNvSpPr>
          <p:nvPr/>
        </p:nvSpPr>
        <p:spPr bwMode="auto">
          <a:xfrm>
            <a:off x="6173280" y="1905000"/>
            <a:ext cx="703867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D033AC"/>
                </a:solidFill>
              </a:rPr>
              <a:t>ICRH</a:t>
            </a:r>
          </a:p>
        </p:txBody>
      </p:sp>
      <p:sp>
        <p:nvSpPr>
          <p:cNvPr id="24585" name="TextBox 8"/>
          <p:cNvSpPr txBox="1">
            <a:spLocks noChangeArrowheads="1"/>
          </p:cNvSpPr>
          <p:nvPr/>
        </p:nvSpPr>
        <p:spPr bwMode="auto">
          <a:xfrm>
            <a:off x="4502881" y="2630714"/>
            <a:ext cx="502181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D033AC"/>
                </a:solidFill>
              </a:rPr>
              <a:t>P</a:t>
            </a:r>
            <a:r>
              <a:rPr lang="en-US" sz="1700" baseline="-25000">
                <a:solidFill>
                  <a:srgbClr val="D033AC"/>
                </a:solidFill>
              </a:rPr>
              <a:t>LH</a:t>
            </a:r>
            <a:endParaRPr lang="en-US" sz="1700">
              <a:solidFill>
                <a:srgbClr val="D033AC"/>
              </a:solidFill>
            </a:endParaRPr>
          </a:p>
        </p:txBody>
      </p:sp>
      <p:sp>
        <p:nvSpPr>
          <p:cNvPr id="24586" name="TextBox 6"/>
          <p:cNvSpPr txBox="1">
            <a:spLocks noChangeArrowheads="1"/>
          </p:cNvSpPr>
          <p:nvPr/>
        </p:nvSpPr>
        <p:spPr bwMode="auto">
          <a:xfrm>
            <a:off x="4572001" y="3356429"/>
            <a:ext cx="425289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 b="1">
                <a:solidFill>
                  <a:srgbClr val="00CC00"/>
                </a:solidFill>
              </a:rPr>
              <a:t>I</a:t>
            </a:r>
            <a:r>
              <a:rPr lang="en-US" sz="1700" b="1" baseline="-25000">
                <a:solidFill>
                  <a:srgbClr val="00CC00"/>
                </a:solidFill>
              </a:rPr>
              <a:t>LH</a:t>
            </a:r>
          </a:p>
        </p:txBody>
      </p:sp>
      <p:sp>
        <p:nvSpPr>
          <p:cNvPr id="24587" name="TextBox 7"/>
          <p:cNvSpPr txBox="1">
            <a:spLocks noChangeArrowheads="1"/>
          </p:cNvSpPr>
          <p:nvPr/>
        </p:nvSpPr>
        <p:spPr bwMode="auto">
          <a:xfrm>
            <a:off x="3673440" y="2558143"/>
            <a:ext cx="397683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FF0000"/>
                </a:solidFill>
                <a:latin typeface="Symbol" charset="0"/>
                <a:cs typeface="Symbol" charset="0"/>
              </a:rPr>
              <a:t>n</a:t>
            </a:r>
            <a:r>
              <a:rPr lang="en-US" sz="1700" baseline="-25000">
                <a:solidFill>
                  <a:srgbClr val="FF0000"/>
                </a:solidFill>
              </a:rPr>
              <a:t>ei</a:t>
            </a:r>
            <a:endParaRPr lang="en-US" sz="1700">
              <a:solidFill>
                <a:srgbClr val="D033AC"/>
              </a:solidFill>
            </a:endParaRPr>
          </a:p>
        </p:txBody>
      </p:sp>
      <p:sp>
        <p:nvSpPr>
          <p:cNvPr id="24588" name="TextBox 11"/>
          <p:cNvSpPr txBox="1">
            <a:spLocks noChangeArrowheads="1"/>
          </p:cNvSpPr>
          <p:nvPr/>
        </p:nvSpPr>
        <p:spPr bwMode="auto">
          <a:xfrm>
            <a:off x="7267680" y="2485572"/>
            <a:ext cx="384980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 b="1">
                <a:solidFill>
                  <a:srgbClr val="3366FF"/>
                </a:solidFill>
              </a:rPr>
              <a:t>T</a:t>
            </a:r>
            <a:r>
              <a:rPr lang="en-US" sz="1700" b="1" baseline="-25000">
                <a:solidFill>
                  <a:srgbClr val="3366FF"/>
                </a:solidFill>
              </a:rPr>
              <a:t>0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2774880" y="4009572"/>
            <a:ext cx="1175040" cy="580571"/>
          </a:xfrm>
          <a:prstGeom prst="straightConnector1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4590" name="Picture 21" descr="Screen shot 2012-10-22 at 3.56.3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320" y="4432905"/>
            <a:ext cx="4907520" cy="139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1" name="TextBox 22"/>
          <p:cNvSpPr txBox="1">
            <a:spLocks noChangeArrowheads="1"/>
          </p:cNvSpPr>
          <p:nvPr/>
        </p:nvSpPr>
        <p:spPr bwMode="auto">
          <a:xfrm>
            <a:off x="7820640" y="4662714"/>
            <a:ext cx="1297323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/>
              <a:t>FROM PPF</a:t>
            </a:r>
          </a:p>
        </p:txBody>
      </p:sp>
      <p:sp>
        <p:nvSpPr>
          <p:cNvPr id="24592" name="TextBox 23"/>
          <p:cNvSpPr txBox="1">
            <a:spLocks noChangeArrowheads="1"/>
          </p:cNvSpPr>
          <p:nvPr/>
        </p:nvSpPr>
        <p:spPr bwMode="auto">
          <a:xfrm>
            <a:off x="5747041" y="4662714"/>
            <a:ext cx="502181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D033AC"/>
                </a:solidFill>
              </a:rPr>
              <a:t>P</a:t>
            </a:r>
            <a:r>
              <a:rPr lang="en-US" sz="1700" baseline="-25000">
                <a:solidFill>
                  <a:srgbClr val="D033AC"/>
                </a:solidFill>
              </a:rPr>
              <a:t>LH</a:t>
            </a:r>
            <a:endParaRPr lang="en-US" sz="1700">
              <a:solidFill>
                <a:srgbClr val="D033AC"/>
              </a:solidFill>
            </a:endParaRPr>
          </a:p>
        </p:txBody>
      </p:sp>
      <p:sp>
        <p:nvSpPr>
          <p:cNvPr id="24593" name="TextBox 24"/>
          <p:cNvSpPr txBox="1">
            <a:spLocks noChangeArrowheads="1"/>
          </p:cNvSpPr>
          <p:nvPr/>
        </p:nvSpPr>
        <p:spPr bwMode="auto">
          <a:xfrm>
            <a:off x="3880801" y="5170714"/>
            <a:ext cx="2109745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/>
              <a:t>Edge ECE emission</a:t>
            </a:r>
          </a:p>
        </p:txBody>
      </p:sp>
      <p:sp>
        <p:nvSpPr>
          <p:cNvPr id="24594" name="TextBox 25"/>
          <p:cNvSpPr txBox="1">
            <a:spLocks noChangeArrowheads="1"/>
          </p:cNvSpPr>
          <p:nvPr/>
        </p:nvSpPr>
        <p:spPr bwMode="auto">
          <a:xfrm>
            <a:off x="8788321" y="1179286"/>
            <a:ext cx="365408" cy="2701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FF0000"/>
                </a:solidFill>
              </a:rPr>
              <a:t>F</a:t>
            </a:r>
          </a:p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FF0000"/>
                </a:solidFill>
              </a:rPr>
              <a:t>R</a:t>
            </a:r>
          </a:p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FF0000"/>
                </a:solidFill>
              </a:rPr>
              <a:t>O</a:t>
            </a:r>
          </a:p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FF0000"/>
                </a:solidFill>
              </a:rPr>
              <a:t>M</a:t>
            </a:r>
          </a:p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FF0000"/>
                </a:solidFill>
              </a:rPr>
              <a:t>A</a:t>
            </a:r>
          </a:p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FF0000"/>
                </a:solidFill>
              </a:rPr>
              <a:t>S</a:t>
            </a:r>
          </a:p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FF0000"/>
                </a:solidFill>
              </a:rPr>
              <a:t>T</a:t>
            </a:r>
          </a:p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FF0000"/>
                </a:solidFill>
              </a:rPr>
              <a:t>R</a:t>
            </a:r>
          </a:p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70401" y="6331857"/>
            <a:ext cx="3312692" cy="362490"/>
          </a:xfrm>
          <a:prstGeom prst="rect">
            <a:avLst/>
          </a:prstGeom>
          <a:noFill/>
        </p:spPr>
        <p:txBody>
          <a:bodyPr wrap="none" lIns="84664" tIns="42332" rIns="84664" bIns="42332">
            <a:spAutoFit/>
          </a:bodyPr>
          <a:lstStyle/>
          <a:p>
            <a:pPr>
              <a:buFont typeface="Lucida Grande" charset="0"/>
              <a:buNone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E. Barbato ISM meeting 24/10/12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01900" y="0"/>
            <a:ext cx="4927600" cy="6096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53430 simulation: time evolution</a:t>
            </a:r>
            <a:endParaRPr lang="en-US" sz="2800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What the ILH delay is due to? NRCA is important in the early  LH phase!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920" y="1557263"/>
            <a:ext cx="2247840" cy="3613452"/>
          </a:xfrm>
        </p:spPr>
        <p:txBody>
          <a:bodyPr>
            <a:normAutofit lnSpcReduction="10000"/>
          </a:bodyPr>
          <a:lstStyle/>
          <a:p>
            <a:r>
              <a:rPr lang="en-US" sz="2200">
                <a:solidFill>
                  <a:srgbClr val="4553AE"/>
                </a:solidFill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200" baseline="-25000">
                <a:solidFill>
                  <a:srgbClr val="4553AE"/>
                </a:solidFill>
                <a:latin typeface="Arial" charset="0"/>
                <a:ea typeface="ＭＳ Ｐゴシック" charset="0"/>
                <a:cs typeface="ＭＳ Ｐゴシック" charset="0"/>
              </a:rPr>
              <a:t>LH</a:t>
            </a:r>
            <a:r>
              <a:rPr lang="en-US" sz="2200">
                <a:solidFill>
                  <a:srgbClr val="4553AE"/>
                </a:solidFill>
                <a:latin typeface="Arial" charset="0"/>
                <a:ea typeface="ＭＳ Ｐゴシック" charset="0"/>
                <a:cs typeface="ＭＳ Ｐゴシック" charset="0"/>
              </a:rPr>
              <a:t>  and J</a:t>
            </a:r>
            <a:r>
              <a:rPr lang="en-US" sz="2200" baseline="-25000">
                <a:solidFill>
                  <a:srgbClr val="4553AE"/>
                </a:solidFill>
                <a:latin typeface="Arial" charset="0"/>
                <a:ea typeface="ＭＳ Ｐゴシック" charset="0"/>
                <a:cs typeface="ＭＳ Ｐゴシック" charset="0"/>
              </a:rPr>
              <a:t>LH</a:t>
            </a:r>
            <a:r>
              <a:rPr lang="en-US" sz="2200">
                <a:solidFill>
                  <a:srgbClr val="4553AE"/>
                </a:solidFill>
                <a:latin typeface="Arial" charset="0"/>
                <a:ea typeface="ＭＳ Ｐゴシック" charset="0"/>
                <a:cs typeface="ＭＳ Ｐゴシック" charset="0"/>
              </a:rPr>
              <a:t> profiles are different </a:t>
            </a:r>
          </a:p>
          <a:p>
            <a:r>
              <a:rPr lang="en-US" sz="2200">
                <a:solidFill>
                  <a:srgbClr val="4553AE"/>
                </a:solidFill>
                <a:latin typeface="Arial" charset="0"/>
                <a:ea typeface="ＭＳ Ｐゴシック" charset="0"/>
                <a:cs typeface="ＭＳ Ｐゴシック" charset="0"/>
              </a:rPr>
              <a:t>Peripheral CA dominates at the beginning (first 3 times) avoiding LH current generation.</a:t>
            </a:r>
          </a:p>
        </p:txBody>
      </p:sp>
      <p:pic>
        <p:nvPicPr>
          <p:cNvPr id="25604" name="Picture 7" descr="Screen shot 2012-09-04 at 3.22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720" y="1118810"/>
            <a:ext cx="1923840" cy="1802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3" descr="Screen shot 2012-09-04 at 3.15.5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880" y="1106714"/>
            <a:ext cx="1969920" cy="1814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4" descr="Screen shot 2012-09-04 at 3.17.1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720" y="3320143"/>
            <a:ext cx="191232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6" descr="Screen shot 2012-09-04 at 3.20.2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120" y="3320143"/>
            <a:ext cx="188928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TextBox 11"/>
          <p:cNvSpPr txBox="1">
            <a:spLocks noChangeArrowheads="1"/>
          </p:cNvSpPr>
          <p:nvPr/>
        </p:nvSpPr>
        <p:spPr bwMode="auto">
          <a:xfrm>
            <a:off x="4392000" y="1977572"/>
            <a:ext cx="832302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 i="1">
                <a:solidFill>
                  <a:srgbClr val="FF0000"/>
                </a:solidFill>
              </a:rPr>
              <a:t>NRCA</a:t>
            </a:r>
          </a:p>
        </p:txBody>
      </p:sp>
      <p:sp>
        <p:nvSpPr>
          <p:cNvPr id="25609" name="TextBox 11"/>
          <p:cNvSpPr txBox="1">
            <a:spLocks noChangeArrowheads="1"/>
          </p:cNvSpPr>
          <p:nvPr/>
        </p:nvSpPr>
        <p:spPr bwMode="auto">
          <a:xfrm>
            <a:off x="4088161" y="4082143"/>
            <a:ext cx="832302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 i="1">
                <a:solidFill>
                  <a:srgbClr val="FF0000"/>
                </a:solidFill>
              </a:rPr>
              <a:t>NRCA</a:t>
            </a:r>
          </a:p>
        </p:txBody>
      </p:sp>
      <p:sp>
        <p:nvSpPr>
          <p:cNvPr id="25610" name="TextBox 11"/>
          <p:cNvSpPr txBox="1">
            <a:spLocks noChangeArrowheads="1"/>
          </p:cNvSpPr>
          <p:nvPr/>
        </p:nvSpPr>
        <p:spPr bwMode="auto">
          <a:xfrm>
            <a:off x="7225920" y="2267857"/>
            <a:ext cx="832302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 i="1">
                <a:solidFill>
                  <a:srgbClr val="FF0000"/>
                </a:solidFill>
              </a:rPr>
              <a:t>NRCA</a:t>
            </a:r>
          </a:p>
        </p:txBody>
      </p:sp>
      <p:sp>
        <p:nvSpPr>
          <p:cNvPr id="25611" name="TextBox 10"/>
          <p:cNvSpPr txBox="1">
            <a:spLocks noChangeArrowheads="1"/>
          </p:cNvSpPr>
          <p:nvPr/>
        </p:nvSpPr>
        <p:spPr bwMode="auto">
          <a:xfrm>
            <a:off x="3621600" y="1407584"/>
            <a:ext cx="770930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/>
              <a:t>t=1.1s</a:t>
            </a:r>
          </a:p>
        </p:txBody>
      </p:sp>
      <p:sp>
        <p:nvSpPr>
          <p:cNvPr id="25612" name="TextBox 10"/>
          <p:cNvSpPr txBox="1">
            <a:spLocks noChangeArrowheads="1"/>
          </p:cNvSpPr>
          <p:nvPr/>
        </p:nvSpPr>
        <p:spPr bwMode="auto">
          <a:xfrm>
            <a:off x="4364640" y="3574143"/>
            <a:ext cx="770930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/>
              <a:t>t=1.7s</a:t>
            </a:r>
          </a:p>
        </p:txBody>
      </p:sp>
      <p:sp>
        <p:nvSpPr>
          <p:cNvPr id="25613" name="TextBox 10"/>
          <p:cNvSpPr txBox="1">
            <a:spLocks noChangeArrowheads="1"/>
          </p:cNvSpPr>
          <p:nvPr/>
        </p:nvSpPr>
        <p:spPr bwMode="auto">
          <a:xfrm>
            <a:off x="7336800" y="3574143"/>
            <a:ext cx="770930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/>
              <a:t>t=3.5s</a:t>
            </a:r>
          </a:p>
        </p:txBody>
      </p:sp>
      <p:sp>
        <p:nvSpPr>
          <p:cNvPr id="25614" name="TextBox 10"/>
          <p:cNvSpPr txBox="1">
            <a:spLocks noChangeArrowheads="1"/>
          </p:cNvSpPr>
          <p:nvPr/>
        </p:nvSpPr>
        <p:spPr bwMode="auto">
          <a:xfrm>
            <a:off x="7336800" y="1542143"/>
            <a:ext cx="770930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/>
              <a:t>t=1.5s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0401" y="6331857"/>
            <a:ext cx="3312692" cy="362490"/>
          </a:xfrm>
          <a:prstGeom prst="rect">
            <a:avLst/>
          </a:prstGeom>
          <a:noFill/>
        </p:spPr>
        <p:txBody>
          <a:bodyPr wrap="none" lIns="84664" tIns="42332" rIns="84664" bIns="42332">
            <a:spAutoFit/>
          </a:bodyPr>
          <a:lstStyle/>
          <a:p>
            <a:pPr>
              <a:buFont typeface="Lucida Grande" charset="0"/>
              <a:buNone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E. Barbato ISM meeting 24/10/12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280" y="-79050"/>
            <a:ext cx="4601438" cy="768242"/>
          </a:xfrm>
        </p:spPr>
        <p:txBody>
          <a:bodyPr>
            <a:normAutofit fontScale="90000"/>
          </a:bodyPr>
          <a:lstStyle/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≠77601 LHCD during the </a:t>
            </a:r>
            <a:r>
              <a:rPr lang="en-US" sz="2600" dirty="0" smtClean="0">
                <a:latin typeface="Arial" charset="0"/>
                <a:ea typeface="ＭＳ Ｐゴシック" charset="0"/>
                <a:cs typeface="ＭＳ Ｐゴシック" charset="0"/>
              </a:rPr>
              <a:t>ramp</a:t>
            </a:r>
            <a:endParaRPr lang="en-US" sz="2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6627" name="Picture 4" descr="Screen shot 2012-09-24 at 12.53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7488000" cy="237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Box 6"/>
          <p:cNvSpPr txBox="1">
            <a:spLocks noChangeArrowheads="1"/>
          </p:cNvSpPr>
          <p:nvPr/>
        </p:nvSpPr>
        <p:spPr bwMode="auto">
          <a:xfrm>
            <a:off x="1116000" y="1251857"/>
            <a:ext cx="373023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FF0000"/>
                </a:solidFill>
              </a:rPr>
              <a:t>IP</a:t>
            </a:r>
          </a:p>
        </p:txBody>
      </p:sp>
      <p:sp>
        <p:nvSpPr>
          <p:cNvPr id="26629" name="TextBox 7"/>
          <p:cNvSpPr txBox="1">
            <a:spLocks noChangeArrowheads="1"/>
          </p:cNvSpPr>
          <p:nvPr/>
        </p:nvSpPr>
        <p:spPr bwMode="auto">
          <a:xfrm>
            <a:off x="1530720" y="2558143"/>
            <a:ext cx="1152552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00A500"/>
                </a:solidFill>
              </a:rPr>
              <a:t>PLH_ABS</a:t>
            </a:r>
          </a:p>
        </p:txBody>
      </p:sp>
      <p:sp>
        <p:nvSpPr>
          <p:cNvPr id="26630" name="TextBox 8"/>
          <p:cNvSpPr txBox="1">
            <a:spLocks noChangeArrowheads="1"/>
          </p:cNvSpPr>
          <p:nvPr/>
        </p:nvSpPr>
        <p:spPr bwMode="auto">
          <a:xfrm>
            <a:off x="3790080" y="1625299"/>
            <a:ext cx="1612732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0000FF"/>
                </a:solidFill>
              </a:rPr>
              <a:t>PLH_LAUNCH</a:t>
            </a:r>
          </a:p>
        </p:txBody>
      </p:sp>
      <p:sp>
        <p:nvSpPr>
          <p:cNvPr id="26631" name="TextBox 9"/>
          <p:cNvSpPr txBox="1">
            <a:spLocks noChangeArrowheads="1"/>
          </p:cNvSpPr>
          <p:nvPr/>
        </p:nvSpPr>
        <p:spPr bwMode="auto">
          <a:xfrm>
            <a:off x="1807200" y="1905000"/>
            <a:ext cx="510236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FD45D6"/>
                </a:solidFill>
              </a:rPr>
              <a:t>ILH</a:t>
            </a:r>
          </a:p>
        </p:txBody>
      </p:sp>
      <p:pic>
        <p:nvPicPr>
          <p:cNvPr id="26632" name="Picture 29" descr="Screen shot 2012-09-25 at 11.30.3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61" y="4009571"/>
            <a:ext cx="7336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3" name="TextBox 30"/>
          <p:cNvSpPr txBox="1">
            <a:spLocks noChangeArrowheads="1"/>
          </p:cNvSpPr>
          <p:nvPr/>
        </p:nvSpPr>
        <p:spPr bwMode="auto">
          <a:xfrm>
            <a:off x="7676640" y="4154714"/>
            <a:ext cx="1297323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/>
              <a:t>FROM PPF</a:t>
            </a:r>
          </a:p>
        </p:txBody>
      </p:sp>
      <p:sp>
        <p:nvSpPr>
          <p:cNvPr id="26634" name="TextBox 8"/>
          <p:cNvSpPr txBox="1">
            <a:spLocks noChangeArrowheads="1"/>
          </p:cNvSpPr>
          <p:nvPr/>
        </p:nvSpPr>
        <p:spPr bwMode="auto">
          <a:xfrm>
            <a:off x="3466080" y="5098143"/>
            <a:ext cx="534400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0000FF"/>
                </a:solidFill>
              </a:rPr>
              <a:t>NBI</a:t>
            </a:r>
          </a:p>
        </p:txBody>
      </p:sp>
      <p:sp>
        <p:nvSpPr>
          <p:cNvPr id="26635" name="TextBox 8"/>
          <p:cNvSpPr txBox="1">
            <a:spLocks noChangeArrowheads="1"/>
          </p:cNvSpPr>
          <p:nvPr/>
        </p:nvSpPr>
        <p:spPr bwMode="auto">
          <a:xfrm>
            <a:off x="5677920" y="5315857"/>
            <a:ext cx="595076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FF0000"/>
                </a:solidFill>
              </a:rPr>
              <a:t>PLH</a:t>
            </a:r>
          </a:p>
        </p:txBody>
      </p:sp>
      <p:sp>
        <p:nvSpPr>
          <p:cNvPr id="26636" name="TextBox 33"/>
          <p:cNvSpPr txBox="1">
            <a:spLocks noChangeArrowheads="1"/>
          </p:cNvSpPr>
          <p:nvPr/>
        </p:nvSpPr>
        <p:spPr bwMode="auto">
          <a:xfrm>
            <a:off x="7613280" y="1361287"/>
            <a:ext cx="1594448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 dirty="0">
                <a:solidFill>
                  <a:srgbClr val="FF0000"/>
                </a:solidFill>
              </a:rPr>
              <a:t>FROM ASTRA</a:t>
            </a:r>
          </a:p>
        </p:txBody>
      </p:sp>
      <p:sp>
        <p:nvSpPr>
          <p:cNvPr id="26637" name="TextBox 34"/>
          <p:cNvSpPr txBox="1">
            <a:spLocks noChangeArrowheads="1"/>
          </p:cNvSpPr>
          <p:nvPr/>
        </p:nvSpPr>
        <p:spPr bwMode="auto">
          <a:xfrm>
            <a:off x="4848481" y="4383013"/>
            <a:ext cx="2182237" cy="34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664" tIns="42332" rIns="84664" bIns="42332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sym typeface="Arial" charset="0"/>
              </a:defRPr>
            </a:lvl9pPr>
          </a:lstStyle>
          <a:p>
            <a:pPr eaLnBrk="1" hangingPunct="1">
              <a:buFont typeface="Lucida Grande" charset="0"/>
              <a:buNone/>
            </a:pPr>
            <a:r>
              <a:rPr lang="en-US" sz="1700">
                <a:solidFill>
                  <a:srgbClr val="FF0000"/>
                </a:solidFill>
              </a:rPr>
              <a:t>Low f  ECE emission</a:t>
            </a:r>
          </a:p>
        </p:txBody>
      </p:sp>
      <p:sp>
        <p:nvSpPr>
          <p:cNvPr id="26638" name="Content Placeholder 2"/>
          <p:cNvSpPr>
            <a:spLocks noGrp="1"/>
          </p:cNvSpPr>
          <p:nvPr>
            <p:ph idx="1"/>
          </p:nvPr>
        </p:nvSpPr>
        <p:spPr>
          <a:xfrm>
            <a:off x="457920" y="3211286"/>
            <a:ext cx="7155360" cy="710595"/>
          </a:xfrm>
        </p:spPr>
        <p:txBody>
          <a:bodyPr/>
          <a:lstStyle/>
          <a:p>
            <a:pPr>
              <a:buFont typeface="Lucida Grande" charset="0"/>
              <a:buNone/>
            </a:pPr>
            <a:r>
              <a:rPr lang="en-US" sz="1900" b="1" i="1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Lack of wave accessibility causes I</a:t>
            </a:r>
            <a:r>
              <a:rPr lang="en-US" sz="1900" b="1" i="1" baseline="-2500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LH</a:t>
            </a:r>
            <a:r>
              <a:rPr lang="en-US" sz="1900" b="1" i="1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and P</a:t>
            </a:r>
            <a:r>
              <a:rPr lang="en-US" sz="1900" b="1" i="1" baseline="-2500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LH_ABS </a:t>
            </a:r>
            <a:r>
              <a:rPr lang="en-US" sz="1900" b="1" i="1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to</a:t>
            </a:r>
            <a:r>
              <a:rPr lang="en-US" sz="1900" b="1" i="1" baseline="-2500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900" b="1" i="1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drop  in temporal agreement with the ECE emission behaviour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2429280" y="2848428"/>
            <a:ext cx="552960" cy="290286"/>
          </a:xfrm>
          <a:prstGeom prst="straightConnector1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429280" y="3937000"/>
            <a:ext cx="414720" cy="362857"/>
          </a:xfrm>
          <a:prstGeom prst="straightConnector1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70401" y="6331857"/>
            <a:ext cx="3312692" cy="362490"/>
          </a:xfrm>
          <a:prstGeom prst="rect">
            <a:avLst/>
          </a:prstGeom>
          <a:noFill/>
        </p:spPr>
        <p:txBody>
          <a:bodyPr wrap="none" lIns="84664" tIns="42332" rIns="84664" bIns="42332">
            <a:spAutoFit/>
          </a:bodyPr>
          <a:lstStyle/>
          <a:p>
            <a:pPr>
              <a:buFont typeface="Lucida Grande" charset="0"/>
              <a:buNone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E. Barbato ISM meeting 24/10/12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24100" y="0"/>
            <a:ext cx="5016500" cy="768242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Conclusions (NRCA)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24800" y="1146628"/>
            <a:ext cx="8229600" cy="5225143"/>
          </a:xfrm>
        </p:spPr>
        <p:txBody>
          <a:bodyPr>
            <a:normAutofit lnSpcReduction="10000"/>
          </a:bodyPr>
          <a:lstStyle/>
          <a:p>
            <a:r>
              <a:rPr lang="en-US" sz="1900" b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NRCA</a:t>
            </a:r>
            <a:r>
              <a:rPr lang="en-US" sz="19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900" b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is </a:t>
            </a:r>
            <a:r>
              <a:rPr lang="ja-JP" altLang="en-US" sz="1900" b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900" b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observed</a:t>
            </a:r>
            <a:r>
              <a:rPr lang="ja-JP" altLang="en-US" sz="1900" b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1900" b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9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in LHCD JET discharges simulations </a:t>
            </a:r>
            <a:r>
              <a:rPr lang="en-US" sz="1900" i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in the early phase of the current ramp up</a:t>
            </a:r>
            <a:r>
              <a:rPr lang="en-US" sz="19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(when the plasma is still collisional) in 2 discharges.</a:t>
            </a:r>
          </a:p>
          <a:p>
            <a:r>
              <a:rPr lang="en-US" sz="1900" b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It accounts for the temporal delay of I</a:t>
            </a:r>
            <a:r>
              <a:rPr lang="en-US" sz="1900" b="1" baseline="-250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LH</a:t>
            </a:r>
            <a:r>
              <a:rPr lang="en-US" sz="1900" b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9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(with respect to the launched power) experimentally documented  by the DS ECE emission. NRCA stops as soon as </a:t>
            </a:r>
            <a:r>
              <a:rPr lang="en-US" sz="1900" dirty="0" err="1">
                <a:solidFill>
                  <a:srgbClr val="000090"/>
                </a:solidFill>
                <a:latin typeface="Symbol" charset="0"/>
                <a:ea typeface="ＭＳ Ｐゴシック" charset="0"/>
                <a:cs typeface="Symbol" charset="0"/>
              </a:rPr>
              <a:t>n</a:t>
            </a:r>
            <a:r>
              <a:rPr lang="en-US" sz="1900" dirty="0" err="1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ei</a:t>
            </a:r>
            <a:r>
              <a:rPr lang="en-US" sz="19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decreases and therefore  it does not prevent LHCD to  affect the current profile later on during the current ramp.</a:t>
            </a:r>
          </a:p>
          <a:p>
            <a:r>
              <a:rPr lang="en-US" sz="19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Due to the </a:t>
            </a:r>
            <a:r>
              <a:rPr lang="ja-JP" altLang="en-US" sz="19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19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low JET plasma </a:t>
            </a:r>
            <a:r>
              <a:rPr lang="en-US" sz="1900" dirty="0" err="1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collisionality</a:t>
            </a:r>
            <a:r>
              <a:rPr lang="ja-JP" altLang="en-US" sz="19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19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900" b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NRCA is  negligible elsewhere </a:t>
            </a:r>
            <a:r>
              <a:rPr lang="en-US" sz="19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and cannot  be  responsible of the lack of penetration of LHCD in high density JET plasmas.</a:t>
            </a:r>
          </a:p>
          <a:p>
            <a:r>
              <a:rPr lang="en-US" sz="19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In 2 of the high density discharges (77601,77893) analyzed so far, I</a:t>
            </a:r>
            <a:r>
              <a:rPr lang="en-US" sz="1900" baseline="-250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LH</a:t>
            </a:r>
            <a:r>
              <a:rPr lang="en-US" sz="19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drops </a:t>
            </a:r>
            <a:r>
              <a:rPr lang="en-US" sz="1900" b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due </a:t>
            </a:r>
            <a:r>
              <a:rPr lang="en-US" sz="1900" b="1" i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to total or partial </a:t>
            </a:r>
            <a:r>
              <a:rPr lang="en-US" sz="1900" b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lack of the accessibility </a:t>
            </a:r>
            <a:r>
              <a:rPr lang="en-US" sz="19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exactly at the time where the ECE drops. In 77601 the I</a:t>
            </a:r>
            <a:r>
              <a:rPr lang="en-US" sz="1900" baseline="-250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LH</a:t>
            </a:r>
            <a:r>
              <a:rPr lang="en-US" sz="1900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drop is total (as ECE). In 77893 the drop is partial (50%). </a:t>
            </a:r>
          </a:p>
          <a:p>
            <a:r>
              <a:rPr lang="en-US" sz="1900" b="1" i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Small variations of the density in the edge and of n|| </a:t>
            </a:r>
            <a:r>
              <a:rPr lang="en-US" sz="1900" b="1" i="1" dirty="0" smtClean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spectrum lead </a:t>
            </a:r>
            <a:r>
              <a:rPr lang="en-US" sz="1900" b="1" i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to a partial  lack of accessibility</a:t>
            </a:r>
            <a:r>
              <a:rPr lang="en-US" sz="2200" b="1" i="1" dirty="0">
                <a:solidFill>
                  <a:srgbClr val="000090"/>
                </a:solidFill>
                <a:latin typeface="Arial" charset="0"/>
                <a:ea typeface="ＭＳ Ｐゴシック" charset="0"/>
                <a:cs typeface="ＭＳ Ｐゴシック" charset="0"/>
              </a:rPr>
              <a:t> also in the case of 72835.</a:t>
            </a:r>
          </a:p>
          <a:p>
            <a:endParaRPr lang="en-US" sz="2200" dirty="0">
              <a:solidFill>
                <a:srgbClr val="00009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0401" y="6331857"/>
            <a:ext cx="3312692" cy="362490"/>
          </a:xfrm>
          <a:prstGeom prst="rect">
            <a:avLst/>
          </a:prstGeom>
          <a:noFill/>
        </p:spPr>
        <p:txBody>
          <a:bodyPr wrap="none" lIns="84664" tIns="42332" rIns="84664" bIns="42332">
            <a:spAutoFit/>
          </a:bodyPr>
          <a:lstStyle/>
          <a:p>
            <a:pPr>
              <a:buFont typeface="Lucida Grande" charset="0"/>
              <a:buNone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E. Barbato ISM meeting 24/10/12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300" y="125575"/>
            <a:ext cx="8229600" cy="768242"/>
          </a:xfrm>
        </p:spPr>
        <p:txBody>
          <a:bodyPr/>
          <a:lstStyle/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Conclusions (q-profile) 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37500" y="1291771"/>
            <a:ext cx="4580803" cy="4709886"/>
          </a:xfrm>
        </p:spPr>
        <p:txBody>
          <a:bodyPr>
            <a:normAutofit fontScale="92500" lnSpcReduction="20000"/>
          </a:bodyPr>
          <a:lstStyle/>
          <a:p>
            <a:r>
              <a:rPr lang="en-US" sz="2600" i="1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During the current ramp </a:t>
            </a:r>
            <a:r>
              <a:rPr lang="en-US" sz="2600" i="1" dirty="0">
                <a:ea typeface="ＭＳ Ｐゴシック" charset="0"/>
                <a:cs typeface="ＭＳ Ｐゴシック" charset="0"/>
              </a:rPr>
              <a:t>(≠77601) </a:t>
            </a:r>
            <a:r>
              <a:rPr lang="en-US" sz="2600" i="1" dirty="0" smtClean="0">
                <a:ea typeface="ＭＳ Ｐゴシック" charset="0"/>
                <a:cs typeface="ＭＳ Ｐゴシック" charset="0"/>
              </a:rPr>
              <a:t>remarkable </a:t>
            </a:r>
            <a:r>
              <a:rPr lang="en-US" sz="2600" i="1" dirty="0">
                <a:ea typeface="ＭＳ Ｐゴシック" charset="0"/>
                <a:cs typeface="ＭＳ Ｐゴシック" charset="0"/>
              </a:rPr>
              <a:t>difference in </a:t>
            </a:r>
            <a:r>
              <a:rPr lang="en-US" sz="2600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600" i="1" dirty="0">
                <a:ea typeface="ＭＳ Ｐゴシック" charset="0"/>
                <a:cs typeface="ＭＳ Ｐゴシック" charset="0"/>
              </a:rPr>
              <a:t>simulated and measured q-profile 0.5 s after the start (where q profile are chosen equal) </a:t>
            </a:r>
            <a:endParaRPr lang="en-US" sz="2600" i="1" dirty="0" smtClean="0">
              <a:ea typeface="ＭＳ Ｐゴシック" charset="0"/>
              <a:cs typeface="ＭＳ Ｐゴシック" charset="0"/>
            </a:endParaRPr>
          </a:p>
          <a:p>
            <a:r>
              <a:rPr lang="en-US" sz="2600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neoclassical </a:t>
            </a:r>
            <a:r>
              <a:rPr lang="en-US" sz="26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current diffusion is much faster then measured during the current ramp.</a:t>
            </a:r>
          </a:p>
          <a:p>
            <a:r>
              <a:rPr lang="en-US" sz="2600" i="1" dirty="0" smtClean="0">
                <a:ea typeface="ＭＳ Ｐゴシック" charset="0"/>
                <a:cs typeface="ＭＳ Ｐゴシック" charset="0"/>
              </a:rPr>
              <a:t>On </a:t>
            </a:r>
            <a:r>
              <a:rPr lang="en-US" sz="2600" i="1" dirty="0">
                <a:ea typeface="ＭＳ Ｐゴシック" charset="0"/>
                <a:cs typeface="ＭＳ Ｐゴシック" charset="0"/>
              </a:rPr>
              <a:t>the contrary </a:t>
            </a:r>
            <a:r>
              <a:rPr lang="en-US" sz="2600" i="1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during the current flat top, simulated and measured q profiles are in good</a:t>
            </a:r>
            <a:r>
              <a:rPr lang="en-US" sz="2600" i="1" dirty="0">
                <a:ea typeface="ＭＳ Ｐゴシック" charset="0"/>
                <a:cs typeface="ＭＳ Ｐゴシック" charset="0"/>
              </a:rPr>
              <a:t> even though q</a:t>
            </a:r>
            <a:r>
              <a:rPr lang="en-US" sz="2600" i="1" baseline="-25000" dirty="0">
                <a:ea typeface="ＭＳ Ｐゴシック" charset="0"/>
                <a:cs typeface="ＭＳ Ｐゴシック" charset="0"/>
              </a:rPr>
              <a:t>0</a:t>
            </a:r>
            <a:r>
              <a:rPr lang="en-US" sz="2600" i="1" dirty="0">
                <a:ea typeface="ＭＳ Ｐゴシック" charset="0"/>
                <a:cs typeface="ＭＳ Ｐゴシック" charset="0"/>
              </a:rPr>
              <a:t> is always lower in the simulation</a:t>
            </a:r>
          </a:p>
          <a:p>
            <a:pPr>
              <a:buFont typeface="Lucida Grande" charset="0"/>
              <a:buNone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en-US" sz="220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200" i="1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0401" y="6331857"/>
            <a:ext cx="3312692" cy="362490"/>
          </a:xfrm>
          <a:prstGeom prst="rect">
            <a:avLst/>
          </a:prstGeom>
          <a:noFill/>
        </p:spPr>
        <p:txBody>
          <a:bodyPr wrap="none" lIns="84664" tIns="42332" rIns="84664" bIns="42332">
            <a:spAutoFit/>
          </a:bodyPr>
          <a:lstStyle/>
          <a:p>
            <a:pPr>
              <a:buFont typeface="Lucida Grande" charset="0"/>
              <a:buNone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E. Barbato ISM meeting 24/10/12</a:t>
            </a: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303" y="1193229"/>
            <a:ext cx="4125697" cy="3988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4406900" y="2362200"/>
            <a:ext cx="61140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i="1" dirty="0" smtClean="0"/>
              <a:t>JT60_SA</a:t>
            </a:r>
            <a:r>
              <a:rPr lang="en-US" sz="3200" dirty="0" smtClean="0"/>
              <a:t> </a:t>
            </a:r>
            <a:r>
              <a:rPr lang="en-US" sz="3200" i="1" dirty="0" smtClean="0">
                <a:solidFill>
                  <a:srgbClr val="FF0000"/>
                </a:solidFill>
              </a:rPr>
              <a:t>scenario 5: </a:t>
            </a:r>
            <a:r>
              <a:rPr lang="en-US" sz="3200" i="1" dirty="0" smtClean="0"/>
              <a:t>equilibrium found with ASTRA/SPIDER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1486" y="1168400"/>
            <a:ext cx="1943100" cy="5143499"/>
          </a:xfrm>
        </p:spPr>
        <p:txBody>
          <a:bodyPr>
            <a:noAutofit/>
          </a:bodyPr>
          <a:lstStyle/>
          <a:p>
            <a:r>
              <a:rPr lang="hu-HU" sz="1400" dirty="0" smtClean="0"/>
              <a:t>Ip</a:t>
            </a:r>
            <a:r>
              <a:rPr lang="hu-HU" sz="1400" dirty="0"/>
              <a:t>(MA</a:t>
            </a:r>
            <a:r>
              <a:rPr lang="hu-HU" sz="1400" dirty="0" smtClean="0"/>
              <a:t>) = 2.299</a:t>
            </a:r>
          </a:p>
          <a:p>
            <a:r>
              <a:rPr lang="hu-HU" sz="1400" dirty="0" smtClean="0"/>
              <a:t> </a:t>
            </a:r>
            <a:r>
              <a:rPr lang="hu-HU" sz="1400" dirty="0"/>
              <a:t>B(T) </a:t>
            </a:r>
            <a:r>
              <a:rPr lang="hu-HU" sz="1400" dirty="0" smtClean="0"/>
              <a:t>= 1.72</a:t>
            </a:r>
          </a:p>
          <a:p>
            <a:r>
              <a:rPr lang="hu-HU" sz="1400" dirty="0" smtClean="0"/>
              <a:t> q95= 5.957</a:t>
            </a:r>
          </a:p>
          <a:p>
            <a:r>
              <a:rPr lang="hu-HU" sz="1400" dirty="0" smtClean="0"/>
              <a:t> </a:t>
            </a:r>
            <a:r>
              <a:rPr lang="hu-HU" sz="1400" dirty="0"/>
              <a:t>R(m</a:t>
            </a:r>
            <a:r>
              <a:rPr lang="hu-HU" sz="1400" dirty="0" smtClean="0"/>
              <a:t>)= </a:t>
            </a:r>
            <a:r>
              <a:rPr lang="hu-HU" sz="1400" dirty="0"/>
              <a:t>2.97 </a:t>
            </a:r>
            <a:endParaRPr lang="hu-HU" sz="1400" dirty="0" smtClean="0"/>
          </a:p>
          <a:p>
            <a:r>
              <a:rPr lang="hu-HU" sz="1400" dirty="0" smtClean="0"/>
              <a:t>a</a:t>
            </a:r>
            <a:r>
              <a:rPr lang="hu-HU" sz="1400" dirty="0"/>
              <a:t>(m</a:t>
            </a:r>
            <a:r>
              <a:rPr lang="hu-HU" sz="1400" dirty="0" smtClean="0"/>
              <a:t>) =  </a:t>
            </a:r>
            <a:r>
              <a:rPr lang="hu-HU" sz="1400" dirty="0"/>
              <a:t>1.108 </a:t>
            </a:r>
            <a:endParaRPr lang="hu-HU" sz="1400" dirty="0" smtClean="0"/>
          </a:p>
          <a:p>
            <a:r>
              <a:rPr lang="hu-HU" sz="1400" dirty="0" smtClean="0"/>
              <a:t> k =  </a:t>
            </a:r>
            <a:r>
              <a:rPr lang="hu-HU" sz="1400" dirty="0"/>
              <a:t>1.905 </a:t>
            </a:r>
            <a:endParaRPr lang="hu-HU" sz="1400" dirty="0" smtClean="0"/>
          </a:p>
          <a:p>
            <a:r>
              <a:rPr lang="hu-HU" sz="1400" dirty="0" smtClean="0"/>
              <a:t>delta </a:t>
            </a:r>
            <a:r>
              <a:rPr lang="hu-HU" sz="1400" dirty="0"/>
              <a:t>(av</a:t>
            </a:r>
            <a:r>
              <a:rPr lang="hu-HU" sz="1400" dirty="0" smtClean="0"/>
              <a:t>)= </a:t>
            </a:r>
            <a:r>
              <a:rPr lang="hu-HU" sz="1400" dirty="0"/>
              <a:t>0.4455 </a:t>
            </a:r>
            <a:endParaRPr lang="hu-HU" sz="1400" dirty="0" smtClean="0"/>
          </a:p>
          <a:p>
            <a:r>
              <a:rPr lang="hu-HU" sz="1400" dirty="0" smtClean="0"/>
              <a:t>V</a:t>
            </a:r>
            <a:r>
              <a:rPr lang="hu-HU" sz="1400" dirty="0"/>
              <a:t>(m^3) </a:t>
            </a:r>
            <a:r>
              <a:rPr lang="hu-HU" sz="1400" dirty="0" smtClean="0"/>
              <a:t>= 124.9</a:t>
            </a:r>
          </a:p>
          <a:p>
            <a:r>
              <a:rPr lang="hu-HU" sz="1400" dirty="0"/>
              <a:t> </a:t>
            </a:r>
            <a:r>
              <a:rPr lang="hu-HU" sz="1400" dirty="0" smtClean="0"/>
              <a:t>beta  = 5.359</a:t>
            </a:r>
          </a:p>
          <a:p>
            <a:r>
              <a:rPr lang="hu-HU" sz="1400" dirty="0" smtClean="0"/>
              <a:t> </a:t>
            </a:r>
            <a:r>
              <a:rPr lang="hu-HU" sz="1400" dirty="0"/>
              <a:t>betap </a:t>
            </a:r>
            <a:r>
              <a:rPr lang="hu-HU" sz="1400" dirty="0" smtClean="0"/>
              <a:t> = 1.885</a:t>
            </a:r>
          </a:p>
          <a:p>
            <a:r>
              <a:rPr lang="hu-HU" sz="1400" dirty="0" smtClean="0"/>
              <a:t> betaN =  4.44</a:t>
            </a:r>
          </a:p>
          <a:p>
            <a:r>
              <a:rPr lang="hu-HU" sz="1400" dirty="0" smtClean="0"/>
              <a:t> </a:t>
            </a:r>
            <a:r>
              <a:rPr lang="hu-HU" sz="1400" dirty="0"/>
              <a:t>&lt;ne&gt;(10^19 m^-3) </a:t>
            </a:r>
            <a:r>
              <a:rPr lang="hu-HU" sz="1400" dirty="0" smtClean="0"/>
              <a:t>= 4.209 </a:t>
            </a:r>
          </a:p>
          <a:p>
            <a:r>
              <a:rPr lang="hu-HU" sz="1400" dirty="0" smtClean="0"/>
              <a:t>&lt;</a:t>
            </a:r>
            <a:r>
              <a:rPr lang="hu-HU" sz="1400" dirty="0"/>
              <a:t>Te&gt;(keV</a:t>
            </a:r>
            <a:r>
              <a:rPr lang="hu-HU" sz="1400" dirty="0" smtClean="0"/>
              <a:t>) = </a:t>
            </a:r>
            <a:r>
              <a:rPr lang="hu-HU" sz="1400" dirty="0"/>
              <a:t>2.913 </a:t>
            </a:r>
            <a:endParaRPr lang="hu-HU" sz="1400" dirty="0" smtClean="0"/>
          </a:p>
          <a:p>
            <a:r>
              <a:rPr lang="hu-HU" sz="1400" dirty="0" smtClean="0"/>
              <a:t>&lt;</a:t>
            </a:r>
            <a:r>
              <a:rPr lang="hu-HU" sz="1400" dirty="0"/>
              <a:t>Ti&gt;(keV</a:t>
            </a:r>
            <a:r>
              <a:rPr lang="hu-HU" sz="1400" dirty="0" smtClean="0"/>
              <a:t>) = </a:t>
            </a:r>
            <a:r>
              <a:rPr lang="hu-HU" sz="1400" dirty="0"/>
              <a:t>2.819 </a:t>
            </a:r>
            <a:endParaRPr lang="hu-HU" sz="1400" dirty="0" smtClean="0"/>
          </a:p>
          <a:p>
            <a:r>
              <a:rPr lang="hu-HU" sz="1400" dirty="0" smtClean="0"/>
              <a:t>Wth</a:t>
            </a:r>
            <a:r>
              <a:rPr lang="hu-HU" sz="1400" dirty="0"/>
              <a:t>(MJ) </a:t>
            </a:r>
            <a:r>
              <a:rPr lang="hu-HU" sz="1400" dirty="0" smtClean="0"/>
              <a:t>= 7.975</a:t>
            </a:r>
          </a:p>
          <a:p>
            <a:r>
              <a:rPr lang="hu-HU" sz="1400" dirty="0" smtClean="0"/>
              <a:t>Pnbi1(</a:t>
            </a:r>
            <a:r>
              <a:rPr lang="hu-HU" sz="1400" dirty="0"/>
              <a:t>MW</a:t>
            </a:r>
            <a:r>
              <a:rPr lang="hu-HU" sz="1400" dirty="0" smtClean="0"/>
              <a:t>) = </a:t>
            </a:r>
            <a:r>
              <a:rPr lang="hu-HU" sz="1400" dirty="0"/>
              <a:t>10.07 </a:t>
            </a:r>
            <a:endParaRPr lang="hu-HU" sz="1400" dirty="0" smtClean="0"/>
          </a:p>
          <a:p>
            <a:r>
              <a:rPr lang="hu-HU" sz="1400" dirty="0" smtClean="0"/>
              <a:t>Pnbi2(</a:t>
            </a:r>
            <a:r>
              <a:rPr lang="hu-HU" sz="1400" dirty="0"/>
              <a:t>MW) </a:t>
            </a:r>
            <a:r>
              <a:rPr lang="hu-HU" sz="1400" dirty="0" smtClean="0"/>
              <a:t>= 20.06 </a:t>
            </a:r>
          </a:p>
          <a:p>
            <a:r>
              <a:rPr lang="hu-HU" sz="1400" dirty="0" smtClean="0"/>
              <a:t>PEC</a:t>
            </a:r>
            <a:r>
              <a:rPr lang="hu-HU" sz="1400" dirty="0"/>
              <a:t>(MW</a:t>
            </a:r>
            <a:r>
              <a:rPr lang="hu-HU" sz="1400" dirty="0" smtClean="0"/>
              <a:t>) = </a:t>
            </a:r>
            <a:r>
              <a:rPr lang="hu-HU" sz="1400" dirty="0"/>
              <a:t>6.999 </a:t>
            </a:r>
            <a:endParaRPr lang="hu-HU" sz="1400" dirty="0" smtClean="0"/>
          </a:p>
          <a:p>
            <a:r>
              <a:rPr lang="hu-HU" sz="1400" dirty="0" smtClean="0"/>
              <a:t>taue</a:t>
            </a:r>
            <a:r>
              <a:rPr lang="hu-HU" sz="1400" dirty="0"/>
              <a:t>(s) </a:t>
            </a:r>
            <a:r>
              <a:rPr lang="hu-HU" sz="1400" dirty="0" smtClean="0"/>
              <a:t>0.225 s </a:t>
            </a:r>
            <a:endParaRPr lang="en-US" sz="1400" dirty="0"/>
          </a:p>
        </p:txBody>
      </p:sp>
      <p:pic>
        <p:nvPicPr>
          <p:cNvPr id="4" name="Picture 3" descr="equilibrium_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638300"/>
            <a:ext cx="6276686" cy="42164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15/03/13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E. Barbato, ISM </a:t>
            </a:r>
            <a:r>
              <a:rPr lang="en-US" dirty="0" err="1" smtClean="0"/>
              <a:t>Garching</a:t>
            </a:r>
            <a:r>
              <a:rPr lang="en-US" dirty="0" smtClean="0"/>
              <a:t>  March 11-15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DFB5-8A2A-3141-98FF-179D7017FB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04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1001</Words>
  <Application>Microsoft Macintosh PowerPoint</Application>
  <PresentationFormat>On-screen Show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Outline</vt:lpstr>
      <vt:lpstr>LHCD simulations of JET discharges by ASTRA/FRTC</vt:lpstr>
      <vt:lpstr>53430 simulation: time evolution</vt:lpstr>
      <vt:lpstr>What the ILH delay is due to? NRCA is important in the early  LH phase!</vt:lpstr>
      <vt:lpstr>≠77601 LHCD during the ramp</vt:lpstr>
      <vt:lpstr>Conclusions (NRCA)</vt:lpstr>
      <vt:lpstr>Conclusions (q-profile) </vt:lpstr>
      <vt:lpstr>JT60_SA scenario 5: equilibrium found with ASTRA/SPIDER</vt:lpstr>
      <vt:lpstr>ASTRA output profiles/ preliminary</vt:lpstr>
      <vt:lpstr>PowerPoint Presentation</vt:lpstr>
    </vt:vector>
  </TitlesOfParts>
  <Company>ENEA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Emilia Barbato</dc:creator>
  <cp:lastModifiedBy>Emilia Barbato</cp:lastModifiedBy>
  <cp:revision>34</cp:revision>
  <dcterms:created xsi:type="dcterms:W3CDTF">2013-02-21T16:06:03Z</dcterms:created>
  <dcterms:modified xsi:type="dcterms:W3CDTF">2013-03-14T21:31:46Z</dcterms:modified>
</cp:coreProperties>
</file>