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0" r:id="rId8"/>
    <p:sldId id="265" r:id="rId9"/>
    <p:sldId id="261" r:id="rId10"/>
    <p:sldId id="266" r:id="rId11"/>
    <p:sldId id="296" r:id="rId12"/>
    <p:sldId id="298" r:id="rId13"/>
    <p:sldId id="299" r:id="rId14"/>
    <p:sldId id="300" r:id="rId15"/>
    <p:sldId id="302" r:id="rId16"/>
    <p:sldId id="268" r:id="rId17"/>
    <p:sldId id="290" r:id="rId18"/>
    <p:sldId id="291" r:id="rId19"/>
    <p:sldId id="292" r:id="rId20"/>
    <p:sldId id="303" r:id="rId21"/>
    <p:sldId id="306" r:id="rId22"/>
    <p:sldId id="307" r:id="rId23"/>
    <p:sldId id="301" r:id="rId24"/>
    <p:sldId id="283" r:id="rId25"/>
    <p:sldId id="284" r:id="rId26"/>
    <p:sldId id="282" r:id="rId27"/>
    <p:sldId id="297" r:id="rId28"/>
    <p:sldId id="293" r:id="rId29"/>
    <p:sldId id="294" r:id="rId30"/>
    <p:sldId id="281" r:id="rId31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9" descr="bandeau_tit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099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IRFMblan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5157788"/>
            <a:ext cx="1296988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60000" y="1855288"/>
            <a:ext cx="4788464" cy="2653832"/>
          </a:xfrm>
        </p:spPr>
        <p:txBody>
          <a:bodyPr anchor="t"/>
          <a:lstStyle>
            <a:lvl1pPr>
              <a:lnSpc>
                <a:spcPts val="3800"/>
              </a:lnSpc>
              <a:defRPr sz="2800" b="0" cap="all" baseline="0">
                <a:solidFill>
                  <a:srgbClr val="66666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60000" y="5805264"/>
            <a:ext cx="3060272" cy="504056"/>
          </a:xfrm>
        </p:spPr>
        <p:txBody>
          <a:bodyPr anchor="b"/>
          <a:lstStyle>
            <a:lvl1pPr marL="0" indent="0" algn="l">
              <a:buNone/>
              <a:defRPr sz="1550" cap="all" baseline="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>
          <a:xfrm>
            <a:off x="3960000" y="4509120"/>
            <a:ext cx="4788464" cy="1224136"/>
          </a:xfrm>
        </p:spPr>
        <p:txBody>
          <a:bodyPr anchor="b"/>
          <a:lstStyle>
            <a:lvl1pPr marL="0" indent="0">
              <a:buFont typeface="Arial" pitchFamily="34" charset="0"/>
              <a:buNone/>
              <a:defRPr sz="850" b="0">
                <a:solidFill>
                  <a:srgbClr val="666666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Espace réservé du numéro de diapositive 11"/>
          <p:cNvSpPr>
            <a:spLocks noGrp="1"/>
          </p:cNvSpPr>
          <p:nvPr>
            <p:ph type="sldNum" sz="quarter" idx="14"/>
          </p:nvPr>
        </p:nvSpPr>
        <p:spPr>
          <a:xfrm>
            <a:off x="8024813" y="6308725"/>
            <a:ext cx="111918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09AB55A-F7C0-4D3D-9A43-665A2BF69ABD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Espace réservé du pied de page 12"/>
          <p:cNvSpPr>
            <a:spLocks noGrp="1"/>
          </p:cNvSpPr>
          <p:nvPr>
            <p:ph type="ftr" sz="quarter" idx="15"/>
          </p:nvPr>
        </p:nvSpPr>
        <p:spPr>
          <a:xfrm>
            <a:off x="5435600" y="6305550"/>
            <a:ext cx="2555875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5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ge 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8" descr="bandeau_page_car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ce réservé du numéro de diapositive 8"/>
          <p:cNvSpPr txBox="1">
            <a:spLocks noGrp="1"/>
          </p:cNvSpPr>
          <p:nvPr/>
        </p:nvSpPr>
        <p:spPr bwMode="auto">
          <a:xfrm>
            <a:off x="8024813" y="6303963"/>
            <a:ext cx="11191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fr-FR" sz="1000" smtClean="0">
                <a:solidFill>
                  <a:srgbClr val="666666"/>
                </a:solidFill>
              </a:rPr>
              <a:t>|  PAGE </a:t>
            </a:r>
            <a:fld id="{0C1CC05F-56CC-436D-B499-F5A31045779B}" type="slidenum">
              <a:rPr lang="fr-FR" sz="1000" smtClean="0">
                <a:solidFill>
                  <a:srgbClr val="666666"/>
                </a:solidFill>
              </a:rPr>
              <a:pPr eaLnBrk="1" hangingPunct="1">
                <a:defRPr/>
              </a:pPr>
              <a:t>‹N°›</a:t>
            </a:fld>
            <a:endParaRPr lang="fr-FR" sz="1000" smtClean="0">
              <a:solidFill>
                <a:srgbClr val="666666"/>
              </a:solidFill>
            </a:endParaRPr>
          </a:p>
        </p:txBody>
      </p:sp>
      <p:sp>
        <p:nvSpPr>
          <p:cNvPr id="5" name="Espace réservé du pied de page 9"/>
          <p:cNvSpPr txBox="1">
            <a:spLocks noGrp="1"/>
          </p:cNvSpPr>
          <p:nvPr/>
        </p:nvSpPr>
        <p:spPr bwMode="auto">
          <a:xfrm>
            <a:off x="2051050" y="6305550"/>
            <a:ext cx="5940425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r>
              <a:rPr lang="fr-FR" sz="1000" smtClean="0">
                <a:solidFill>
                  <a:srgbClr val="666666"/>
                </a:solidFill>
              </a:rPr>
              <a:t>CEA | 28 JUNE 2012</a:t>
            </a:r>
          </a:p>
        </p:txBody>
      </p:sp>
      <p:sp>
        <p:nvSpPr>
          <p:cNvPr id="17" name="Espace réservé du contenu 15"/>
          <p:cNvSpPr>
            <a:spLocks noGrp="1"/>
          </p:cNvSpPr>
          <p:nvPr>
            <p:ph sz="quarter" idx="15"/>
          </p:nvPr>
        </p:nvSpPr>
        <p:spPr>
          <a:xfrm>
            <a:off x="378000" y="836613"/>
            <a:ext cx="8460000" cy="51847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09AB55A-F7C0-4D3D-9A43-665A2BF69AB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676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9" descr="car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8" y="846138"/>
            <a:ext cx="8459787" cy="415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8" descr="bandeau_page_car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ce réservé du numéro de diapositive 8"/>
          <p:cNvSpPr txBox="1">
            <a:spLocks noGrp="1"/>
          </p:cNvSpPr>
          <p:nvPr/>
        </p:nvSpPr>
        <p:spPr bwMode="auto">
          <a:xfrm>
            <a:off x="8024813" y="6303963"/>
            <a:ext cx="11191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fr-FR" sz="1000" smtClean="0">
                <a:solidFill>
                  <a:srgbClr val="666666"/>
                </a:solidFill>
              </a:rPr>
              <a:t>|  PAGE </a:t>
            </a:r>
            <a:fld id="{60502F74-6B41-4BD1-B806-F7F083840F88}" type="slidenum">
              <a:rPr lang="fr-FR" sz="1000" smtClean="0">
                <a:solidFill>
                  <a:srgbClr val="666666"/>
                </a:solidFill>
              </a:rPr>
              <a:pPr eaLnBrk="1" hangingPunct="1">
                <a:defRPr/>
              </a:pPr>
              <a:t>‹N°›</a:t>
            </a:fld>
            <a:endParaRPr lang="fr-FR" sz="1000" smtClean="0">
              <a:solidFill>
                <a:srgbClr val="666666"/>
              </a:solidFill>
            </a:endParaRPr>
          </a:p>
        </p:txBody>
      </p:sp>
      <p:sp>
        <p:nvSpPr>
          <p:cNvPr id="6" name="Espace réservé du pied de page 9"/>
          <p:cNvSpPr txBox="1">
            <a:spLocks noGrp="1"/>
          </p:cNvSpPr>
          <p:nvPr/>
        </p:nvSpPr>
        <p:spPr bwMode="auto">
          <a:xfrm>
            <a:off x="2051050" y="6305550"/>
            <a:ext cx="5940425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r>
              <a:rPr lang="fr-FR" sz="1000" smtClean="0">
                <a:solidFill>
                  <a:srgbClr val="666666"/>
                </a:solidFill>
              </a:rPr>
              <a:t>CEA | 28 JUNE 2012</a:t>
            </a:r>
          </a:p>
        </p:txBody>
      </p:sp>
      <p:sp>
        <p:nvSpPr>
          <p:cNvPr id="33" name="Espace réservé du graphique 32"/>
          <p:cNvSpPr>
            <a:spLocks noGrp="1"/>
          </p:cNvSpPr>
          <p:nvPr>
            <p:ph type="chart" sz="quarter" idx="13"/>
          </p:nvPr>
        </p:nvSpPr>
        <p:spPr>
          <a:xfrm>
            <a:off x="899592" y="5157788"/>
            <a:ext cx="3240360" cy="863600"/>
          </a:xfrm>
        </p:spPr>
        <p:txBody>
          <a:bodyPr rtlCol="0" anchor="ctr">
            <a:noAutofit/>
          </a:bodyPr>
          <a:lstStyle>
            <a:lvl1pPr marL="0" indent="0" algn="ctr">
              <a:defRPr sz="1200"/>
            </a:lvl1pPr>
          </a:lstStyle>
          <a:p>
            <a:pPr lvl="0"/>
            <a:r>
              <a:rPr lang="fr-FR" noProof="0" smtClean="0"/>
              <a:t>Cliquez sur l'icône pour ajouter un graphique</a:t>
            </a:r>
            <a:endParaRPr lang="fr-FR" noProof="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F09AB55A-F7C0-4D3D-9A43-665A2BF69AB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59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7" descr="bandeau_intercalai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0"/>
            <a:ext cx="58340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6" descr="bandeau_dernièr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50"/>
          <a:stretch>
            <a:fillRect/>
          </a:stretch>
        </p:blipFill>
        <p:spPr bwMode="auto">
          <a:xfrm>
            <a:off x="3309938" y="0"/>
            <a:ext cx="5834062" cy="580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38800" y="5799600"/>
            <a:ext cx="1897200" cy="943200"/>
          </a:xfrm>
        </p:spPr>
        <p:txBody>
          <a:bodyPr anchor="t"/>
          <a:lstStyle>
            <a:lvl1pPr>
              <a:lnSpc>
                <a:spcPts val="1200"/>
              </a:lnSpc>
              <a:defRPr sz="850" b="0" cap="none" baseline="0"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39505" y="5799600"/>
            <a:ext cx="3552775" cy="943200"/>
          </a:xfrm>
        </p:spPr>
        <p:txBody>
          <a:bodyPr/>
          <a:lstStyle>
            <a:lvl1pPr marL="0" indent="0">
              <a:lnSpc>
                <a:spcPts val="1200"/>
              </a:lnSpc>
              <a:spcAft>
                <a:spcPts val="0"/>
              </a:spcAft>
              <a:buFont typeface="Arial" pitchFamily="34" charset="0"/>
              <a:buNone/>
              <a:defRPr sz="800">
                <a:solidFill>
                  <a:schemeClr val="bg1"/>
                </a:solidFill>
              </a:defRPr>
            </a:lvl1pPr>
            <a:lvl2pPr marL="0" indent="0">
              <a:lnSpc>
                <a:spcPts val="1200"/>
              </a:lnSpc>
              <a:spcBef>
                <a:spcPts val="800"/>
              </a:spcBef>
              <a:buFont typeface="Arial" pitchFamily="34" charset="0"/>
              <a:buNone/>
              <a:defRPr sz="650">
                <a:solidFill>
                  <a:schemeClr val="bg1"/>
                </a:solidFill>
              </a:defRPr>
            </a:lvl2pPr>
            <a:lvl3pPr marL="0" indent="0">
              <a:lnSpc>
                <a:spcPts val="1200"/>
              </a:lnSpc>
              <a:buFont typeface="Arial" pitchFamily="34" charset="0"/>
              <a:buNone/>
              <a:defRPr sz="650">
                <a:solidFill>
                  <a:schemeClr val="bg1"/>
                </a:solidFill>
              </a:defRPr>
            </a:lvl3pPr>
            <a:lvl4pPr marL="0" indent="0">
              <a:lnSpc>
                <a:spcPts val="1200"/>
              </a:lnSpc>
              <a:buFont typeface="Arial" pitchFamily="34" charset="0"/>
              <a:buNone/>
              <a:defRPr sz="650">
                <a:solidFill>
                  <a:schemeClr val="bg1"/>
                </a:solidFill>
              </a:defRPr>
            </a:lvl4pPr>
            <a:lvl5pPr marL="0" indent="0">
              <a:lnSpc>
                <a:spcPts val="1200"/>
              </a:lnSpc>
              <a:buFont typeface="Arial" pitchFamily="34" charset="0"/>
              <a:buNone/>
              <a:defRPr sz="65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10"/>
          <p:cNvSpPr>
            <a:spLocks noGrp="1"/>
          </p:cNvSpPr>
          <p:nvPr>
            <p:ph type="sldNum" sz="quarter" idx="10"/>
          </p:nvPr>
        </p:nvSpPr>
        <p:spPr>
          <a:xfrm>
            <a:off x="576263" y="5445125"/>
            <a:ext cx="11191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F09AB55A-F7C0-4D3D-9A43-665A2BF69ABD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Espace réservé du pied de page 11"/>
          <p:cNvSpPr>
            <a:spLocks noGrp="1"/>
          </p:cNvSpPr>
          <p:nvPr>
            <p:ph type="ftr" sz="quarter" idx="11"/>
          </p:nvPr>
        </p:nvSpPr>
        <p:spPr>
          <a:xfrm>
            <a:off x="576263" y="5876925"/>
            <a:ext cx="2663825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8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>
          <a:xfrm>
            <a:off x="8024813" y="6303963"/>
            <a:ext cx="1119187" cy="365125"/>
          </a:xfrm>
        </p:spPr>
        <p:txBody>
          <a:bodyPr/>
          <a:lstStyle>
            <a:lvl1pPr>
              <a:defRPr smtClean="0"/>
            </a:lvl1pPr>
          </a:lstStyle>
          <a:p>
            <a:fld id="{F09AB55A-F7C0-4D3D-9A43-665A2BF69AB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26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D0A56F-36EF-4A90-AF42-5EF48DE987C4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AB55A-F7C0-4D3D-9A43-665A2BF69AB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1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9" descr="bandeau_tit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099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IRFMblan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5157788"/>
            <a:ext cx="1296988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60000" y="1855288"/>
            <a:ext cx="4788464" cy="1429696"/>
          </a:xfrm>
        </p:spPr>
        <p:txBody>
          <a:bodyPr anchor="t"/>
          <a:lstStyle>
            <a:lvl1pPr>
              <a:lnSpc>
                <a:spcPts val="3800"/>
              </a:lnSpc>
              <a:defRPr sz="2800" b="0" cap="all" baseline="0">
                <a:solidFill>
                  <a:srgbClr val="66666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>
          <a:xfrm>
            <a:off x="3960000" y="5445224"/>
            <a:ext cx="4788464" cy="288032"/>
          </a:xfrm>
        </p:spPr>
        <p:txBody>
          <a:bodyPr anchor="b"/>
          <a:lstStyle>
            <a:lvl1pPr marL="0" indent="0">
              <a:buFont typeface="Arial" pitchFamily="34" charset="0"/>
              <a:buNone/>
              <a:defRPr sz="850" b="0">
                <a:solidFill>
                  <a:srgbClr val="666666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Espace réservé pour une image  11"/>
          <p:cNvSpPr>
            <a:spLocks noGrp="1"/>
          </p:cNvSpPr>
          <p:nvPr>
            <p:ph type="pic" sz="quarter" idx="14"/>
          </p:nvPr>
        </p:nvSpPr>
        <p:spPr>
          <a:xfrm>
            <a:off x="3311999" y="3311999"/>
            <a:ext cx="5832000" cy="2124000"/>
          </a:xfrm>
          <a:solidFill>
            <a:srgbClr val="666666"/>
          </a:solidFill>
        </p:spPr>
        <p:txBody>
          <a:bodyPr rtlCol="0" anchor="ctr">
            <a:noAutofit/>
          </a:bodyPr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 dirty="0"/>
          </a:p>
        </p:txBody>
      </p:sp>
      <p:sp>
        <p:nvSpPr>
          <p:cNvPr id="11" name="Sous-titre 2"/>
          <p:cNvSpPr>
            <a:spLocks noGrp="1"/>
          </p:cNvSpPr>
          <p:nvPr>
            <p:ph type="subTitle" idx="1"/>
          </p:nvPr>
        </p:nvSpPr>
        <p:spPr>
          <a:xfrm>
            <a:off x="3960000" y="5805264"/>
            <a:ext cx="3060272" cy="504056"/>
          </a:xfrm>
        </p:spPr>
        <p:txBody>
          <a:bodyPr anchor="b"/>
          <a:lstStyle>
            <a:lvl1pPr marL="0" indent="0" algn="l">
              <a:buNone/>
              <a:defRPr sz="1550" cap="all" baseline="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8" name="Espace réservé du numéro de diapositive 1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09AB55A-F7C0-4D3D-9A43-665A2BF69ABD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Espace réservé du pied de page 14"/>
          <p:cNvSpPr>
            <a:spLocks noGrp="1"/>
          </p:cNvSpPr>
          <p:nvPr>
            <p:ph type="ftr" sz="quarter" idx="16"/>
          </p:nvPr>
        </p:nvSpPr>
        <p:spPr>
          <a:xfrm>
            <a:off x="5435600" y="6305550"/>
            <a:ext cx="2555875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9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3 visu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9" descr="bandeau_tit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099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 descr="IRFMblan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5157788"/>
            <a:ext cx="1296988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60000" y="1855288"/>
            <a:ext cx="4788464" cy="1429696"/>
          </a:xfrm>
        </p:spPr>
        <p:txBody>
          <a:bodyPr anchor="t"/>
          <a:lstStyle>
            <a:lvl1pPr>
              <a:lnSpc>
                <a:spcPts val="3800"/>
              </a:lnSpc>
              <a:defRPr sz="2800" b="0" cap="all" baseline="0">
                <a:solidFill>
                  <a:srgbClr val="66666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>
          <a:xfrm>
            <a:off x="3960000" y="5445224"/>
            <a:ext cx="4788464" cy="288032"/>
          </a:xfrm>
        </p:spPr>
        <p:txBody>
          <a:bodyPr anchor="b"/>
          <a:lstStyle>
            <a:lvl1pPr marL="0" indent="0">
              <a:buFont typeface="Arial" pitchFamily="34" charset="0"/>
              <a:buNone/>
              <a:defRPr sz="850" b="0">
                <a:solidFill>
                  <a:srgbClr val="666666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1" name="Espace réservé du contenu 20"/>
          <p:cNvSpPr>
            <a:spLocks noGrp="1"/>
          </p:cNvSpPr>
          <p:nvPr>
            <p:ph sz="quarter" idx="20"/>
          </p:nvPr>
        </p:nvSpPr>
        <p:spPr>
          <a:xfrm>
            <a:off x="3312000" y="3312000"/>
            <a:ext cx="1944000" cy="2124000"/>
          </a:xfrm>
          <a:solidFill>
            <a:srgbClr val="666666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Espace réservé du contenu 20"/>
          <p:cNvSpPr>
            <a:spLocks noGrp="1"/>
          </p:cNvSpPr>
          <p:nvPr>
            <p:ph sz="quarter" idx="21"/>
          </p:nvPr>
        </p:nvSpPr>
        <p:spPr>
          <a:xfrm>
            <a:off x="5256000" y="3312000"/>
            <a:ext cx="1944000" cy="2124000"/>
          </a:xfrm>
          <a:solidFill>
            <a:srgbClr val="808080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Espace réservé du contenu 20"/>
          <p:cNvSpPr>
            <a:spLocks noGrp="1"/>
          </p:cNvSpPr>
          <p:nvPr>
            <p:ph sz="quarter" idx="22"/>
          </p:nvPr>
        </p:nvSpPr>
        <p:spPr>
          <a:xfrm>
            <a:off x="7200000" y="3312000"/>
            <a:ext cx="1944000" cy="2124000"/>
          </a:xfrm>
          <a:solidFill>
            <a:srgbClr val="B2B2B2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Sous-titre 2"/>
          <p:cNvSpPr>
            <a:spLocks noGrp="1"/>
          </p:cNvSpPr>
          <p:nvPr>
            <p:ph type="subTitle" idx="1"/>
          </p:nvPr>
        </p:nvSpPr>
        <p:spPr>
          <a:xfrm>
            <a:off x="3960000" y="5805264"/>
            <a:ext cx="3060272" cy="504056"/>
          </a:xfrm>
        </p:spPr>
        <p:txBody>
          <a:bodyPr anchor="b"/>
          <a:lstStyle>
            <a:lvl1pPr marL="0" indent="0" algn="l">
              <a:buNone/>
              <a:defRPr sz="1550" cap="all" baseline="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11" name="Espace réservé du numéro de diapositive 14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09AB55A-F7C0-4D3D-9A43-665A2BF69ABD}" type="slidenum">
              <a:rPr lang="en-US" smtClean="0"/>
              <a:t>‹N°›</a:t>
            </a:fld>
            <a:endParaRPr lang="en-US"/>
          </a:p>
        </p:txBody>
      </p:sp>
      <p:sp>
        <p:nvSpPr>
          <p:cNvPr id="13" name="Espace réservé du pied de page 15"/>
          <p:cNvSpPr>
            <a:spLocks noGrp="1"/>
          </p:cNvSpPr>
          <p:nvPr>
            <p:ph type="ftr" sz="quarter" idx="24"/>
          </p:nvPr>
        </p:nvSpPr>
        <p:spPr>
          <a:xfrm>
            <a:off x="5435600" y="6305550"/>
            <a:ext cx="2555875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0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rcalai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1" descr="bandeau_intercalai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0"/>
            <a:ext cx="58340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72000" y="1949598"/>
            <a:ext cx="5364496" cy="4719761"/>
          </a:xfrm>
        </p:spPr>
        <p:txBody>
          <a:bodyPr anchor="t"/>
          <a:lstStyle>
            <a:lvl1pPr algn="l">
              <a:lnSpc>
                <a:spcPts val="2800"/>
              </a:lnSpc>
              <a:defRPr sz="2200" b="1" cap="all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72000" y="260649"/>
            <a:ext cx="5292488" cy="1584176"/>
          </a:xfrm>
        </p:spPr>
        <p:txBody>
          <a:bodyPr/>
          <a:lstStyle>
            <a:lvl1pPr marL="0" indent="0">
              <a:lnSpc>
                <a:spcPts val="1200"/>
              </a:lnSpc>
              <a:spcAft>
                <a:spcPts val="0"/>
              </a:spcAft>
              <a:buNone/>
              <a:defRPr sz="85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7"/>
          <p:cNvSpPr>
            <a:spLocks noGrp="1"/>
          </p:cNvSpPr>
          <p:nvPr>
            <p:ph type="sldNum" sz="quarter" idx="10"/>
          </p:nvPr>
        </p:nvSpPr>
        <p:spPr>
          <a:xfrm>
            <a:off x="576263" y="5876925"/>
            <a:ext cx="270033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09AB55A-F7C0-4D3D-9A43-665A2BF69ABD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576263" y="5445125"/>
            <a:ext cx="270033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80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spcAft>
                <a:spcPts val="1500"/>
              </a:spcAft>
              <a:defRPr/>
            </a:lvl1pPr>
            <a:lvl2pPr marL="361950" indent="0">
              <a:lnSpc>
                <a:spcPts val="2800"/>
              </a:lnSpc>
              <a:buFont typeface="Arial" pitchFamily="34" charset="0"/>
              <a:buNone/>
              <a:tabLst>
                <a:tab pos="8077200" algn="r"/>
              </a:tabLst>
              <a:defRPr sz="2200"/>
            </a:lvl2pPr>
            <a:lvl3pPr marL="361950" indent="0">
              <a:lnSpc>
                <a:spcPts val="2800"/>
              </a:lnSpc>
              <a:buFont typeface="Arial" pitchFamily="34" charset="0"/>
              <a:buNone/>
              <a:tabLst>
                <a:tab pos="8077200" algn="r"/>
              </a:tabLst>
              <a:defRPr sz="2200"/>
            </a:lvl3pPr>
            <a:lvl4pPr marL="361950" indent="0">
              <a:lnSpc>
                <a:spcPts val="2800"/>
              </a:lnSpc>
              <a:buFont typeface="Arial" pitchFamily="34" charset="0"/>
              <a:buNone/>
              <a:tabLst>
                <a:tab pos="8077200" algn="r"/>
              </a:tabLst>
              <a:defRPr sz="2200"/>
            </a:lvl4pPr>
            <a:lvl5pPr marL="361950" indent="0">
              <a:lnSpc>
                <a:spcPts val="2800"/>
              </a:lnSpc>
              <a:buNone/>
              <a:tabLst>
                <a:tab pos="8077200" algn="r"/>
              </a:tabLst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9AB55A-F7C0-4D3D-9A43-665A2BF69AB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39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9AB55A-F7C0-4D3D-9A43-665A2BF69AB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916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e 1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6000" y="1268760"/>
            <a:ext cx="4428048" cy="496855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1" name="Espace réservé du contenu 20"/>
          <p:cNvSpPr>
            <a:spLocks noGrp="1"/>
          </p:cNvSpPr>
          <p:nvPr>
            <p:ph sz="quarter" idx="20"/>
          </p:nvPr>
        </p:nvSpPr>
        <p:spPr>
          <a:xfrm>
            <a:off x="5148000" y="2016000"/>
            <a:ext cx="3492000" cy="3690000"/>
          </a:xfrm>
          <a:solidFill>
            <a:srgbClr val="666666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F09AB55A-F7C0-4D3D-9A43-665A2BF69AB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2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e 3 visu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6000" y="1268760"/>
            <a:ext cx="4428048" cy="496855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5" name="Espace réservé du contenu 20"/>
          <p:cNvSpPr>
            <a:spLocks noGrp="1"/>
          </p:cNvSpPr>
          <p:nvPr>
            <p:ph sz="quarter" idx="21"/>
          </p:nvPr>
        </p:nvSpPr>
        <p:spPr>
          <a:xfrm>
            <a:off x="5148000" y="2016000"/>
            <a:ext cx="3492000" cy="1980000"/>
          </a:xfrm>
          <a:solidFill>
            <a:srgbClr val="666666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Espace réservé du contenu 20"/>
          <p:cNvSpPr>
            <a:spLocks noGrp="1"/>
          </p:cNvSpPr>
          <p:nvPr>
            <p:ph sz="quarter" idx="22"/>
          </p:nvPr>
        </p:nvSpPr>
        <p:spPr>
          <a:xfrm>
            <a:off x="5148000" y="3999600"/>
            <a:ext cx="1746000" cy="1695600"/>
          </a:xfrm>
          <a:solidFill>
            <a:srgbClr val="808080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7" name="Espace réservé du contenu 20"/>
          <p:cNvSpPr>
            <a:spLocks noGrp="1"/>
          </p:cNvSpPr>
          <p:nvPr>
            <p:ph sz="quarter" idx="23"/>
          </p:nvPr>
        </p:nvSpPr>
        <p:spPr>
          <a:xfrm>
            <a:off x="6894000" y="3999600"/>
            <a:ext cx="1746000" cy="1695600"/>
          </a:xfrm>
          <a:solidFill>
            <a:srgbClr val="B2B2B2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</a:lstStyle>
          <a:p>
            <a:fld id="{F09AB55A-F7C0-4D3D-9A43-665A2BF69AB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140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e graphiq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6000" y="3707506"/>
            <a:ext cx="8172464" cy="252980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9" name="Espace réservé du contenu 20"/>
          <p:cNvSpPr>
            <a:spLocks noGrp="1"/>
          </p:cNvSpPr>
          <p:nvPr>
            <p:ph sz="quarter" idx="21"/>
          </p:nvPr>
        </p:nvSpPr>
        <p:spPr>
          <a:xfrm>
            <a:off x="576000" y="1458000"/>
            <a:ext cx="8064000" cy="1908000"/>
          </a:xfrm>
          <a:solidFill>
            <a:srgbClr val="666666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fld id="{F09AB55A-F7C0-4D3D-9A43-665A2BF69AB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254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7" descr="bandeau_texte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11300" y="52388"/>
            <a:ext cx="7237413" cy="90963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576263" y="1268413"/>
            <a:ext cx="817245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024813" y="6303963"/>
            <a:ext cx="111918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666666"/>
                </a:solidFill>
                <a:latin typeface="+mn-lt"/>
              </a:defRPr>
            </a:lvl1pPr>
          </a:lstStyle>
          <a:p>
            <a:fld id="{F09AB55A-F7C0-4D3D-9A43-665A2BF69ABD}" type="slidenum">
              <a:rPr lang="en-US" smtClean="0"/>
              <a:t>‹N°›</a:t>
            </a:fld>
            <a:endParaRPr lang="en-US"/>
          </a:p>
        </p:txBody>
      </p:sp>
      <p:pic>
        <p:nvPicPr>
          <p:cNvPr id="1032" name="Picture 8" descr="IRFMblanc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975" y="260350"/>
            <a:ext cx="727075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0" name="Espace réservé du numéro de diapositive 8"/>
          <p:cNvSpPr txBox="1">
            <a:spLocks noGrp="1"/>
          </p:cNvSpPr>
          <p:nvPr/>
        </p:nvSpPr>
        <p:spPr bwMode="auto">
          <a:xfrm>
            <a:off x="8024813" y="6303963"/>
            <a:ext cx="11191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fr-FR" sz="1000" smtClean="0">
                <a:solidFill>
                  <a:srgbClr val="666666"/>
                </a:solidFill>
              </a:rPr>
              <a:t>|  PAGE </a:t>
            </a:r>
            <a:fld id="{1ECA0E3D-A993-4147-92EF-021A7046F3BD}" type="slidenum">
              <a:rPr lang="fr-FR" sz="1000" smtClean="0">
                <a:solidFill>
                  <a:srgbClr val="666666"/>
                </a:solidFill>
              </a:rPr>
              <a:pPr eaLnBrk="1" hangingPunct="1">
                <a:defRPr/>
              </a:pPr>
              <a:t>‹N°›</a:t>
            </a:fld>
            <a:endParaRPr lang="fr-FR" sz="1000" smtClean="0">
              <a:solidFill>
                <a:srgbClr val="666666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 kern="1200" cap="all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9pPr>
    </p:titleStyle>
    <p:bodyStyle>
      <a:lvl1pPr marL="923925" algn="l" rtl="0" eaLnBrk="1" fontAlgn="base" hangingPunct="1">
        <a:spcBef>
          <a:spcPct val="0"/>
        </a:spcBef>
        <a:spcAft>
          <a:spcPts val="400"/>
        </a:spcAft>
        <a:buFont typeface="Arial" charset="0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360363"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buSzPct val="90000"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361950"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buSzPct val="36000"/>
        <a:buFont typeface="Arial" charset="0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9650" indent="-238125"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SzPct val="36000"/>
        <a:buBlip>
          <a:blip r:embed="rId19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475" indent="-114300"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Font typeface="Arial" charset="0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4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gif"/><Relationship Id="rId2" Type="http://schemas.openxmlformats.org/officeDocument/2006/relationships/hyperlink" Target="http://www-amdis.iaea.org/FLYCHK/ZBAR/csd074.php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studying scenarios for West with metis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Clarisse </a:t>
            </a:r>
            <a:r>
              <a:rPr lang="en-US" dirty="0" smtClean="0"/>
              <a:t>Bourdelle, Jean-François </a:t>
            </a:r>
            <a:r>
              <a:rPr lang="en-US" dirty="0" err="1" smtClean="0"/>
              <a:t>Artaud</a:t>
            </a:r>
            <a:endParaRPr lang="en-US" dirty="0" smtClean="0"/>
          </a:p>
          <a:p>
            <a:r>
              <a:rPr lang="en-US" smtClean="0"/>
              <a:t>and </a:t>
            </a:r>
            <a:r>
              <a:rPr lang="en-US" dirty="0" smtClean="0"/>
              <a:t>the WEST </a:t>
            </a:r>
            <a:r>
              <a:rPr lang="en-US" dirty="0" smtClean="0"/>
              <a:t>Scientific </a:t>
            </a:r>
            <a:r>
              <a:rPr lang="en-US" dirty="0"/>
              <a:t>P</a:t>
            </a:r>
            <a:r>
              <a:rPr lang="en-US" dirty="0" smtClean="0"/>
              <a:t>rogram </a:t>
            </a:r>
            <a:r>
              <a:rPr lang="en-US" dirty="0" smtClean="0"/>
              <a:t>team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ISM working session</a:t>
            </a:r>
          </a:p>
          <a:p>
            <a:r>
              <a:rPr lang="en-US" dirty="0" smtClean="0"/>
              <a:t>June 3</a:t>
            </a:r>
            <a:r>
              <a:rPr lang="en-US" baseline="30000" dirty="0" smtClean="0"/>
              <a:t>rd</a:t>
            </a:r>
            <a:r>
              <a:rPr lang="en-US" dirty="0" smtClean="0"/>
              <a:t>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88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in METIS : Density profiles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268760"/>
            <a:ext cx="8666453" cy="5830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037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66825" indent="-342900">
              <a:buFont typeface="Arial" pitchFamily="34" charset="0"/>
              <a:buChar char="•"/>
            </a:pPr>
            <a:r>
              <a:rPr lang="en-US" dirty="0" smtClean="0"/>
              <a:t>Analyzing 4 JET pulses with METIS</a:t>
            </a:r>
          </a:p>
          <a:p>
            <a:r>
              <a:rPr lang="en-US" dirty="0" smtClean="0"/>
              <a:t>Summary of “rules” that worked on 4 JET pulses (with different B, fuelling, </a:t>
            </a:r>
            <a:r>
              <a:rPr lang="en-US" dirty="0" err="1" smtClean="0"/>
              <a:t>triangularity</a:t>
            </a:r>
            <a:r>
              <a:rPr lang="en-US" dirty="0" smtClean="0"/>
              <a:t>)</a:t>
            </a:r>
          </a:p>
          <a:p>
            <a:pPr marL="1266825" indent="-342900">
              <a:buFont typeface="Arial" pitchFamily="34" charset="0"/>
              <a:buChar char="•"/>
            </a:pPr>
            <a:endParaRPr lang="en-US" dirty="0" smtClean="0"/>
          </a:p>
          <a:p>
            <a:pPr marL="1266825" indent="-342900">
              <a:buFont typeface="Arial" pitchFamily="34" charset="0"/>
              <a:buChar char="•"/>
            </a:pPr>
            <a:r>
              <a:rPr lang="en-US" b="1" dirty="0" smtClean="0"/>
              <a:t>Applying these rules for 13 WEST scenarios</a:t>
            </a:r>
          </a:p>
          <a:p>
            <a:pPr marL="1266825" indent="-342900">
              <a:buFont typeface="Arial" pitchFamily="34" charset="0"/>
              <a:buChar char="•"/>
            </a:pPr>
            <a:endParaRPr lang="en-US" dirty="0" smtClean="0"/>
          </a:p>
          <a:p>
            <a:pPr marL="1266825" indent="-342900">
              <a:buFont typeface="Arial" pitchFamily="34" charset="0"/>
              <a:buChar char="•"/>
            </a:pPr>
            <a:r>
              <a:rPr lang="en-US" dirty="0" smtClean="0"/>
              <a:t>Conclusions and perspectives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45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choices made for WEST metis simulations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980728"/>
            <a:ext cx="9036496" cy="4968875"/>
          </a:xfrm>
        </p:spPr>
        <p:txBody>
          <a:bodyPr/>
          <a:lstStyle/>
          <a:p>
            <a:pPr marL="1266825" indent="-342900">
              <a:buFont typeface="Arial" pitchFamily="34" charset="0"/>
              <a:buChar char="•"/>
            </a:pPr>
            <a:r>
              <a:rPr lang="en-US" b="1" dirty="0" smtClean="0"/>
              <a:t>As for JET pulses: </a:t>
            </a:r>
          </a:p>
          <a:p>
            <a:pPr marL="703263" lvl="1" indent="-342900">
              <a:buFont typeface="Arial" pitchFamily="34" charset="0"/>
              <a:buChar char="•"/>
            </a:pPr>
            <a:r>
              <a:rPr lang="en-US" dirty="0" smtClean="0"/>
              <a:t>Low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eff</a:t>
            </a:r>
            <a:r>
              <a:rPr lang="en-US" dirty="0" smtClean="0"/>
              <a:t>=1.3, flat</a:t>
            </a:r>
          </a:p>
          <a:p>
            <a:pPr marL="703263" lvl="1" indent="-342900">
              <a:buFont typeface="Arial" pitchFamily="34" charset="0"/>
              <a:buChar char="•"/>
            </a:pPr>
            <a:r>
              <a:rPr lang="en-US" dirty="0" smtClean="0"/>
              <a:t>density profiles: peaking with </a:t>
            </a:r>
            <a:r>
              <a:rPr lang="en-US" dirty="0" err="1" smtClean="0">
                <a:latin typeface="Symbol" pitchFamily="18" charset="2"/>
              </a:rPr>
              <a:t>n</a:t>
            </a:r>
            <a:r>
              <a:rPr lang="en-US" baseline="-25000" dirty="0" err="1" smtClean="0"/>
              <a:t>eff</a:t>
            </a:r>
            <a:endParaRPr lang="en-US" baseline="-25000" dirty="0" smtClean="0"/>
          </a:p>
          <a:p>
            <a:pPr marL="703263" lvl="1" indent="-342900">
              <a:buFont typeface="Arial" pitchFamily="34" charset="0"/>
              <a:buChar char="•"/>
            </a:pPr>
            <a:r>
              <a:rPr lang="en-US" dirty="0" smtClean="0"/>
              <a:t>W source (</a:t>
            </a:r>
            <a:r>
              <a:rPr lang="en-US" dirty="0" err="1"/>
              <a:t>n</a:t>
            </a:r>
            <a:r>
              <a:rPr lang="en-US" baseline="-25000" dirty="0" err="1"/>
              <a:t>W</a:t>
            </a:r>
            <a:r>
              <a:rPr lang="en-US" dirty="0"/>
              <a:t>/n</a:t>
            </a:r>
            <a:r>
              <a:rPr lang="en-US" baseline="-25000" dirty="0"/>
              <a:t>e</a:t>
            </a:r>
            <a:r>
              <a:rPr lang="en-US" dirty="0"/>
              <a:t> at </a:t>
            </a:r>
            <a:r>
              <a:rPr lang="en-US" dirty="0" err="1"/>
              <a:t>separatrix</a:t>
            </a:r>
            <a:r>
              <a:rPr lang="en-US" dirty="0"/>
              <a:t> = </a:t>
            </a:r>
            <a:r>
              <a:rPr lang="en-US" dirty="0" smtClean="0"/>
              <a:t>10</a:t>
            </a:r>
            <a:r>
              <a:rPr lang="en-US" baseline="30000" dirty="0" smtClean="0"/>
              <a:t>-4</a:t>
            </a:r>
            <a:r>
              <a:rPr lang="en-US" dirty="0" smtClean="0"/>
              <a:t>) and same accumulation factor</a:t>
            </a:r>
          </a:p>
          <a:p>
            <a:pPr marL="703263" lvl="1" indent="-342900">
              <a:buFont typeface="Arial" pitchFamily="34" charset="0"/>
              <a:buChar char="•"/>
            </a:pPr>
            <a:r>
              <a:rPr lang="en-US" dirty="0" err="1" smtClean="0"/>
              <a:t>P</a:t>
            </a:r>
            <a:r>
              <a:rPr lang="en-US" baseline="-25000" dirty="0" err="1" smtClean="0"/>
              <a:t>rad</a:t>
            </a:r>
            <a:r>
              <a:rPr lang="en-US" dirty="0" smtClean="0"/>
              <a:t> using post coefficient</a:t>
            </a:r>
          </a:p>
          <a:p>
            <a:pPr marL="703263" lvl="1" indent="-342900">
              <a:buFont typeface="Arial" pitchFamily="34" charset="0"/>
              <a:buChar char="•"/>
            </a:pPr>
            <a:r>
              <a:rPr lang="en-US" dirty="0" smtClean="0"/>
              <a:t>H</a:t>
            </a:r>
            <a:r>
              <a:rPr lang="en-US" baseline="-25000" dirty="0" smtClean="0"/>
              <a:t>98</a:t>
            </a:r>
            <a:r>
              <a:rPr lang="en-US" dirty="0" smtClean="0"/>
              <a:t>=0.7 (1, and 1.2 explored too)</a:t>
            </a:r>
          </a:p>
          <a:p>
            <a:pPr marL="703263" lvl="1" indent="-342900">
              <a:buFont typeface="Arial" pitchFamily="34" charset="0"/>
              <a:buChar char="•"/>
            </a:pPr>
            <a:endParaRPr lang="en-US" dirty="0"/>
          </a:p>
          <a:p>
            <a:pPr marL="1266825" indent="-342900">
              <a:buFont typeface="Arial" pitchFamily="34" charset="0"/>
              <a:buChar char="•"/>
            </a:pPr>
            <a:r>
              <a:rPr lang="en-US" b="1" dirty="0" smtClean="0"/>
              <a:t>Additional choices</a:t>
            </a:r>
          </a:p>
          <a:p>
            <a:pPr marL="703263" lvl="1" indent="-342900">
              <a:buFont typeface="Arial" pitchFamily="34" charset="0"/>
              <a:buChar char="•"/>
            </a:pPr>
            <a:r>
              <a:rPr lang="en-US" b="1" dirty="0" smtClean="0"/>
              <a:t>LH: </a:t>
            </a:r>
          </a:p>
          <a:p>
            <a:pPr marL="1352550" lvl="3" indent="-342900">
              <a:buFont typeface="Arial" pitchFamily="34" charset="0"/>
              <a:buChar char="•"/>
            </a:pPr>
            <a:r>
              <a:rPr lang="en-US" dirty="0" smtClean="0"/>
              <a:t>to optimize accessibility N</a:t>
            </a:r>
            <a:r>
              <a:rPr lang="en-US" baseline="-25000" dirty="0" smtClean="0"/>
              <a:t>//</a:t>
            </a:r>
            <a:r>
              <a:rPr lang="en-US" dirty="0" smtClean="0"/>
              <a:t>=2</a:t>
            </a:r>
          </a:p>
          <a:p>
            <a:pPr marL="1352550" lvl="3" indent="-342900">
              <a:buFont typeface="Arial" pitchFamily="34" charset="0"/>
              <a:buChar char="•"/>
            </a:pPr>
            <a:r>
              <a:rPr lang="en-US" dirty="0" smtClean="0"/>
              <a:t>2 densities: one compatible with the cold approximation accessibility: n=6.5 10</a:t>
            </a:r>
            <a:r>
              <a:rPr lang="en-US" baseline="30000" dirty="0" smtClean="0"/>
              <a:t>19</a:t>
            </a:r>
            <a:r>
              <a:rPr lang="en-US" dirty="0" smtClean="0"/>
              <a:t>m</a:t>
            </a:r>
            <a:r>
              <a:rPr lang="en-US" baseline="30000" dirty="0" smtClean="0"/>
              <a:t>-3</a:t>
            </a:r>
            <a:r>
              <a:rPr lang="en-US" dirty="0" smtClean="0"/>
              <a:t>, another with an upshift &lt;0.2: n=8.5 </a:t>
            </a:r>
            <a:r>
              <a:rPr lang="en-US" dirty="0"/>
              <a:t>10</a:t>
            </a:r>
            <a:r>
              <a:rPr lang="en-US" baseline="30000" dirty="0"/>
              <a:t>19</a:t>
            </a:r>
            <a:r>
              <a:rPr lang="en-US" dirty="0"/>
              <a:t>m</a:t>
            </a:r>
            <a:r>
              <a:rPr lang="en-US" baseline="30000" dirty="0"/>
              <a:t>-3</a:t>
            </a:r>
            <a:endParaRPr lang="en-US" dirty="0" smtClean="0"/>
          </a:p>
          <a:p>
            <a:pPr marL="1352550" lvl="3" indent="-342900">
              <a:buFont typeface="Arial" pitchFamily="34" charset="0"/>
              <a:buChar char="•"/>
            </a:pPr>
            <a:r>
              <a:rPr lang="en-US" dirty="0" smtClean="0"/>
              <a:t>LH deposition at </a:t>
            </a:r>
            <a:r>
              <a:rPr lang="en-US" dirty="0" smtClean="0">
                <a:latin typeface="Symbol" pitchFamily="18" charset="2"/>
              </a:rPr>
              <a:t>r</a:t>
            </a:r>
            <a:r>
              <a:rPr lang="en-US" dirty="0" smtClean="0"/>
              <a:t>=0.3 with a width of 0.3 (similar to last high LH power in Tore Supra 2011)</a:t>
            </a:r>
          </a:p>
          <a:p>
            <a:pPr marL="1352550" lvl="3" indent="-342900">
              <a:buFont typeface="Arial" pitchFamily="34" charset="0"/>
              <a:buChar char="•"/>
            </a:pPr>
            <a:r>
              <a:rPr lang="en-US" dirty="0" smtClean="0"/>
              <a:t>CD: </a:t>
            </a:r>
            <a:r>
              <a:rPr lang="en-US" dirty="0" err="1" smtClean="0"/>
              <a:t>Goniche</a:t>
            </a:r>
            <a:r>
              <a:rPr lang="en-US" dirty="0" smtClean="0"/>
              <a:t> scaling law</a:t>
            </a:r>
          </a:p>
          <a:p>
            <a:pPr marL="703263" lvl="1" indent="-342900">
              <a:buFont typeface="Arial" pitchFamily="34" charset="0"/>
              <a:buChar char="•"/>
            </a:pPr>
            <a:r>
              <a:rPr lang="en-US" b="1" dirty="0" smtClean="0"/>
              <a:t>ICRH:</a:t>
            </a:r>
          </a:p>
          <a:p>
            <a:pPr marL="1352550" lvl="3" indent="-342900">
              <a:buFont typeface="Arial" pitchFamily="34" charset="0"/>
              <a:buChar char="•"/>
            </a:pPr>
            <a:r>
              <a:rPr lang="en-US" dirty="0" smtClean="0"/>
              <a:t>No ripple losses, although expected high (~25%)</a:t>
            </a:r>
          </a:p>
          <a:p>
            <a:pPr marL="1352550" lvl="3" indent="-342900">
              <a:buFont typeface="Arial" pitchFamily="34" charset="0"/>
              <a:buChar char="•"/>
            </a:pPr>
            <a:r>
              <a:rPr lang="en-US" dirty="0" smtClean="0"/>
              <a:t>55.5MHz, to have central 1H layer at nominal B</a:t>
            </a:r>
          </a:p>
          <a:p>
            <a:pPr marL="1352550" lvl="3" indent="-342900">
              <a:buFont typeface="Arial" pitchFamily="34" charset="0"/>
              <a:buChar char="•"/>
            </a:pPr>
            <a:r>
              <a:rPr lang="en-US" dirty="0" err="1" smtClean="0"/>
              <a:t>n</a:t>
            </a:r>
            <a:r>
              <a:rPr lang="en-US" baseline="-25000" dirty="0" err="1" smtClean="0">
                <a:latin typeface="Symbol" pitchFamily="18" charset="2"/>
              </a:rPr>
              <a:t>j</a:t>
            </a:r>
            <a:r>
              <a:rPr lang="en-US" dirty="0" smtClean="0"/>
              <a:t>=25</a:t>
            </a:r>
          </a:p>
          <a:p>
            <a:pPr marL="1352550" lvl="3" indent="-342900">
              <a:buFont typeface="Arial" pitchFamily="34" charset="0"/>
              <a:buChar char="•"/>
            </a:pPr>
            <a:r>
              <a:rPr lang="en-US" dirty="0" err="1" smtClean="0"/>
              <a:t>n</a:t>
            </a:r>
            <a:r>
              <a:rPr lang="en-US" baseline="-25000" dirty="0" err="1" smtClean="0"/>
              <a:t>H</a:t>
            </a:r>
            <a:r>
              <a:rPr lang="en-US" dirty="0" smtClean="0"/>
              <a:t>/n</a:t>
            </a:r>
            <a:r>
              <a:rPr lang="en-US" baseline="-25000" dirty="0" smtClean="0"/>
              <a:t>e</a:t>
            </a:r>
            <a:r>
              <a:rPr lang="en-US" dirty="0" smtClean="0"/>
              <a:t>=7%</a:t>
            </a:r>
          </a:p>
          <a:p>
            <a:pPr marL="1352550" lvl="3" indent="-342900">
              <a:buFont typeface="Arial" pitchFamily="34" charset="0"/>
              <a:buChar char="•"/>
            </a:pPr>
            <a:endParaRPr lang="en-US" dirty="0" smtClean="0"/>
          </a:p>
          <a:p>
            <a:pPr marL="703263" lvl="1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739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choices made for WEST metis </a:t>
            </a:r>
            <a:r>
              <a:rPr lang="en-US" dirty="0" smtClean="0"/>
              <a:t>simulations: ICRH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1340768"/>
            <a:ext cx="7092280" cy="4968875"/>
          </a:xfrm>
        </p:spPr>
        <p:txBody>
          <a:bodyPr/>
          <a:lstStyle/>
          <a:p>
            <a:r>
              <a:rPr lang="en-US" dirty="0" smtClean="0"/>
              <a:t>55.5MHz to have central 1H absorption layer</a:t>
            </a:r>
            <a:endParaRPr lang="en-US" dirty="0"/>
          </a:p>
        </p:txBody>
      </p:sp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40" y="2420888"/>
            <a:ext cx="5629092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300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e 13"/>
          <p:cNvGrpSpPr/>
          <p:nvPr/>
        </p:nvGrpSpPr>
        <p:grpSpPr>
          <a:xfrm>
            <a:off x="3347864" y="3573016"/>
            <a:ext cx="6192688" cy="3172321"/>
            <a:chOff x="3347864" y="3573016"/>
            <a:chExt cx="6192688" cy="3172321"/>
          </a:xfrm>
        </p:grpSpPr>
        <p:grpSp>
          <p:nvGrpSpPr>
            <p:cNvPr id="6" name="Groupe 5"/>
            <p:cNvGrpSpPr/>
            <p:nvPr/>
          </p:nvGrpSpPr>
          <p:grpSpPr>
            <a:xfrm>
              <a:off x="3347864" y="3573016"/>
              <a:ext cx="6192688" cy="3172321"/>
              <a:chOff x="3347864" y="3573016"/>
              <a:chExt cx="6192688" cy="3172321"/>
            </a:xfrm>
          </p:grpSpPr>
          <p:pic>
            <p:nvPicPr>
              <p:cNvPr id="7" name="Image 6"/>
              <p:cNvPicPr/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47864" y="3573016"/>
                <a:ext cx="6192688" cy="3172321"/>
              </a:xfrm>
              <a:prstGeom prst="rect">
                <a:avLst/>
              </a:prstGeom>
            </p:spPr>
          </p:pic>
          <p:cxnSp>
            <p:nvCxnSpPr>
              <p:cNvPr id="8" name="Connecteur droit 7"/>
              <p:cNvCxnSpPr/>
              <p:nvPr/>
            </p:nvCxnSpPr>
            <p:spPr>
              <a:xfrm>
                <a:off x="4139952" y="5085184"/>
                <a:ext cx="3312368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7020272" y="4941168"/>
                <a:ext cx="0" cy="151216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4139952" y="4725144"/>
                <a:ext cx="4536504" cy="0"/>
              </a:xfrm>
              <a:prstGeom prst="line">
                <a:avLst/>
              </a:prstGeom>
              <a:ln w="3810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8316416" y="4581128"/>
                <a:ext cx="0" cy="1872208"/>
              </a:xfrm>
              <a:prstGeom prst="line">
                <a:avLst/>
              </a:prstGeom>
              <a:ln w="3810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ZoneTexte 11"/>
              <p:cNvSpPr txBox="1"/>
              <p:nvPr/>
            </p:nvSpPr>
            <p:spPr>
              <a:xfrm>
                <a:off x="4178452" y="4386590"/>
                <a:ext cx="81464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solidFill>
                      <a:schemeClr val="accent1"/>
                    </a:solidFill>
                  </a:rPr>
                  <a:t>N</a:t>
                </a:r>
                <a:r>
                  <a:rPr lang="en-US" sz="1600" baseline="-25000" dirty="0" smtClean="0">
                    <a:solidFill>
                      <a:schemeClr val="accent1"/>
                    </a:solidFill>
                  </a:rPr>
                  <a:t>//</a:t>
                </a:r>
                <a:r>
                  <a:rPr lang="en-US" sz="1600" dirty="0" smtClean="0">
                    <a:solidFill>
                      <a:schemeClr val="accent1"/>
                    </a:solidFill>
                  </a:rPr>
                  <a:t>=2.2</a:t>
                </a:r>
                <a:endParaRPr lang="en-US" sz="1600" dirty="0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13" name="ZoneTexte 12"/>
            <p:cNvSpPr txBox="1"/>
            <p:nvPr/>
          </p:nvSpPr>
          <p:spPr>
            <a:xfrm>
              <a:off x="4203326" y="4725144"/>
              <a:ext cx="64312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accent1"/>
                  </a:solidFill>
                </a:rPr>
                <a:t>N</a:t>
              </a:r>
              <a:r>
                <a:rPr lang="en-US" sz="1600" baseline="-25000" dirty="0" smtClean="0">
                  <a:solidFill>
                    <a:schemeClr val="accent1"/>
                  </a:solidFill>
                </a:rPr>
                <a:t>//</a:t>
              </a:r>
              <a:r>
                <a:rPr lang="en-US" sz="1600" dirty="0" smtClean="0">
                  <a:solidFill>
                    <a:schemeClr val="accent1"/>
                  </a:solidFill>
                </a:rPr>
                <a:t>=2</a:t>
              </a:r>
              <a:endParaRPr lang="en-US" sz="16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5" name="ZoneTexte 4"/>
          <p:cNvSpPr txBox="1"/>
          <p:nvPr/>
        </p:nvSpPr>
        <p:spPr>
          <a:xfrm>
            <a:off x="4572000" y="1916832"/>
            <a:ext cx="4499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Illustration of the LH accessibility formula in the cold approximation </a:t>
            </a:r>
            <a:endParaRPr lang="en-US" sz="24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choices made for WEST metis simulations: </a:t>
            </a:r>
            <a:r>
              <a:rPr lang="en-US" dirty="0" smtClean="0"/>
              <a:t>LH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183" y="1196752"/>
            <a:ext cx="4283769" cy="4968875"/>
          </a:xfrm>
        </p:spPr>
        <p:txBody>
          <a:bodyPr/>
          <a:lstStyle/>
          <a:p>
            <a:r>
              <a:rPr lang="en-US" dirty="0" smtClean="0"/>
              <a:t>Hard X rays, TS 48161, LH=4MW</a:t>
            </a:r>
            <a:endParaRPr lang="en-US" dirty="0"/>
          </a:p>
        </p:txBody>
      </p:sp>
      <p:pic>
        <p:nvPicPr>
          <p:cNvPr id="4" name="Picture 5" descr="48161_xdurs_pdt_osc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19" y="2348880"/>
            <a:ext cx="4132489" cy="2887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8022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1331640" y="188640"/>
            <a:ext cx="6804248" cy="424284"/>
          </a:xfrm>
        </p:spPr>
        <p:txBody>
          <a:bodyPr/>
          <a:lstStyle/>
          <a:p>
            <a:r>
              <a:rPr lang="en-US" dirty="0" smtClean="0"/>
              <a:t>WEST </a:t>
            </a:r>
            <a:r>
              <a:rPr lang="en-US" dirty="0" smtClean="0"/>
              <a:t>scenarios</a:t>
            </a:r>
            <a:endParaRPr lang="en-US" dirty="0"/>
          </a:p>
        </p:txBody>
      </p:sp>
      <p:graphicFrame>
        <p:nvGraphicFramePr>
          <p:cNvPr id="4" name="Group 20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4166038"/>
              </p:ext>
            </p:extLst>
          </p:nvPr>
        </p:nvGraphicFramePr>
        <p:xfrm>
          <a:off x="20890" y="1052736"/>
          <a:ext cx="8892477" cy="5715803"/>
        </p:xfrm>
        <a:graphic>
          <a:graphicData uri="http://schemas.openxmlformats.org/drawingml/2006/table">
            <a:tbl>
              <a:tblPr/>
              <a:tblGrid>
                <a:gridCol w="1529958"/>
                <a:gridCol w="565666"/>
                <a:gridCol w="565666"/>
                <a:gridCol w="565666"/>
                <a:gridCol w="565666"/>
                <a:gridCol w="565666"/>
                <a:gridCol w="565666"/>
                <a:gridCol w="571995"/>
                <a:gridCol w="565666"/>
                <a:gridCol w="566932"/>
                <a:gridCol w="565666"/>
                <a:gridCol w="566932"/>
                <a:gridCol w="565666"/>
                <a:gridCol w="565666"/>
              </a:tblGrid>
              <a:tr h="310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Scenario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High power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7998" marB="179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7998" marB="179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7998" marB="179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standard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7998" marB="17998" horzOverflow="overflow"/>
                </a:tc>
                <a:tc hMerge="1"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7998" marB="179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7998" marB="17998" horzOverflow="overflow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itchFamily="34" charset="0"/>
                        </a:rPr>
                        <a:t>High </a:t>
                      </a:r>
                      <a:r>
                        <a:rPr lang="en-US" sz="1400" dirty="0" err="1" smtClean="0">
                          <a:latin typeface="Arial Narrow" pitchFamily="34" charset="0"/>
                        </a:rPr>
                        <a:t>fluence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</a:tr>
              <a:tr h="249326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GB" sz="1400" b="1" i="0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(MA)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0.776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0.465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0.776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0.465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0.776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0.776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0.776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0.465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0.776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0.465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0.776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0.465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0.465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9326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X point height (cm)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1.7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10.1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1.7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10.1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1.7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1.7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1.7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10.1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1.7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10.1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1.7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10.1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10.1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0791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en-GB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(T)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3.6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3.5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3.6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3.5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3.6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3.6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3.6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3.5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3.6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3.5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3.6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3.5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3.5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0791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q</a:t>
                      </a:r>
                      <a:r>
                        <a:rPr kumimoji="0" lang="en-GB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95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3.1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4.1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3.1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4.1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3.1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3.1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3.1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4.1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3.1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4.1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3.1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4.1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4.1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0791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H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98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0.7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0.7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0.7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0.7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1.2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0.7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0.7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0.7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0.7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0.7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2379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GB" sz="1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(10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19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-3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)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8.5 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8.5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6.5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6.5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8.5 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8.5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8.5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8.5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6.5 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6.5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8.5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2379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GB" sz="14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GW</a:t>
                      </a:r>
                      <a:endParaRPr kumimoji="0" lang="en-GB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0.7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0.9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0.55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0.7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0.7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0.7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0.7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0.9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0.55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0.7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0.7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0.52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0.52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0791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en-GB" sz="1400" b="1" i="0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heat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(MW)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15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15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15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15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15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15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12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12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12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12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12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10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0791">
                <a:tc>
                  <a:txBody>
                    <a:bodyPr/>
                    <a:lstStyle/>
                    <a:p>
                      <a:pPr marL="174625" marR="0" lvl="0" indent="-174625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LHCD (MW)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7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9326">
                <a:tc>
                  <a:txBody>
                    <a:bodyPr/>
                    <a:lstStyle/>
                    <a:p>
                      <a:pPr marL="174625" marR="0" lvl="0" indent="-174625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ICRH (MW)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9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9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9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9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9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9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2379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en-GB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L-H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(MW)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4.5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4.5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3.5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3.5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2379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  <a:r>
                        <a:rPr kumimoji="0" lang="en-GB" sz="14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rad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(MW)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1.70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1.59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1.04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0.96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1.74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1.74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1.72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1.61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1.02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0.96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1.73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0.58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0.59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2379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</a:t>
                      </a:r>
                      <a:r>
                        <a:rPr kumimoji="0" lang="en-GB" sz="14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W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(10</a:t>
                      </a:r>
                      <a:r>
                        <a:rPr kumimoji="0" lang="en-GB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15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GB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-3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) at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Times New Roman" pitchFamily="18" charset="0"/>
                        </a:rPr>
                        <a:t>r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=0.5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2.4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2.8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1.6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1.5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2.2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2.1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2.6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2.9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1.2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1.6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2.4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0.8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0.8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2379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Times New Roman" pitchFamily="18" charset="0"/>
                        </a:rPr>
                        <a:t>r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of q=1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0.45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0.35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0.5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0.1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0.4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0.3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0.5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0.4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0.4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0.1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0.4 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no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no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2379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l</a:t>
                      </a:r>
                      <a:r>
                        <a:rPr kumimoji="0" lang="en-GB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1.07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1.23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1.29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1.11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1.03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0.98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1.13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1.29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0.98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1.18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1.08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1.00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0.85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2379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b</a:t>
                      </a:r>
                      <a:r>
                        <a:rPr kumimoji="0" lang="en-GB" sz="14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  <a:r>
                        <a:rPr kumimoji="0" lang="en-GB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GB" sz="14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th</a:t>
                      </a:r>
                      <a:endParaRPr kumimoji="0" lang="en-GB" sz="14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1.12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2.09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1.00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1.86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1.63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1.98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1.05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1.95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0.93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1.73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1.51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1.45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2.12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2379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W</a:t>
                      </a:r>
                      <a:r>
                        <a:rPr kumimoji="0" lang="en-GB" sz="14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th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(MJ)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0.64</a:t>
                      </a:r>
                      <a:endParaRPr lang="fr-FR" sz="1400" b="1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0.40</a:t>
                      </a:r>
                      <a:endParaRPr lang="fr-FR" sz="1400" b="1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0.57</a:t>
                      </a:r>
                      <a:endParaRPr lang="fr-FR" sz="1400" b="1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0.36</a:t>
                      </a:r>
                      <a:endParaRPr lang="fr-FR" sz="1400" b="1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0.91</a:t>
                      </a:r>
                      <a:endParaRPr lang="fr-FR" sz="1400" b="1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1.09</a:t>
                      </a:r>
                      <a:endParaRPr lang="fr-FR" sz="1400" b="1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0.60</a:t>
                      </a:r>
                      <a:endParaRPr lang="fr-FR" sz="1400" b="1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0.38</a:t>
                      </a:r>
                      <a:endParaRPr lang="fr-FR" sz="1400" b="1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0.53</a:t>
                      </a:r>
                      <a:endParaRPr lang="fr-FR" sz="1400" b="1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0.38</a:t>
                      </a:r>
                      <a:endParaRPr lang="fr-FR" sz="1400" b="1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0.85</a:t>
                      </a:r>
                      <a:endParaRPr lang="fr-FR" sz="1400" b="1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0.29</a:t>
                      </a:r>
                      <a:endParaRPr lang="fr-FR" sz="1400" b="1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0.41</a:t>
                      </a:r>
                      <a:endParaRPr lang="fr-FR" sz="1400" b="1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2379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Bootstrap (MA)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0.16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0.11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0.14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0.14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0.24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0.31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0.13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0.10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0.15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0.11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0.22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0.13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0.23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2379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LHCD (MA)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0.18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0.14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0.25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0.20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0.21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0.23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0.19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0.15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0.25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0.22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0.23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0.33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0.38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2379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Flat-top (s) </a:t>
                      </a: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(14 </a:t>
                      </a:r>
                      <a:r>
                        <a:rPr kumimoji="0" lang="en-GB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Wb</a:t>
                      </a: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consumed)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20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37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36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79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39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62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18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33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30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67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34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227</a:t>
                      </a:r>
                      <a:endParaRPr lang="fr-FR" sz="1400" dirty="0"/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latin typeface="Arial Narrow" pitchFamily="34" charset="0"/>
                        </a:rPr>
                        <a:t>recharge</a:t>
                      </a:r>
                    </a:p>
                  </a:txBody>
                  <a:tcPr marL="90000" marR="90000" marT="17998" marB="179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4725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 MW, 0.776 MA, 8.5 10</a:t>
            </a:r>
            <a:r>
              <a:rPr lang="en-US" baseline="30000" dirty="0" smtClean="0"/>
              <a:t>19</a:t>
            </a:r>
            <a:r>
              <a:rPr lang="en-US" dirty="0" smtClean="0"/>
              <a:t>m</a:t>
            </a:r>
            <a:r>
              <a:rPr lang="en-US" baseline="30000" dirty="0" smtClean="0"/>
              <a:t>-3</a:t>
            </a:r>
            <a:r>
              <a:rPr lang="en-US" dirty="0" smtClean="0"/>
              <a:t>, H=0.7 </a:t>
            </a:r>
            <a:endParaRPr lang="en-US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5372"/>
            <a:ext cx="9144000" cy="593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238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 MW, 0.776 MA, 8.5 10</a:t>
            </a:r>
            <a:r>
              <a:rPr lang="en-US" baseline="30000" dirty="0" smtClean="0"/>
              <a:t>19</a:t>
            </a:r>
            <a:r>
              <a:rPr lang="en-US" dirty="0" smtClean="0"/>
              <a:t>m</a:t>
            </a:r>
            <a:r>
              <a:rPr lang="en-US" baseline="30000" dirty="0" smtClean="0"/>
              <a:t>-3</a:t>
            </a:r>
            <a:r>
              <a:rPr lang="en-US" dirty="0" smtClean="0"/>
              <a:t>, H=0.7 </a:t>
            </a:r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4743"/>
            <a:ext cx="8532440" cy="5412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673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 MW, 0.776 MA, 8.5 10</a:t>
            </a:r>
            <a:r>
              <a:rPr lang="en-US" baseline="30000" dirty="0" smtClean="0"/>
              <a:t>19</a:t>
            </a:r>
            <a:r>
              <a:rPr lang="en-US" dirty="0" smtClean="0"/>
              <a:t>m</a:t>
            </a:r>
            <a:r>
              <a:rPr lang="en-US" baseline="30000" dirty="0" smtClean="0"/>
              <a:t>-3</a:t>
            </a:r>
            <a:r>
              <a:rPr lang="en-US" dirty="0" smtClean="0"/>
              <a:t>, H=0.7 </a:t>
            </a:r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981997"/>
            <a:ext cx="4896544" cy="586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6733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 MW, 0.776 MA, 8.5 10</a:t>
            </a:r>
            <a:r>
              <a:rPr lang="en-US" baseline="30000" dirty="0" smtClean="0"/>
              <a:t>19</a:t>
            </a:r>
            <a:r>
              <a:rPr lang="en-US" dirty="0" smtClean="0"/>
              <a:t>m</a:t>
            </a:r>
            <a:r>
              <a:rPr lang="en-US" baseline="30000" dirty="0" smtClean="0"/>
              <a:t>-3</a:t>
            </a:r>
            <a:r>
              <a:rPr lang="en-US" dirty="0" smtClean="0"/>
              <a:t>, H=0.7 </a:t>
            </a:r>
            <a:endParaRPr lang="en-US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6712"/>
            <a:ext cx="6014824" cy="6021288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9551" y="2742277"/>
            <a:ext cx="3508346" cy="3351019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1835697" y="400021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T</a:t>
            </a:r>
            <a:r>
              <a:rPr lang="fr-FR" sz="2800" b="1" baseline="-25000" dirty="0" smtClean="0">
                <a:solidFill>
                  <a:srgbClr val="FF0000"/>
                </a:solidFill>
              </a:rPr>
              <a:t>e</a:t>
            </a:r>
            <a:endParaRPr lang="fr-FR" sz="2800" b="1" baseline="-25000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331640" y="1753652"/>
            <a:ext cx="5373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n</a:t>
            </a:r>
            <a:r>
              <a:rPr lang="fr-FR" sz="2800" b="1" baseline="-25000" dirty="0" smtClean="0">
                <a:solidFill>
                  <a:srgbClr val="FF0000"/>
                </a:solidFill>
              </a:rPr>
              <a:t>e</a:t>
            </a:r>
            <a:endParaRPr lang="fr-FR" sz="2800" b="1" baseline="-25000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115616" y="5157192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0099"/>
                </a:solidFill>
              </a:rPr>
              <a:t>T</a:t>
            </a:r>
            <a:r>
              <a:rPr lang="fr-FR" sz="2800" b="1" baseline="-25000" dirty="0" smtClean="0">
                <a:solidFill>
                  <a:srgbClr val="000099"/>
                </a:solidFill>
              </a:rPr>
              <a:t>i</a:t>
            </a:r>
            <a:endParaRPr lang="fr-FR" sz="2800" b="1" baseline="-25000" dirty="0">
              <a:solidFill>
                <a:srgbClr val="000099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71502" y="3815550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4keV</a:t>
            </a:r>
            <a:endParaRPr lang="fr-FR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107504" y="980728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10.10</a:t>
            </a:r>
            <a:r>
              <a:rPr lang="fr-FR" b="1" baseline="30000" dirty="0" smtClean="0"/>
              <a:t>19</a:t>
            </a:r>
            <a:r>
              <a:rPr lang="fr-FR" b="1" dirty="0" smtClean="0"/>
              <a:t>m</a:t>
            </a:r>
            <a:r>
              <a:rPr lang="fr-FR" b="1" baseline="30000" dirty="0" smtClean="0"/>
              <a:t>-3</a:t>
            </a:r>
            <a:endParaRPr lang="fr-FR" b="1" baseline="30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5849551" y="2557611"/>
            <a:ext cx="13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3.2.10</a:t>
            </a:r>
            <a:r>
              <a:rPr lang="fr-FR" b="1" baseline="30000" dirty="0" smtClean="0"/>
              <a:t>15</a:t>
            </a:r>
            <a:r>
              <a:rPr lang="fr-FR" b="1" dirty="0" smtClean="0"/>
              <a:t>m</a:t>
            </a:r>
            <a:r>
              <a:rPr lang="fr-FR" b="1" baseline="30000" dirty="0" smtClean="0"/>
              <a:t>-3</a:t>
            </a:r>
            <a:endParaRPr lang="fr-FR" b="1" baseline="30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6372200" y="340983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err="1" smtClean="0">
                <a:solidFill>
                  <a:srgbClr val="000099"/>
                </a:solidFill>
              </a:rPr>
              <a:t>n</a:t>
            </a:r>
            <a:r>
              <a:rPr lang="fr-FR" sz="2800" b="1" baseline="-25000" dirty="0" err="1">
                <a:solidFill>
                  <a:srgbClr val="000099"/>
                </a:solidFill>
              </a:rPr>
              <a:t>W</a:t>
            </a:r>
            <a:endParaRPr lang="fr-FR" sz="2800" b="1" baseline="-25000" dirty="0">
              <a:solidFill>
                <a:srgbClr val="000099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067944" y="5331964"/>
            <a:ext cx="146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T</a:t>
            </a:r>
            <a:r>
              <a:rPr lang="fr-FR" b="1" baseline="-25000" dirty="0" err="1" smtClean="0"/>
              <a:t>ped</a:t>
            </a:r>
            <a:r>
              <a:rPr lang="fr-FR" b="1" dirty="0" smtClean="0"/>
              <a:t> ~550eV</a:t>
            </a:r>
            <a:endParaRPr lang="fr-FR" b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4427984" y="1645930"/>
            <a:ext cx="1694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n</a:t>
            </a:r>
            <a:r>
              <a:rPr lang="fr-FR" b="1" baseline="-25000" dirty="0" smtClean="0"/>
              <a:t>ped</a:t>
            </a:r>
            <a:r>
              <a:rPr lang="fr-FR" b="1" dirty="0" smtClean="0"/>
              <a:t>~7.10</a:t>
            </a:r>
            <a:r>
              <a:rPr lang="fr-FR" b="1" baseline="30000" dirty="0" smtClean="0"/>
              <a:t>19</a:t>
            </a:r>
            <a:r>
              <a:rPr lang="fr-FR" b="1" dirty="0" smtClean="0"/>
              <a:t>m</a:t>
            </a:r>
            <a:r>
              <a:rPr lang="fr-FR" b="1" baseline="30000" dirty="0" smtClean="0"/>
              <a:t>-3</a:t>
            </a:r>
            <a:endParaRPr lang="fr-FR" b="1" baseline="30000" dirty="0"/>
          </a:p>
        </p:txBody>
      </p:sp>
    </p:spTree>
    <p:extLst>
      <p:ext uri="{BB962C8B-B14F-4D97-AF65-F5344CB8AC3E}">
        <p14:creationId xmlns:p14="http://schemas.microsoft.com/office/powerpoint/2010/main" val="3239673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66825" indent="-342900">
              <a:buFont typeface="Arial" pitchFamily="34" charset="0"/>
              <a:buChar char="•"/>
            </a:pPr>
            <a:r>
              <a:rPr lang="en-US" b="1" dirty="0" smtClean="0"/>
              <a:t>Analyzing 4 JET pulses with METIS</a:t>
            </a:r>
          </a:p>
          <a:p>
            <a:r>
              <a:rPr lang="en-US" b="1" dirty="0" smtClean="0"/>
              <a:t>Summary of “rules” that worked on 4 JET pulses (with different B, fuelling, </a:t>
            </a:r>
            <a:r>
              <a:rPr lang="en-US" b="1" dirty="0" err="1" smtClean="0"/>
              <a:t>triangularity</a:t>
            </a:r>
            <a:r>
              <a:rPr lang="en-US" b="1" dirty="0" smtClean="0"/>
              <a:t>)</a:t>
            </a:r>
          </a:p>
          <a:p>
            <a:pPr marL="1266825" indent="-342900">
              <a:buFont typeface="Arial" pitchFamily="34" charset="0"/>
              <a:buChar char="•"/>
            </a:pPr>
            <a:endParaRPr lang="en-US" dirty="0" smtClean="0"/>
          </a:p>
          <a:p>
            <a:pPr marL="1266825" indent="-342900">
              <a:buFont typeface="Arial" pitchFamily="34" charset="0"/>
              <a:buChar char="•"/>
            </a:pPr>
            <a:r>
              <a:rPr lang="en-US" dirty="0" smtClean="0"/>
              <a:t>Applying these rules for 13 WEST scenarios</a:t>
            </a:r>
          </a:p>
          <a:p>
            <a:pPr marL="1266825" indent="-342900">
              <a:buFont typeface="Arial" pitchFamily="34" charset="0"/>
              <a:buChar char="•"/>
            </a:pPr>
            <a:endParaRPr lang="en-US" dirty="0" smtClean="0"/>
          </a:p>
          <a:p>
            <a:pPr marL="1266825" indent="-342900">
              <a:buFont typeface="Arial" pitchFamily="34" charset="0"/>
              <a:buChar char="•"/>
            </a:pPr>
            <a:r>
              <a:rPr lang="en-US" dirty="0" smtClean="0"/>
              <a:t>Conclusions and perspectives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06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Pedestal</a:t>
            </a:r>
            <a:r>
              <a:rPr lang="fr-FR" dirty="0" smtClean="0"/>
              <a:t>, </a:t>
            </a:r>
            <a:r>
              <a:rPr lang="en-US" dirty="0"/>
              <a:t>15 MW, 0.776 MA, 8.5 </a:t>
            </a:r>
            <a:r>
              <a:rPr lang="en-US" dirty="0" smtClean="0"/>
              <a:t>10</a:t>
            </a:r>
            <a:r>
              <a:rPr lang="en-US" baseline="30000" dirty="0" smtClean="0"/>
              <a:t>19</a:t>
            </a:r>
            <a:r>
              <a:rPr lang="en-US" dirty="0" smtClean="0"/>
              <a:t>m</a:t>
            </a:r>
            <a:r>
              <a:rPr lang="en-US" baseline="30000" dirty="0" smtClean="0"/>
              <a:t>-3</a:t>
            </a:r>
            <a:endParaRPr lang="fr-FR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908720"/>
            <a:ext cx="9020743" cy="2932743"/>
          </a:xfr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720939"/>
            <a:ext cx="8380242" cy="3178711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251520" y="1772816"/>
            <a:ext cx="758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H=1</a:t>
            </a:r>
            <a:endParaRPr lang="fr-FR" sz="24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285067" y="4695527"/>
            <a:ext cx="1015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H=1.2</a:t>
            </a:r>
            <a:endParaRPr lang="fr-FR" sz="24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2491779" y="116539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T</a:t>
            </a:r>
            <a:r>
              <a:rPr lang="fr-FR" sz="2800" b="1" baseline="-25000" dirty="0" smtClean="0">
                <a:solidFill>
                  <a:srgbClr val="FF0000"/>
                </a:solidFill>
              </a:rPr>
              <a:t>e</a:t>
            </a:r>
            <a:endParaRPr lang="fr-FR" sz="2800" b="1" baseline="-25000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771698" y="232237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0099"/>
                </a:solidFill>
              </a:rPr>
              <a:t>T</a:t>
            </a:r>
            <a:r>
              <a:rPr lang="fr-FR" sz="2800" b="1" baseline="-25000" dirty="0" smtClean="0">
                <a:solidFill>
                  <a:srgbClr val="000099"/>
                </a:solidFill>
              </a:rPr>
              <a:t>i</a:t>
            </a:r>
            <a:endParaRPr lang="fr-FR" sz="2800" b="1" baseline="-25000" dirty="0">
              <a:solidFill>
                <a:srgbClr val="000099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827584" y="980728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6</a:t>
            </a:r>
            <a:r>
              <a:rPr lang="fr-FR" b="1" dirty="0" smtClean="0"/>
              <a:t>keV</a:t>
            </a:r>
            <a:endParaRPr lang="fr-FR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2267744" y="400021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T</a:t>
            </a:r>
            <a:r>
              <a:rPr lang="fr-FR" sz="2800" b="1" baseline="-25000" dirty="0" smtClean="0">
                <a:solidFill>
                  <a:srgbClr val="FF0000"/>
                </a:solidFill>
              </a:rPr>
              <a:t>e</a:t>
            </a:r>
            <a:endParaRPr lang="fr-FR" sz="2800" b="1" baseline="-25000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547663" y="5157192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0099"/>
                </a:solidFill>
              </a:rPr>
              <a:t>T</a:t>
            </a:r>
            <a:r>
              <a:rPr lang="fr-FR" sz="2800" b="1" baseline="-25000" dirty="0" smtClean="0">
                <a:solidFill>
                  <a:srgbClr val="000099"/>
                </a:solidFill>
              </a:rPr>
              <a:t>i</a:t>
            </a:r>
            <a:endParaRPr lang="fr-FR" sz="2800" b="1" baseline="-25000" dirty="0">
              <a:solidFill>
                <a:srgbClr val="000099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21189" y="4000216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7</a:t>
            </a:r>
            <a:r>
              <a:rPr lang="fr-FR" b="1" dirty="0" smtClean="0"/>
              <a:t>keV</a:t>
            </a:r>
            <a:endParaRPr lang="fr-FR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4067944" y="5877272"/>
            <a:ext cx="146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T</a:t>
            </a:r>
            <a:r>
              <a:rPr lang="fr-FR" b="1" baseline="-25000" dirty="0" err="1" smtClean="0"/>
              <a:t>ped</a:t>
            </a:r>
            <a:r>
              <a:rPr lang="fr-FR" b="1" dirty="0" smtClean="0"/>
              <a:t> ~700eV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7628247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profiles, H=0.7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894" y="1772816"/>
            <a:ext cx="4608480" cy="3456360"/>
          </a:xfrm>
        </p:spPr>
      </p:pic>
      <p:pic>
        <p:nvPicPr>
          <p:cNvPr id="5" name="Espace réservé du contenu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600" y="1844824"/>
            <a:ext cx="4426721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547936" y="5373216"/>
            <a:ext cx="231185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q=1 at mid-radius</a:t>
            </a:r>
          </a:p>
          <a:p>
            <a:endParaRPr lang="en-US" sz="2000" b="1" dirty="0"/>
          </a:p>
          <a:p>
            <a:r>
              <a:rPr lang="en-US" sz="2000" b="1" dirty="0" smtClean="0"/>
              <a:t>s always positive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5838743" y="5301208"/>
            <a:ext cx="259558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q&gt;1 at all radii</a:t>
            </a:r>
          </a:p>
          <a:p>
            <a:endParaRPr lang="en-US" sz="2000" b="1" dirty="0"/>
          </a:p>
          <a:p>
            <a:r>
              <a:rPr lang="en-US" sz="2000" b="1" dirty="0" smtClean="0"/>
              <a:t>s&lt;0 until mid radius</a:t>
            </a:r>
            <a:endParaRPr lang="en-US" sz="2000" b="1" dirty="0"/>
          </a:p>
        </p:txBody>
      </p:sp>
      <p:sp>
        <p:nvSpPr>
          <p:cNvPr id="12" name="Rectangle 11"/>
          <p:cNvSpPr/>
          <p:nvPr/>
        </p:nvSpPr>
        <p:spPr>
          <a:xfrm>
            <a:off x="46157" y="1001528"/>
            <a:ext cx="48977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6 LH + 9 IC </a:t>
            </a:r>
            <a:r>
              <a:rPr lang="en-US" sz="2000" b="1" dirty="0"/>
              <a:t>MW, 0.776 MA, 8.5 </a:t>
            </a:r>
            <a:r>
              <a:rPr lang="en-US" sz="2000" b="1" dirty="0" smtClean="0"/>
              <a:t>10</a:t>
            </a:r>
            <a:r>
              <a:rPr lang="en-US" sz="2000" b="1" baseline="30000" dirty="0" smtClean="0"/>
              <a:t>19</a:t>
            </a:r>
            <a:r>
              <a:rPr lang="en-US" sz="2000" b="1" dirty="0" smtClean="0"/>
              <a:t>m</a:t>
            </a:r>
            <a:r>
              <a:rPr lang="en-US" sz="2000" b="1" baseline="30000" dirty="0" smtClean="0"/>
              <a:t>-3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  <p:sp>
        <p:nvSpPr>
          <p:cNvPr id="13" name="Rectangle 12"/>
          <p:cNvSpPr/>
          <p:nvPr/>
        </p:nvSpPr>
        <p:spPr>
          <a:xfrm>
            <a:off x="4708411" y="1001528"/>
            <a:ext cx="46140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7 LH + 3 IC </a:t>
            </a:r>
            <a:r>
              <a:rPr lang="en-US" sz="2000" b="1" dirty="0"/>
              <a:t>MW, </a:t>
            </a:r>
            <a:r>
              <a:rPr lang="en-US" sz="2000" b="1" dirty="0" smtClean="0"/>
              <a:t>0.465 </a:t>
            </a:r>
            <a:r>
              <a:rPr lang="en-US" sz="2000" b="1" dirty="0"/>
              <a:t>MA, </a:t>
            </a:r>
            <a:r>
              <a:rPr lang="en-US" sz="2000" b="1" dirty="0" smtClean="0"/>
              <a:t>5 10</a:t>
            </a:r>
            <a:r>
              <a:rPr lang="en-US" sz="2000" b="1" baseline="30000" dirty="0" smtClean="0"/>
              <a:t>19</a:t>
            </a:r>
            <a:r>
              <a:rPr lang="en-US" sz="2000" b="1" dirty="0" smtClean="0"/>
              <a:t>m</a:t>
            </a:r>
            <a:r>
              <a:rPr lang="en-US" sz="2000" b="1" baseline="30000" dirty="0" smtClean="0"/>
              <a:t>-3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3301153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 and </a:t>
            </a:r>
            <a:r>
              <a:rPr lang="fr-FR" dirty="0" err="1" smtClean="0"/>
              <a:t>density</a:t>
            </a:r>
            <a:r>
              <a:rPr lang="fr-FR" dirty="0" smtClean="0"/>
              <a:t> profiles, H=0.7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12776"/>
            <a:ext cx="4217447" cy="5112544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946" y="1628800"/>
            <a:ext cx="4461053" cy="4767603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658132" y="406133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T</a:t>
            </a:r>
            <a:r>
              <a:rPr lang="fr-FR" sz="2800" b="1" baseline="-25000" dirty="0" smtClean="0">
                <a:solidFill>
                  <a:srgbClr val="FF0000"/>
                </a:solidFill>
              </a:rPr>
              <a:t>e</a:t>
            </a:r>
            <a:endParaRPr lang="fr-FR" sz="2800" b="1" baseline="-25000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298092" y="5157192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0099"/>
                </a:solidFill>
              </a:rPr>
              <a:t>T</a:t>
            </a:r>
            <a:r>
              <a:rPr lang="fr-FR" sz="2800" b="1" baseline="-25000" dirty="0" smtClean="0">
                <a:solidFill>
                  <a:srgbClr val="000099"/>
                </a:solidFill>
              </a:rPr>
              <a:t>i</a:t>
            </a:r>
            <a:endParaRPr lang="fr-FR" sz="2800" b="1" baseline="-25000" dirty="0">
              <a:solidFill>
                <a:srgbClr val="000099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14045" y="3838852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4keV</a:t>
            </a:r>
            <a:endParaRPr lang="fr-FR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3217480" y="5157192"/>
            <a:ext cx="146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T</a:t>
            </a:r>
            <a:r>
              <a:rPr lang="fr-FR" b="1" baseline="-25000" dirty="0" err="1" smtClean="0"/>
              <a:t>ped</a:t>
            </a:r>
            <a:r>
              <a:rPr lang="fr-FR" b="1" dirty="0" smtClean="0"/>
              <a:t> ~550eV</a:t>
            </a:r>
            <a:endParaRPr lang="fr-FR" b="1" dirty="0"/>
          </a:p>
        </p:txBody>
      </p:sp>
      <p:sp>
        <p:nvSpPr>
          <p:cNvPr id="11" name="Rectangle 10"/>
          <p:cNvSpPr/>
          <p:nvPr/>
        </p:nvSpPr>
        <p:spPr>
          <a:xfrm>
            <a:off x="46157" y="1001528"/>
            <a:ext cx="48977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6 LH + 9 IC </a:t>
            </a:r>
            <a:r>
              <a:rPr lang="en-US" sz="2000" b="1" dirty="0"/>
              <a:t>MW, 0.776 MA, 8.5 </a:t>
            </a:r>
            <a:r>
              <a:rPr lang="en-US" sz="2000" b="1" dirty="0" smtClean="0"/>
              <a:t>10</a:t>
            </a:r>
            <a:r>
              <a:rPr lang="en-US" sz="2000" b="1" baseline="30000" dirty="0" smtClean="0"/>
              <a:t>19</a:t>
            </a:r>
            <a:r>
              <a:rPr lang="en-US" sz="2000" b="1" dirty="0" smtClean="0"/>
              <a:t>m</a:t>
            </a:r>
            <a:r>
              <a:rPr lang="en-US" sz="2000" b="1" baseline="30000" dirty="0" smtClean="0"/>
              <a:t>-3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  <p:sp>
        <p:nvSpPr>
          <p:cNvPr id="12" name="Rectangle 11"/>
          <p:cNvSpPr/>
          <p:nvPr/>
        </p:nvSpPr>
        <p:spPr>
          <a:xfrm>
            <a:off x="4708411" y="1001528"/>
            <a:ext cx="46140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7 LH + 3 IC </a:t>
            </a:r>
            <a:r>
              <a:rPr lang="en-US" sz="2000" b="1" dirty="0"/>
              <a:t>MW, </a:t>
            </a:r>
            <a:r>
              <a:rPr lang="en-US" sz="2000" b="1" dirty="0" smtClean="0"/>
              <a:t>0.465 </a:t>
            </a:r>
            <a:r>
              <a:rPr lang="en-US" sz="2000" b="1" dirty="0"/>
              <a:t>MA, </a:t>
            </a:r>
            <a:r>
              <a:rPr lang="en-US" sz="2000" b="1" dirty="0" smtClean="0"/>
              <a:t>5 10</a:t>
            </a:r>
            <a:r>
              <a:rPr lang="en-US" sz="2000" b="1" baseline="30000" dirty="0" smtClean="0"/>
              <a:t>19</a:t>
            </a:r>
            <a:r>
              <a:rPr lang="en-US" sz="2000" b="1" dirty="0" smtClean="0"/>
              <a:t>m</a:t>
            </a:r>
            <a:r>
              <a:rPr lang="en-US" sz="2000" b="1" baseline="30000" dirty="0" smtClean="0"/>
              <a:t>-3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6582451" y="1532743"/>
            <a:ext cx="5373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n</a:t>
            </a:r>
            <a:r>
              <a:rPr lang="fr-FR" sz="2800" b="1" baseline="-25000" dirty="0" smtClean="0">
                <a:solidFill>
                  <a:srgbClr val="FF0000"/>
                </a:solidFill>
              </a:rPr>
              <a:t>e</a:t>
            </a:r>
            <a:endParaRPr lang="fr-FR" sz="2800" b="1" baseline="-25000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788024" y="1628800"/>
            <a:ext cx="1144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6</a:t>
            </a:r>
            <a:r>
              <a:rPr lang="fr-FR" b="1" dirty="0" smtClean="0"/>
              <a:t>.10</a:t>
            </a:r>
            <a:r>
              <a:rPr lang="fr-FR" b="1" baseline="30000" dirty="0" smtClean="0"/>
              <a:t>19</a:t>
            </a:r>
            <a:r>
              <a:rPr lang="fr-FR" b="1" dirty="0" smtClean="0"/>
              <a:t>m</a:t>
            </a:r>
            <a:r>
              <a:rPr lang="fr-FR" b="1" baseline="30000" dirty="0" smtClean="0"/>
              <a:t>-3</a:t>
            </a:r>
            <a:endParaRPr lang="fr-FR" b="1" baseline="30000" dirty="0"/>
          </a:p>
        </p:txBody>
      </p:sp>
      <p:sp>
        <p:nvSpPr>
          <p:cNvPr id="15" name="ZoneTexte 14"/>
          <p:cNvSpPr txBox="1"/>
          <p:nvPr/>
        </p:nvSpPr>
        <p:spPr>
          <a:xfrm>
            <a:off x="2680153" y="1664514"/>
            <a:ext cx="5373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n</a:t>
            </a:r>
            <a:r>
              <a:rPr lang="fr-FR" sz="2800" b="1" baseline="-25000" dirty="0" smtClean="0">
                <a:solidFill>
                  <a:srgbClr val="FF0000"/>
                </a:solidFill>
              </a:rPr>
              <a:t>e</a:t>
            </a:r>
            <a:endParaRPr lang="fr-FR" sz="2800" b="1" baseline="-25000" dirty="0">
              <a:solidFill>
                <a:srgbClr val="FF0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07504" y="1556792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10.10</a:t>
            </a:r>
            <a:r>
              <a:rPr lang="fr-FR" b="1" baseline="30000" dirty="0" smtClean="0"/>
              <a:t>19</a:t>
            </a:r>
            <a:r>
              <a:rPr lang="fr-FR" b="1" dirty="0" smtClean="0"/>
              <a:t>m</a:t>
            </a:r>
            <a:r>
              <a:rPr lang="fr-FR" b="1" baseline="30000" dirty="0" smtClean="0"/>
              <a:t>-3</a:t>
            </a:r>
            <a:endParaRPr lang="fr-FR" b="1" baseline="30000" dirty="0"/>
          </a:p>
        </p:txBody>
      </p:sp>
      <p:sp>
        <p:nvSpPr>
          <p:cNvPr id="21" name="ZoneTexte 20"/>
          <p:cNvSpPr txBox="1"/>
          <p:nvPr/>
        </p:nvSpPr>
        <p:spPr>
          <a:xfrm>
            <a:off x="6430686" y="406133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T</a:t>
            </a:r>
            <a:r>
              <a:rPr lang="fr-FR" sz="2800" b="1" baseline="-25000" dirty="0" smtClean="0">
                <a:solidFill>
                  <a:srgbClr val="FF0000"/>
                </a:solidFill>
              </a:rPr>
              <a:t>e</a:t>
            </a:r>
            <a:endParaRPr lang="fr-FR" sz="2800" b="1" baseline="-25000" dirty="0">
              <a:solidFill>
                <a:srgbClr val="FF000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5795658" y="5309592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0099"/>
                </a:solidFill>
              </a:rPr>
              <a:t>T</a:t>
            </a:r>
            <a:r>
              <a:rPr lang="fr-FR" sz="2800" b="1" baseline="-25000" dirty="0" smtClean="0">
                <a:solidFill>
                  <a:srgbClr val="000099"/>
                </a:solidFill>
              </a:rPr>
              <a:t>i</a:t>
            </a:r>
            <a:endParaRPr lang="fr-FR" sz="2800" b="1" baseline="-25000" dirty="0">
              <a:solidFill>
                <a:srgbClr val="000099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611611" y="3991252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4keV</a:t>
            </a:r>
            <a:endParaRPr lang="fr-FR" b="1" dirty="0"/>
          </a:p>
        </p:txBody>
      </p:sp>
      <p:sp>
        <p:nvSpPr>
          <p:cNvPr id="24" name="ZoneTexte 23"/>
          <p:cNvSpPr txBox="1"/>
          <p:nvPr/>
        </p:nvSpPr>
        <p:spPr>
          <a:xfrm>
            <a:off x="7715046" y="4984404"/>
            <a:ext cx="146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T</a:t>
            </a:r>
            <a:r>
              <a:rPr lang="fr-FR" b="1" baseline="-25000" dirty="0" err="1" smtClean="0"/>
              <a:t>ped</a:t>
            </a:r>
            <a:r>
              <a:rPr lang="fr-FR" b="1" dirty="0" smtClean="0"/>
              <a:t> ~600eV</a:t>
            </a:r>
            <a:endParaRPr lang="fr-FR" b="1" dirty="0"/>
          </a:p>
        </p:txBody>
      </p:sp>
      <p:sp>
        <p:nvSpPr>
          <p:cNvPr id="25" name="ZoneTexte 24"/>
          <p:cNvSpPr txBox="1"/>
          <p:nvPr/>
        </p:nvSpPr>
        <p:spPr>
          <a:xfrm>
            <a:off x="7485817" y="1843507"/>
            <a:ext cx="1694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n</a:t>
            </a:r>
            <a:r>
              <a:rPr lang="fr-FR" b="1" baseline="-25000" dirty="0" smtClean="0"/>
              <a:t>ped</a:t>
            </a:r>
            <a:r>
              <a:rPr lang="fr-FR" b="1" dirty="0" smtClean="0"/>
              <a:t>~</a:t>
            </a:r>
            <a:r>
              <a:rPr lang="fr-FR" b="1" dirty="0"/>
              <a:t>3</a:t>
            </a:r>
            <a:r>
              <a:rPr lang="fr-FR" b="1" dirty="0" smtClean="0"/>
              <a:t>.10</a:t>
            </a:r>
            <a:r>
              <a:rPr lang="fr-FR" b="1" baseline="30000" dirty="0" smtClean="0"/>
              <a:t>19</a:t>
            </a:r>
            <a:r>
              <a:rPr lang="fr-FR" b="1" dirty="0" smtClean="0"/>
              <a:t>m</a:t>
            </a:r>
            <a:r>
              <a:rPr lang="fr-FR" b="1" baseline="30000" dirty="0" smtClean="0"/>
              <a:t>-3</a:t>
            </a:r>
            <a:endParaRPr lang="fr-FR" b="1" baseline="30000" dirty="0"/>
          </a:p>
        </p:txBody>
      </p:sp>
      <p:sp>
        <p:nvSpPr>
          <p:cNvPr id="26" name="ZoneTexte 25"/>
          <p:cNvSpPr txBox="1"/>
          <p:nvPr/>
        </p:nvSpPr>
        <p:spPr>
          <a:xfrm>
            <a:off x="3211111" y="2060848"/>
            <a:ext cx="1694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n</a:t>
            </a:r>
            <a:r>
              <a:rPr lang="fr-FR" b="1" baseline="-25000" dirty="0" smtClean="0"/>
              <a:t>ped</a:t>
            </a:r>
            <a:r>
              <a:rPr lang="fr-FR" b="1" dirty="0" smtClean="0"/>
              <a:t>~7.10</a:t>
            </a:r>
            <a:r>
              <a:rPr lang="fr-FR" b="1" baseline="30000" dirty="0" smtClean="0"/>
              <a:t>19</a:t>
            </a:r>
            <a:r>
              <a:rPr lang="fr-FR" b="1" dirty="0" smtClean="0"/>
              <a:t>m</a:t>
            </a:r>
            <a:r>
              <a:rPr lang="fr-FR" b="1" baseline="30000" dirty="0" smtClean="0"/>
              <a:t>-3</a:t>
            </a:r>
            <a:endParaRPr lang="fr-FR" b="1" baseline="30000" dirty="0"/>
          </a:p>
        </p:txBody>
      </p:sp>
    </p:spTree>
    <p:extLst>
      <p:ext uri="{BB962C8B-B14F-4D97-AF65-F5344CB8AC3E}">
        <p14:creationId xmlns:p14="http://schemas.microsoft.com/office/powerpoint/2010/main" val="33840228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ICRH, LH power depositions, H=0.7</a:t>
            </a:r>
            <a:endParaRPr lang="en-US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591417"/>
            <a:ext cx="5073397" cy="469341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5258" y="1566084"/>
            <a:ext cx="5547967" cy="5035145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1294629" y="4293096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8000"/>
                </a:solidFill>
              </a:rPr>
              <a:t>P</a:t>
            </a:r>
            <a:r>
              <a:rPr lang="fr-FR" sz="2800" b="1" baseline="-25000" dirty="0" smtClean="0">
                <a:solidFill>
                  <a:srgbClr val="008000"/>
                </a:solidFill>
              </a:rPr>
              <a:t>LH</a:t>
            </a:r>
            <a:endParaRPr lang="fr-FR" sz="2800" b="1" baseline="-25000" dirty="0">
              <a:solidFill>
                <a:srgbClr val="008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267744" y="3399152"/>
            <a:ext cx="1224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0099"/>
                </a:solidFill>
              </a:rPr>
              <a:t>P</a:t>
            </a:r>
            <a:r>
              <a:rPr lang="fr-FR" sz="2800" b="1" baseline="-25000" dirty="0" smtClean="0">
                <a:solidFill>
                  <a:srgbClr val="000099"/>
                </a:solidFill>
              </a:rPr>
              <a:t>ICRH</a:t>
            </a:r>
            <a:endParaRPr lang="fr-FR" sz="2800" b="1" baseline="-25000" dirty="0">
              <a:solidFill>
                <a:srgbClr val="000099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610615" y="4437112"/>
            <a:ext cx="1224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0099"/>
                </a:solidFill>
              </a:rPr>
              <a:t>P</a:t>
            </a:r>
            <a:r>
              <a:rPr lang="fr-FR" sz="2800" b="1" baseline="-25000" dirty="0" smtClean="0">
                <a:solidFill>
                  <a:srgbClr val="000099"/>
                </a:solidFill>
              </a:rPr>
              <a:t>ICRH</a:t>
            </a:r>
            <a:endParaRPr lang="fr-FR" sz="2800" b="1" baseline="-25000" dirty="0">
              <a:solidFill>
                <a:srgbClr val="000099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848743" y="2348880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8000"/>
                </a:solidFill>
              </a:rPr>
              <a:t>P</a:t>
            </a:r>
            <a:r>
              <a:rPr lang="fr-FR" sz="2800" b="1" baseline="-25000" dirty="0" smtClean="0">
                <a:solidFill>
                  <a:srgbClr val="008000"/>
                </a:solidFill>
              </a:rPr>
              <a:t>LH</a:t>
            </a:r>
            <a:endParaRPr lang="fr-FR" sz="2800" b="1" baseline="-25000" dirty="0">
              <a:solidFill>
                <a:srgbClr val="008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157" y="1001528"/>
            <a:ext cx="48977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6 LH + 9 IC </a:t>
            </a:r>
            <a:r>
              <a:rPr lang="en-US" sz="2000" b="1" dirty="0"/>
              <a:t>MW, 0.776 MA, 8.5 </a:t>
            </a:r>
            <a:r>
              <a:rPr lang="en-US" sz="2000" b="1" dirty="0" smtClean="0"/>
              <a:t>10</a:t>
            </a:r>
            <a:r>
              <a:rPr lang="en-US" sz="2000" b="1" baseline="30000" dirty="0" smtClean="0"/>
              <a:t>19</a:t>
            </a:r>
            <a:r>
              <a:rPr lang="en-US" sz="2000" b="1" dirty="0" smtClean="0"/>
              <a:t>m</a:t>
            </a:r>
            <a:r>
              <a:rPr lang="en-US" sz="2000" b="1" baseline="30000" dirty="0" smtClean="0"/>
              <a:t>-3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  <p:sp>
        <p:nvSpPr>
          <p:cNvPr id="16" name="Rectangle 15"/>
          <p:cNvSpPr/>
          <p:nvPr/>
        </p:nvSpPr>
        <p:spPr>
          <a:xfrm>
            <a:off x="4708411" y="1001528"/>
            <a:ext cx="46140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7 LH + 3 IC </a:t>
            </a:r>
            <a:r>
              <a:rPr lang="en-US" sz="2000" b="1" dirty="0"/>
              <a:t>MW, </a:t>
            </a:r>
            <a:r>
              <a:rPr lang="en-US" sz="2000" b="1" dirty="0" smtClean="0"/>
              <a:t>0.465 </a:t>
            </a:r>
            <a:r>
              <a:rPr lang="en-US" sz="2000" b="1" dirty="0"/>
              <a:t>MA, </a:t>
            </a:r>
            <a:r>
              <a:rPr lang="en-US" sz="2000" b="1" dirty="0" smtClean="0"/>
              <a:t>5 10</a:t>
            </a:r>
            <a:r>
              <a:rPr lang="en-US" sz="2000" b="1" baseline="30000" dirty="0" smtClean="0"/>
              <a:t>19</a:t>
            </a:r>
            <a:r>
              <a:rPr lang="en-US" sz="2000" b="1" dirty="0" smtClean="0"/>
              <a:t>m</a:t>
            </a:r>
            <a:r>
              <a:rPr lang="en-US" sz="2000" b="1" baseline="30000" dirty="0" smtClean="0"/>
              <a:t>-3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2483672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1630" y="52388"/>
            <a:ext cx="7507083" cy="909637"/>
          </a:xfrm>
        </p:spPr>
        <p:txBody>
          <a:bodyPr/>
          <a:lstStyle/>
          <a:p>
            <a:r>
              <a:rPr lang="en-US" dirty="0" smtClean="0"/>
              <a:t>WEST T pedestal lower and density </a:t>
            </a:r>
            <a:r>
              <a:rPr lang="en-US" dirty="0" err="1" smtClean="0"/>
              <a:t>ped</a:t>
            </a:r>
            <a:r>
              <a:rPr lang="en-US" dirty="0" smtClean="0"/>
              <a:t> higher</a:t>
            </a:r>
            <a:endParaRPr lang="en-US" dirty="0"/>
          </a:p>
        </p:txBody>
      </p:sp>
      <p:sp>
        <p:nvSpPr>
          <p:cNvPr id="7" name="ZoneTexte 6"/>
          <p:cNvSpPr txBox="1"/>
          <p:nvPr/>
        </p:nvSpPr>
        <p:spPr>
          <a:xfrm>
            <a:off x="395536" y="1066689"/>
            <a:ext cx="48245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WEST 15MW, 0.8MA, 8.5 10</a:t>
            </a:r>
            <a:r>
              <a:rPr lang="en-US" sz="2400" baseline="30000" dirty="0" smtClean="0"/>
              <a:t>19</a:t>
            </a:r>
            <a:r>
              <a:rPr lang="en-US" sz="2400" dirty="0" smtClean="0"/>
              <a:t>m</a:t>
            </a:r>
            <a:r>
              <a:rPr lang="en-US" sz="2400" baseline="30000" dirty="0" smtClean="0"/>
              <a:t>-3</a:t>
            </a:r>
            <a:r>
              <a:rPr lang="en-US" sz="2400" dirty="0" smtClean="0"/>
              <a:t> </a:t>
            </a:r>
            <a:r>
              <a:rPr lang="en-US" sz="2400" dirty="0" err="1" smtClean="0"/>
              <a:t>vs</a:t>
            </a:r>
            <a:r>
              <a:rPr lang="en-US" sz="2400" dirty="0" smtClean="0"/>
              <a:t> JET 82541: more W, higher ne but lower 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e</a:t>
            </a:r>
            <a:r>
              <a:rPr lang="en-US" sz="2400" dirty="0" smtClean="0"/>
              <a:t> for r/a&gt;0.5</a:t>
            </a:r>
          </a:p>
          <a:p>
            <a:endParaRPr lang="en-US" sz="2400" dirty="0" smtClean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21286"/>
            <a:ext cx="5137338" cy="385300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804293"/>
            <a:ext cx="3845526" cy="2884145"/>
          </a:xfrm>
          <a:prstGeom prst="rect">
            <a:avLst/>
          </a:prstGeom>
        </p:spPr>
      </p:pic>
      <p:pic>
        <p:nvPicPr>
          <p:cNvPr id="10" name="Espace réservé du contenu 9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38" y="3661799"/>
            <a:ext cx="4202797" cy="3152098"/>
          </a:xfrm>
        </p:spPr>
      </p:pic>
      <p:sp>
        <p:nvSpPr>
          <p:cNvPr id="11" name="ZoneTexte 10"/>
          <p:cNvSpPr txBox="1"/>
          <p:nvPr/>
        </p:nvSpPr>
        <p:spPr>
          <a:xfrm>
            <a:off x="1835696" y="2939260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WEST, T</a:t>
            </a:r>
            <a:r>
              <a:rPr lang="fr-FR" sz="2800" b="1" baseline="-25000" dirty="0" smtClean="0">
                <a:solidFill>
                  <a:srgbClr val="FF0000"/>
                </a:solidFill>
              </a:rPr>
              <a:t>e</a:t>
            </a:r>
            <a:endParaRPr lang="fr-FR" sz="2800" b="1" baseline="-25000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95536" y="3165218"/>
            <a:ext cx="169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8000"/>
                </a:solidFill>
              </a:rPr>
              <a:t>JET, T</a:t>
            </a:r>
            <a:r>
              <a:rPr lang="fr-FR" sz="2800" b="1" baseline="-25000" dirty="0" smtClean="0">
                <a:solidFill>
                  <a:srgbClr val="008000"/>
                </a:solidFill>
              </a:rPr>
              <a:t>i</a:t>
            </a:r>
            <a:endParaRPr lang="fr-FR" sz="2800" b="1" baseline="-25000" dirty="0">
              <a:solidFill>
                <a:srgbClr val="008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134723" y="1324935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0099"/>
                </a:solidFill>
              </a:rPr>
              <a:t>WEST, </a:t>
            </a:r>
            <a:r>
              <a:rPr lang="fr-FR" sz="2800" b="1" dirty="0" err="1" smtClean="0">
                <a:solidFill>
                  <a:srgbClr val="000099"/>
                </a:solidFill>
              </a:rPr>
              <a:t>n</a:t>
            </a:r>
            <a:r>
              <a:rPr lang="fr-FR" sz="2800" b="1" baseline="-25000" dirty="0" err="1" smtClean="0">
                <a:solidFill>
                  <a:srgbClr val="000099"/>
                </a:solidFill>
              </a:rPr>
              <a:t>W</a:t>
            </a:r>
            <a:endParaRPr lang="fr-FR" sz="2800" b="1" baseline="-25000" dirty="0">
              <a:solidFill>
                <a:srgbClr val="000099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444208" y="3573016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WEST, n</a:t>
            </a:r>
            <a:r>
              <a:rPr lang="fr-FR" sz="2800" b="1" baseline="-25000" dirty="0" smtClean="0">
                <a:solidFill>
                  <a:srgbClr val="FF0000"/>
                </a:solidFill>
              </a:rPr>
              <a:t>e</a:t>
            </a:r>
            <a:endParaRPr lang="fr-FR" sz="2800" b="1" baseline="-25000" dirty="0">
              <a:solidFill>
                <a:srgbClr val="FF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13624" y="4282237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JET, T</a:t>
            </a:r>
            <a:r>
              <a:rPr lang="fr-FR" sz="2800" b="1" baseline="-25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</a:t>
            </a:r>
            <a:endParaRPr lang="fr-FR" sz="2800" b="1" baseline="-25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927399" y="5295076"/>
            <a:ext cx="1800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0099"/>
                </a:solidFill>
              </a:rPr>
              <a:t>WEST, T</a:t>
            </a:r>
            <a:r>
              <a:rPr lang="fr-FR" sz="2800" b="1" baseline="-25000" dirty="0" smtClean="0">
                <a:solidFill>
                  <a:srgbClr val="000099"/>
                </a:solidFill>
              </a:rPr>
              <a:t>i</a:t>
            </a:r>
            <a:endParaRPr lang="fr-FR" sz="2800" b="1" baseline="-25000" dirty="0">
              <a:solidFill>
                <a:srgbClr val="000099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904148" y="4792785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JET, n</a:t>
            </a:r>
            <a:r>
              <a:rPr lang="fr-FR" sz="2800" b="1" baseline="-25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</a:t>
            </a:r>
            <a:endParaRPr lang="fr-FR" sz="2800" b="1" baseline="-25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6287123" y="2374739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8000"/>
                </a:solidFill>
              </a:rPr>
              <a:t>JET, </a:t>
            </a:r>
            <a:r>
              <a:rPr lang="fr-FR" sz="2800" b="1" dirty="0" err="1" smtClean="0">
                <a:solidFill>
                  <a:srgbClr val="008000"/>
                </a:solidFill>
              </a:rPr>
              <a:t>n</a:t>
            </a:r>
            <a:r>
              <a:rPr lang="fr-FR" sz="2800" b="1" baseline="-25000" dirty="0" err="1" smtClean="0">
                <a:solidFill>
                  <a:srgbClr val="008000"/>
                </a:solidFill>
              </a:rPr>
              <a:t>W</a:t>
            </a:r>
            <a:endParaRPr lang="fr-FR" sz="2800" b="1" baseline="-25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3016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Prad</a:t>
            </a:r>
            <a:r>
              <a:rPr lang="en-US" dirty="0" smtClean="0"/>
              <a:t> low in west?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6263" y="908721"/>
            <a:ext cx="8172450" cy="5328568"/>
          </a:xfrm>
        </p:spPr>
        <p:txBody>
          <a:bodyPr/>
          <a:lstStyle/>
          <a:p>
            <a:r>
              <a:rPr lang="en-US" dirty="0" smtClean="0"/>
              <a:t>Because smaller volume! In MW/m</a:t>
            </a:r>
            <a:r>
              <a:rPr lang="en-US" baseline="30000" dirty="0" smtClean="0"/>
              <a:t>3</a:t>
            </a:r>
            <a:r>
              <a:rPr lang="en-US" dirty="0" smtClean="0"/>
              <a:t> larger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rad</a:t>
            </a:r>
            <a:r>
              <a:rPr lang="en-US" dirty="0" smtClean="0"/>
              <a:t> in WEST than JET as expected!</a:t>
            </a:r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737783"/>
            <a:ext cx="6826956" cy="5120217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4504572" y="1906661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0099"/>
                </a:solidFill>
              </a:rPr>
              <a:t>WEST, </a:t>
            </a:r>
            <a:r>
              <a:rPr lang="fr-FR" sz="2800" b="1" dirty="0" err="1" smtClean="0">
                <a:solidFill>
                  <a:srgbClr val="000099"/>
                </a:solidFill>
              </a:rPr>
              <a:t>P</a:t>
            </a:r>
            <a:r>
              <a:rPr lang="fr-FR" sz="2800" b="1" baseline="-25000" dirty="0" err="1" smtClean="0">
                <a:solidFill>
                  <a:srgbClr val="000099"/>
                </a:solidFill>
              </a:rPr>
              <a:t>rad</a:t>
            </a:r>
            <a:endParaRPr lang="fr-FR" sz="2800" b="1" baseline="-25000" dirty="0">
              <a:solidFill>
                <a:srgbClr val="000099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499992" y="3752008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8000"/>
                </a:solidFill>
              </a:rPr>
              <a:t>JET, </a:t>
            </a:r>
            <a:r>
              <a:rPr lang="fr-FR" sz="2800" b="1" dirty="0" err="1" smtClean="0">
                <a:solidFill>
                  <a:srgbClr val="008000"/>
                </a:solidFill>
              </a:rPr>
              <a:t>P</a:t>
            </a:r>
            <a:r>
              <a:rPr lang="fr-FR" sz="2800" b="1" baseline="-25000" dirty="0" err="1" smtClean="0">
                <a:solidFill>
                  <a:srgbClr val="008000"/>
                </a:solidFill>
              </a:rPr>
              <a:t>rad</a:t>
            </a:r>
            <a:endParaRPr lang="fr-FR" sz="2800" b="1" baseline="-25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7789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err="1" smtClean="0"/>
              <a:t>corE</a:t>
            </a:r>
            <a:r>
              <a:rPr lang="en-US" dirty="0" smtClean="0"/>
              <a:t> bootstrap in WEST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bootstrap in pedestal similar, and elsewhere larger in WEST due to higher fraction of trapped</a:t>
            </a:r>
          </a:p>
          <a:p>
            <a:endParaRPr lang="en-US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11791"/>
            <a:ext cx="5429701" cy="4072276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403648" y="3152120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0099"/>
                </a:solidFill>
              </a:rPr>
              <a:t>WEST, </a:t>
            </a:r>
            <a:r>
              <a:rPr lang="fr-FR" sz="2800" b="1" dirty="0" err="1" smtClean="0">
                <a:solidFill>
                  <a:srgbClr val="000099"/>
                </a:solidFill>
              </a:rPr>
              <a:t>j</a:t>
            </a:r>
            <a:r>
              <a:rPr lang="fr-FR" sz="2800" b="1" baseline="-25000" dirty="0" err="1" smtClean="0">
                <a:solidFill>
                  <a:srgbClr val="000099"/>
                </a:solidFill>
              </a:rPr>
              <a:t>boot</a:t>
            </a:r>
            <a:endParaRPr lang="fr-FR" sz="2800" b="1" baseline="-25000" dirty="0">
              <a:solidFill>
                <a:srgbClr val="000099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556048" y="4201924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8000"/>
                </a:solidFill>
              </a:rPr>
              <a:t>JET, </a:t>
            </a:r>
            <a:r>
              <a:rPr lang="fr-FR" sz="2800" b="1" dirty="0" err="1" smtClean="0">
                <a:solidFill>
                  <a:srgbClr val="008000"/>
                </a:solidFill>
              </a:rPr>
              <a:t>j</a:t>
            </a:r>
            <a:r>
              <a:rPr lang="fr-FR" sz="2800" b="1" baseline="-25000" dirty="0" err="1" smtClean="0">
                <a:solidFill>
                  <a:srgbClr val="008000"/>
                </a:solidFill>
              </a:rPr>
              <a:t>boot</a:t>
            </a:r>
            <a:endParaRPr lang="fr-FR" sz="2800" b="1" baseline="-25000" dirty="0">
              <a:solidFill>
                <a:srgbClr val="008000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771" y="3675340"/>
            <a:ext cx="3156423" cy="2367318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 flipH="1">
            <a:off x="7065991" y="3152120"/>
            <a:ext cx="890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/>
              <a:t>j</a:t>
            </a:r>
            <a:r>
              <a:rPr lang="fr-FR" sz="2400" b="1" baseline="-25000" dirty="0" err="1" smtClean="0"/>
              <a:t>tot</a:t>
            </a:r>
            <a:endParaRPr lang="fr-FR" sz="2400" b="1" baseline="-25000" dirty="0"/>
          </a:p>
        </p:txBody>
      </p:sp>
    </p:spTree>
    <p:extLst>
      <p:ext uri="{BB962C8B-B14F-4D97-AF65-F5344CB8AC3E}">
        <p14:creationId xmlns:p14="http://schemas.microsoft.com/office/powerpoint/2010/main" val="1025162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66825" indent="-342900">
              <a:buFont typeface="Arial" pitchFamily="34" charset="0"/>
              <a:buChar char="•"/>
            </a:pPr>
            <a:r>
              <a:rPr lang="en-US" dirty="0" smtClean="0"/>
              <a:t>Analyzing 4 JET pulses with METIS</a:t>
            </a:r>
          </a:p>
          <a:p>
            <a:r>
              <a:rPr lang="en-US" dirty="0" smtClean="0"/>
              <a:t>Summary of “rules” that worked on 4 JET pulses (with different B, fuelling, </a:t>
            </a:r>
            <a:r>
              <a:rPr lang="en-US" dirty="0" err="1" smtClean="0"/>
              <a:t>triangularity</a:t>
            </a:r>
            <a:r>
              <a:rPr lang="en-US" dirty="0" smtClean="0"/>
              <a:t>)</a:t>
            </a:r>
          </a:p>
          <a:p>
            <a:pPr marL="1266825" indent="-342900">
              <a:buFont typeface="Arial" pitchFamily="34" charset="0"/>
              <a:buChar char="•"/>
            </a:pPr>
            <a:endParaRPr lang="en-US" dirty="0" smtClean="0"/>
          </a:p>
          <a:p>
            <a:pPr marL="1266825" indent="-342900">
              <a:buFont typeface="Arial" pitchFamily="34" charset="0"/>
              <a:buChar char="•"/>
            </a:pPr>
            <a:r>
              <a:rPr lang="en-US" dirty="0" smtClean="0"/>
              <a:t>Applying these rules for 13 WEST scenarios</a:t>
            </a:r>
          </a:p>
          <a:p>
            <a:pPr marL="1266825" indent="-342900">
              <a:buFont typeface="Arial" pitchFamily="34" charset="0"/>
              <a:buChar char="•"/>
            </a:pPr>
            <a:endParaRPr lang="en-US" dirty="0" smtClean="0"/>
          </a:p>
          <a:p>
            <a:pPr marL="1266825" indent="-342900">
              <a:buFont typeface="Arial" pitchFamily="34" charset="0"/>
              <a:buChar char="•"/>
            </a:pPr>
            <a:r>
              <a:rPr lang="en-US" b="1" dirty="0" smtClean="0"/>
              <a:t>Conclusions and perspectives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6945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west scenarios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108520" y="1052737"/>
            <a:ext cx="9145016" cy="5184552"/>
          </a:xfrm>
        </p:spPr>
        <p:txBody>
          <a:bodyPr/>
          <a:lstStyle/>
          <a:p>
            <a:pPr marL="1266825" indent="-342900">
              <a:buFont typeface="Arial" pitchFamily="34" charset="0"/>
              <a:buChar char="•"/>
            </a:pPr>
            <a:r>
              <a:rPr lang="en-US" dirty="0" smtClean="0"/>
              <a:t>Using 4 JET pulses: chose 10</a:t>
            </a:r>
            <a:r>
              <a:rPr lang="en-US" baseline="30000" dirty="0" smtClean="0"/>
              <a:t>-4</a:t>
            </a:r>
            <a:r>
              <a:rPr lang="en-US" dirty="0" smtClean="0"/>
              <a:t> for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W</a:t>
            </a:r>
            <a:r>
              <a:rPr lang="en-US" dirty="0" smtClean="0"/>
              <a:t>/n</a:t>
            </a:r>
            <a:r>
              <a:rPr lang="en-US" baseline="-25000" dirty="0" smtClean="0"/>
              <a:t>e</a:t>
            </a:r>
            <a:r>
              <a:rPr lang="en-US" dirty="0" smtClean="0"/>
              <a:t>, H ~0.7, hollow W profiles, density peaking and </a:t>
            </a:r>
            <a:r>
              <a:rPr lang="en-US" dirty="0" err="1" smtClean="0"/>
              <a:t>separatrix</a:t>
            </a:r>
            <a:r>
              <a:rPr lang="en-US" dirty="0" smtClean="0"/>
              <a:t> values </a:t>
            </a:r>
          </a:p>
          <a:p>
            <a:pPr marL="1266825" indent="-342900">
              <a:buFont typeface="Arial" pitchFamily="34" charset="0"/>
              <a:buChar char="•"/>
            </a:pPr>
            <a:r>
              <a:rPr lang="en-US" dirty="0" smtClean="0"/>
              <a:t>LH deposition arbitrary (based on last TS campaign) 0.3 with a width of 0.3, N</a:t>
            </a:r>
            <a:r>
              <a:rPr lang="en-US" baseline="-25000" dirty="0" smtClean="0"/>
              <a:t>//</a:t>
            </a:r>
            <a:r>
              <a:rPr lang="en-US" dirty="0" smtClean="0"/>
              <a:t>=2</a:t>
            </a:r>
          </a:p>
          <a:p>
            <a:pPr marL="1266825" indent="-342900">
              <a:buFont typeface="Arial" pitchFamily="34" charset="0"/>
              <a:buChar char="•"/>
            </a:pPr>
            <a:r>
              <a:rPr lang="en-US" dirty="0" smtClean="0"/>
              <a:t>ICRH 7% of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H</a:t>
            </a:r>
            <a:r>
              <a:rPr lang="en-US" dirty="0" smtClean="0"/>
              <a:t>/n</a:t>
            </a:r>
            <a:r>
              <a:rPr lang="en-US" baseline="-25000" dirty="0" smtClean="0"/>
              <a:t>e</a:t>
            </a:r>
            <a:r>
              <a:rPr lang="en-US" dirty="0" smtClean="0"/>
              <a:t>, 55.5 MHz</a:t>
            </a:r>
          </a:p>
          <a:p>
            <a:pPr marL="1266825" indent="-342900">
              <a:buFont typeface="Arial" pitchFamily="34" charset="0"/>
              <a:buChar char="•"/>
            </a:pPr>
            <a:r>
              <a:rPr lang="en-US" dirty="0" smtClean="0"/>
              <a:t>With these choices, low level of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rad</a:t>
            </a:r>
            <a:r>
              <a:rPr lang="en-US" dirty="0" smtClean="0"/>
              <a:t>, but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rad</a:t>
            </a:r>
            <a:r>
              <a:rPr lang="en-US" dirty="0" smtClean="0"/>
              <a:t>/m</a:t>
            </a:r>
            <a:r>
              <a:rPr lang="en-US" baseline="30000" dirty="0" smtClean="0"/>
              <a:t>3</a:t>
            </a:r>
            <a:r>
              <a:rPr lang="en-US" dirty="0" smtClean="0"/>
              <a:t> is higher in WEST as expected due to higher density. But since the volume is smaller,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rad</a:t>
            </a:r>
            <a:r>
              <a:rPr lang="en-US" dirty="0" smtClean="0"/>
              <a:t> is lower in WEST at most 14%. </a:t>
            </a:r>
          </a:p>
          <a:p>
            <a:pPr marL="1266825" indent="-342900">
              <a:buFont typeface="Arial" pitchFamily="34" charset="0"/>
              <a:buChar char="•"/>
            </a:pPr>
            <a:r>
              <a:rPr lang="en-US" dirty="0" smtClean="0"/>
              <a:t>Large level of core bootstrap due to large fraction of trapped. Fraction bootstrap max around 1/3</a:t>
            </a:r>
          </a:p>
          <a:p>
            <a:pPr marL="1266825" indent="-342900">
              <a:buFont typeface="Arial" pitchFamily="34" charset="0"/>
              <a:buChar char="•"/>
            </a:pPr>
            <a:r>
              <a:rPr lang="en-US" dirty="0" smtClean="0"/>
              <a:t>T pedestal weak, density pedestal large</a:t>
            </a:r>
          </a:p>
          <a:p>
            <a:pPr marL="1266825" indent="-342900">
              <a:buFont typeface="Arial" pitchFamily="34" charset="0"/>
              <a:buChar char="•"/>
            </a:pPr>
            <a:r>
              <a:rPr lang="en-US" dirty="0" smtClean="0"/>
              <a:t>q profiles can be reversed at low density large LH. Or wide region of q&lt;1 for high </a:t>
            </a:r>
            <a:r>
              <a:rPr lang="en-US" smtClean="0"/>
              <a:t>density cases.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13533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396552" y="1124743"/>
            <a:ext cx="8928992" cy="5112545"/>
          </a:xfrm>
        </p:spPr>
        <p:txBody>
          <a:bodyPr/>
          <a:lstStyle/>
          <a:p>
            <a:pPr marL="1266825" indent="-342900">
              <a:buFont typeface="Arial" pitchFamily="34" charset="0"/>
              <a:buChar char="•"/>
            </a:pPr>
            <a:r>
              <a:rPr lang="en-US" sz="2000" dirty="0" smtClean="0"/>
              <a:t>Test impact of W peaking factor on 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rad</a:t>
            </a:r>
            <a:r>
              <a:rPr lang="en-US" sz="2000" dirty="0" smtClean="0"/>
              <a:t> results</a:t>
            </a:r>
          </a:p>
          <a:p>
            <a:pPr marL="1266825" indent="-342900">
              <a:buFont typeface="Arial" pitchFamily="34" charset="0"/>
              <a:buChar char="•"/>
            </a:pPr>
            <a:r>
              <a:rPr lang="en-US" sz="2000" dirty="0" smtClean="0"/>
              <a:t>Vary ratio </a:t>
            </a:r>
            <a:r>
              <a:rPr lang="en-US" sz="2000" dirty="0" err="1" smtClean="0"/>
              <a:t>n</a:t>
            </a:r>
            <a:r>
              <a:rPr lang="en-US" sz="2000" baseline="-25000" dirty="0" err="1" smtClean="0"/>
              <a:t>W</a:t>
            </a:r>
            <a:r>
              <a:rPr lang="en-US" sz="2000" dirty="0" smtClean="0"/>
              <a:t>/n</a:t>
            </a:r>
            <a:r>
              <a:rPr lang="en-US" sz="2000" baseline="-25000" dirty="0" smtClean="0"/>
              <a:t>e</a:t>
            </a:r>
            <a:r>
              <a:rPr lang="en-US" sz="2000" dirty="0" smtClean="0"/>
              <a:t> 10</a:t>
            </a:r>
            <a:r>
              <a:rPr lang="en-US" sz="2000" baseline="30000" dirty="0" smtClean="0"/>
              <a:t>-4</a:t>
            </a:r>
            <a:r>
              <a:rPr lang="en-US" sz="2000" dirty="0" smtClean="0"/>
              <a:t> to higher values, compare to COREDIV</a:t>
            </a:r>
          </a:p>
          <a:p>
            <a:pPr marL="1266825" indent="-342900">
              <a:buFont typeface="Arial" pitchFamily="34" charset="0"/>
              <a:buChar char="•"/>
            </a:pPr>
            <a:r>
              <a:rPr lang="en-US" sz="2000" dirty="0" smtClean="0"/>
              <a:t>Test impact of density scaling on 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ped</a:t>
            </a:r>
            <a:r>
              <a:rPr lang="en-US" sz="2000" dirty="0" smtClean="0"/>
              <a:t>, explore 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ped</a:t>
            </a:r>
            <a:r>
              <a:rPr lang="en-US" sz="2000" dirty="0" smtClean="0"/>
              <a:t> / edge bootstrap range</a:t>
            </a:r>
          </a:p>
          <a:p>
            <a:pPr marL="1266825" indent="-342900">
              <a:buFont typeface="Arial" pitchFamily="34" charset="0"/>
              <a:buChar char="•"/>
            </a:pPr>
            <a:r>
              <a:rPr lang="en-US" sz="2000" dirty="0" smtClean="0"/>
              <a:t>LH: double issue of CD efficiency and accessibility. Will influence strongly the scenarios. Need LUKE estimates of both</a:t>
            </a:r>
          </a:p>
          <a:p>
            <a:pPr marL="1266825" indent="-342900">
              <a:buFont typeface="Arial" pitchFamily="34" charset="0"/>
              <a:buChar char="•"/>
            </a:pPr>
            <a:r>
              <a:rPr lang="en-US" sz="2000" dirty="0" smtClean="0"/>
              <a:t>Add ICRH only scenario, at various B</a:t>
            </a:r>
          </a:p>
          <a:p>
            <a:pPr marL="1266825" indent="-342900">
              <a:buFont typeface="Arial" pitchFamily="34" charset="0"/>
              <a:buChar char="•"/>
            </a:pPr>
            <a:r>
              <a:rPr lang="en-US" sz="2000" dirty="0"/>
              <a:t>Check consistency of pedestal with MHD peeling/ballooning stability</a:t>
            </a:r>
          </a:p>
          <a:p>
            <a:pPr marL="1266825" indent="-342900">
              <a:buFont typeface="Arial" pitchFamily="34" charset="0"/>
              <a:buChar char="•"/>
            </a:pPr>
            <a:r>
              <a:rPr lang="en-US" sz="2000" dirty="0"/>
              <a:t>Compare T and n profiles/pedestals with CRONOS tuned for JET/JT60-U</a:t>
            </a:r>
          </a:p>
          <a:p>
            <a:pPr marL="1266825" indent="-342900">
              <a:buFont typeface="Arial" pitchFamily="34" charset="0"/>
              <a:buChar char="•"/>
            </a:pPr>
            <a:r>
              <a:rPr lang="en-US" sz="2000" dirty="0" smtClean="0"/>
              <a:t>Estimate LH ripple losses in worse case scenario (low n and high </a:t>
            </a:r>
            <a:r>
              <a:rPr lang="en-US" sz="2000" dirty="0" err="1" smtClean="0"/>
              <a:t>I</a:t>
            </a:r>
            <a:r>
              <a:rPr lang="en-US" sz="2000" baseline="-25000" dirty="0" err="1" smtClean="0"/>
              <a:t>p</a:t>
            </a:r>
            <a:r>
              <a:rPr lang="en-US" sz="2000" dirty="0" smtClean="0"/>
              <a:t>)</a:t>
            </a:r>
          </a:p>
          <a:p>
            <a:pPr marL="1266825" indent="-342900">
              <a:buFont typeface="Arial" pitchFamily="34" charset="0"/>
              <a:buChar char="•"/>
            </a:pPr>
            <a:r>
              <a:rPr lang="en-US" sz="2000" dirty="0" smtClean="0"/>
              <a:t>ICRH: ripple losses are expected at 25% range. Not accounted for here. Need to estimate using EVE/SPOT type of tool. </a:t>
            </a:r>
          </a:p>
          <a:p>
            <a:pPr marL="1266825" indent="-342900">
              <a:buFont typeface="Arial" pitchFamily="34" charset="0"/>
              <a:buChar char="•"/>
            </a:pPr>
            <a:r>
              <a:rPr lang="en-US" sz="2000" dirty="0" smtClean="0"/>
              <a:t>ICRH deposition with EVE, power </a:t>
            </a:r>
            <a:r>
              <a:rPr lang="en-US" sz="2000" smtClean="0"/>
              <a:t>to ions?</a:t>
            </a:r>
            <a:endParaRPr lang="en-US" sz="2000" dirty="0" smtClean="0"/>
          </a:p>
          <a:p>
            <a:pPr marL="1266825" indent="-342900">
              <a:buFont typeface="Arial" pitchFamily="34" charset="0"/>
              <a:buChar char="•"/>
            </a:pPr>
            <a:r>
              <a:rPr lang="en-US" sz="2000" dirty="0" smtClean="0"/>
              <a:t>MHD stability of q profiles</a:t>
            </a:r>
          </a:p>
          <a:p>
            <a:pPr marL="1266825" indent="-342900">
              <a:buFont typeface="Arial" pitchFamily="34" charset="0"/>
              <a:buChar char="•"/>
            </a:pPr>
            <a:endParaRPr lang="en-US" dirty="0" smtClean="0"/>
          </a:p>
          <a:p>
            <a:pPr marL="1266825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192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JET pulses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66825" indent="-342900">
              <a:buFont typeface="Arial" pitchFamily="34" charset="0"/>
              <a:buChar char="•"/>
            </a:pPr>
            <a:r>
              <a:rPr lang="en-US" dirty="0" smtClean="0"/>
              <a:t>First pair: 82541 and 82536, with NBI 17MW,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p</a:t>
            </a:r>
            <a:r>
              <a:rPr lang="en-US" dirty="0" smtClean="0"/>
              <a:t>=2.5MA, B=2.6T, q</a:t>
            </a:r>
            <a:r>
              <a:rPr lang="en-US" baseline="-25000" dirty="0" smtClean="0"/>
              <a:t>95</a:t>
            </a:r>
            <a:r>
              <a:rPr lang="en-US" dirty="0" smtClean="0"/>
              <a:t>=3.3, high </a:t>
            </a:r>
            <a:r>
              <a:rPr lang="en-US" dirty="0" err="1" smtClean="0"/>
              <a:t>triangularity</a:t>
            </a:r>
            <a:r>
              <a:rPr lang="en-US" dirty="0" smtClean="0"/>
              <a:t>. The fuelling being 1.6x10</a:t>
            </a:r>
            <a:r>
              <a:rPr lang="en-US" baseline="30000" dirty="0" smtClean="0"/>
              <a:t>22</a:t>
            </a:r>
            <a:r>
              <a:rPr lang="en-US" dirty="0" smtClean="0"/>
              <a:t> e/s in 82541 and 4x10</a:t>
            </a:r>
            <a:r>
              <a:rPr lang="en-US" baseline="30000" dirty="0" smtClean="0"/>
              <a:t>22</a:t>
            </a:r>
            <a:r>
              <a:rPr lang="en-US" dirty="0" smtClean="0"/>
              <a:t> e/s in 82536 </a:t>
            </a:r>
          </a:p>
          <a:p>
            <a:pPr marL="1266825" indent="-342900">
              <a:buFont typeface="Arial" pitchFamily="34" charset="0"/>
              <a:buChar char="•"/>
            </a:pPr>
            <a:endParaRPr lang="en-US" dirty="0" smtClean="0"/>
          </a:p>
          <a:p>
            <a:pPr marL="1266825" indent="-342900">
              <a:buFont typeface="Arial" pitchFamily="34" charset="0"/>
              <a:buChar char="•"/>
            </a:pPr>
            <a:r>
              <a:rPr lang="en-US" dirty="0" smtClean="0"/>
              <a:t>Second pair: 82120 and 82123, with NBI 10.5 MW,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p</a:t>
            </a:r>
            <a:r>
              <a:rPr lang="en-US" dirty="0" smtClean="0"/>
              <a:t>=2MA, low </a:t>
            </a:r>
            <a:r>
              <a:rPr lang="en-US" dirty="0" err="1" smtClean="0"/>
              <a:t>triangularity</a:t>
            </a:r>
            <a:r>
              <a:rPr lang="en-US" dirty="0" smtClean="0"/>
              <a:t>, same </a:t>
            </a:r>
            <a:r>
              <a:rPr lang="en-US" dirty="0"/>
              <a:t>fuelling </a:t>
            </a:r>
            <a:r>
              <a:rPr lang="en-US" dirty="0" smtClean="0"/>
              <a:t>2.5x10</a:t>
            </a:r>
            <a:r>
              <a:rPr lang="en-US" baseline="30000" dirty="0" smtClean="0"/>
              <a:t>22</a:t>
            </a:r>
            <a:r>
              <a:rPr lang="en-US" dirty="0" smtClean="0"/>
              <a:t> e/s, two B: B=2.1T and q</a:t>
            </a:r>
            <a:r>
              <a:rPr lang="en-US" baseline="-25000" dirty="0" smtClean="0"/>
              <a:t>95</a:t>
            </a:r>
            <a:r>
              <a:rPr lang="en-US" dirty="0" smtClean="0"/>
              <a:t>=3.2 (82120); B=2.7T </a:t>
            </a:r>
            <a:r>
              <a:rPr lang="en-US" dirty="0"/>
              <a:t>and </a:t>
            </a:r>
            <a:r>
              <a:rPr lang="en-US" dirty="0" smtClean="0"/>
              <a:t>q</a:t>
            </a:r>
            <a:r>
              <a:rPr lang="en-US" baseline="-25000" dirty="0" smtClean="0"/>
              <a:t>95</a:t>
            </a:r>
            <a:r>
              <a:rPr lang="en-US" dirty="0" smtClean="0"/>
              <a:t>=4.1 </a:t>
            </a:r>
            <a:r>
              <a:rPr lang="en-US" dirty="0"/>
              <a:t>(</a:t>
            </a:r>
            <a:r>
              <a:rPr lang="en-US" dirty="0" smtClean="0"/>
              <a:t>82123)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43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Prad</a:t>
            </a:r>
            <a:r>
              <a:rPr lang="en-US" dirty="0" smtClean="0"/>
              <a:t> is low in WEST scenarios?</a:t>
            </a:r>
            <a:br>
              <a:rPr lang="en-US" dirty="0" smtClean="0"/>
            </a:br>
            <a:r>
              <a:rPr lang="en-US" dirty="0" smtClean="0"/>
              <a:t>Radiated power from W</a:t>
            </a:r>
            <a:endParaRPr lang="en-US" dirty="0"/>
          </a:p>
        </p:txBody>
      </p:sp>
      <p:sp>
        <p:nvSpPr>
          <p:cNvPr id="5" name="ZoneTexte 4"/>
          <p:cNvSpPr txBox="1"/>
          <p:nvPr/>
        </p:nvSpPr>
        <p:spPr>
          <a:xfrm>
            <a:off x="323528" y="6165304"/>
            <a:ext cx="5745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hlinkClick r:id="rId2"/>
              </a:rPr>
              <a:t>http://www-amdis.iaea.org/FLYCHK/ZBAR/csd074.php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67544" y="980728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Radiated power per volume unit increases with higher electron density and sensitive to 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e</a:t>
            </a:r>
            <a:r>
              <a:rPr lang="en-US" sz="2000" dirty="0" smtClean="0"/>
              <a:t> below 2 </a:t>
            </a:r>
            <a:r>
              <a:rPr lang="en-US" sz="2000" dirty="0" err="1" smtClean="0"/>
              <a:t>keV</a:t>
            </a:r>
            <a:r>
              <a:rPr lang="en-US" sz="2000" dirty="0" smtClean="0"/>
              <a:t>, not much above</a:t>
            </a:r>
            <a:endParaRPr lang="en-US" sz="2000" dirty="0"/>
          </a:p>
        </p:txBody>
      </p:sp>
      <p:pic>
        <p:nvPicPr>
          <p:cNvPr id="10" name="Espace réservé du contenu 9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887944"/>
            <a:ext cx="6195590" cy="4133344"/>
          </a:xfrm>
        </p:spPr>
      </p:pic>
      <p:sp>
        <p:nvSpPr>
          <p:cNvPr id="11" name="ZoneTexte 10"/>
          <p:cNvSpPr txBox="1"/>
          <p:nvPr/>
        </p:nvSpPr>
        <p:spPr>
          <a:xfrm>
            <a:off x="5868144" y="3789040"/>
            <a:ext cx="1212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</a:rPr>
              <a:t>10</a:t>
            </a:r>
            <a:r>
              <a:rPr lang="en-US" sz="2400" b="1" baseline="30000" dirty="0" smtClean="0">
                <a:solidFill>
                  <a:srgbClr val="000099"/>
                </a:solidFill>
              </a:rPr>
              <a:t>20</a:t>
            </a:r>
            <a:r>
              <a:rPr lang="en-US" sz="2400" b="1" dirty="0" smtClean="0">
                <a:solidFill>
                  <a:srgbClr val="000099"/>
                </a:solidFill>
              </a:rPr>
              <a:t>m</a:t>
            </a:r>
            <a:r>
              <a:rPr lang="en-US" sz="2400" b="1" baseline="30000" dirty="0" smtClean="0">
                <a:solidFill>
                  <a:srgbClr val="000099"/>
                </a:solidFill>
              </a:rPr>
              <a:t>-3</a:t>
            </a:r>
          </a:p>
          <a:p>
            <a:r>
              <a:rPr lang="en-US" sz="2400" b="1" dirty="0" smtClean="0"/>
              <a:t>10</a:t>
            </a:r>
            <a:r>
              <a:rPr lang="en-US" sz="2400" b="1" baseline="30000" dirty="0" smtClean="0"/>
              <a:t>19</a:t>
            </a:r>
            <a:r>
              <a:rPr lang="en-US" sz="2400" b="1" dirty="0" smtClean="0"/>
              <a:t>m</a:t>
            </a:r>
            <a:r>
              <a:rPr lang="en-US" sz="2400" b="1" baseline="30000" dirty="0" smtClean="0"/>
              <a:t>-3</a:t>
            </a:r>
            <a:endParaRPr lang="en-US" sz="2400" b="1" baseline="30000" dirty="0"/>
          </a:p>
        </p:txBody>
      </p:sp>
    </p:spTree>
    <p:extLst>
      <p:ext uri="{BB962C8B-B14F-4D97-AF65-F5344CB8AC3E}">
        <p14:creationId xmlns:p14="http://schemas.microsoft.com/office/powerpoint/2010/main" val="1597231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used in METIS: energy content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96752"/>
            <a:ext cx="9108504" cy="4968875"/>
          </a:xfrm>
        </p:spPr>
        <p:txBody>
          <a:bodyPr/>
          <a:lstStyle/>
          <a:p>
            <a:pPr marL="1266825" indent="-342900">
              <a:buFont typeface="Arial" pitchFamily="34" charset="0"/>
              <a:buChar char="•"/>
            </a:pPr>
            <a:r>
              <a:rPr lang="en-US" b="1" dirty="0" smtClean="0"/>
              <a:t>H factor adjusted to reproduce energy content</a:t>
            </a:r>
            <a:r>
              <a:rPr lang="en-US" dirty="0" smtClean="0"/>
              <a:t>: 0.7 for 82123, 82536, 82541; 0.85 for the lowest B (highest 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dirty="0" smtClean="0"/>
              <a:t>) 82120</a:t>
            </a:r>
          </a:p>
          <a:p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0" y="2492896"/>
            <a:ext cx="9144000" cy="3702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178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in METIS: impurities and radiated power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66825" indent="-342900">
              <a:buFont typeface="Arial" pitchFamily="34" charset="0"/>
              <a:buChar char="•"/>
            </a:pPr>
            <a:r>
              <a:rPr lang="en-US" dirty="0" err="1"/>
              <a:t>Z</a:t>
            </a:r>
            <a:r>
              <a:rPr lang="en-US" baseline="-25000" dirty="0" err="1"/>
              <a:t>eff</a:t>
            </a:r>
            <a:r>
              <a:rPr lang="en-US" dirty="0"/>
              <a:t> flat in JET, value as measured ~ </a:t>
            </a:r>
            <a:r>
              <a:rPr lang="en-US" dirty="0" smtClean="0"/>
              <a:t>1.3-1.5</a:t>
            </a:r>
          </a:p>
          <a:p>
            <a:pPr marL="1266825" indent="-342900">
              <a:buFont typeface="Arial" pitchFamily="34" charset="0"/>
              <a:buChar char="•"/>
            </a:pPr>
            <a:endParaRPr lang="en-US" dirty="0" smtClean="0"/>
          </a:p>
          <a:p>
            <a:pPr marL="1266825" indent="-342900">
              <a:buFont typeface="Arial" pitchFamily="34" charset="0"/>
              <a:buChar char="•"/>
            </a:pPr>
            <a:r>
              <a:rPr lang="en-US" dirty="0" smtClean="0"/>
              <a:t>Be </a:t>
            </a:r>
            <a:r>
              <a:rPr lang="en-US" dirty="0"/>
              <a:t>and C, such that </a:t>
            </a:r>
            <a:r>
              <a:rPr lang="en-US" dirty="0" err="1"/>
              <a:t>n</a:t>
            </a:r>
            <a:r>
              <a:rPr lang="en-US" baseline="-25000" dirty="0" err="1"/>
              <a:t>C</a:t>
            </a:r>
            <a:r>
              <a:rPr lang="en-US" dirty="0"/>
              <a:t>/</a:t>
            </a:r>
            <a:r>
              <a:rPr lang="en-US" dirty="0" err="1"/>
              <a:t>n</a:t>
            </a:r>
            <a:r>
              <a:rPr lang="en-US" baseline="-25000" dirty="0" err="1"/>
              <a:t>Be</a:t>
            </a:r>
            <a:r>
              <a:rPr lang="en-US" dirty="0"/>
              <a:t>=0.02</a:t>
            </a:r>
          </a:p>
          <a:p>
            <a:pPr marL="1266825" indent="-342900">
              <a:buFont typeface="Arial" pitchFamily="34" charset="0"/>
              <a:buChar char="•"/>
            </a:pPr>
            <a:endParaRPr lang="en-US" dirty="0" smtClean="0"/>
          </a:p>
          <a:p>
            <a:pPr marL="1266825" indent="-342900">
              <a:buFont typeface="Arial" pitchFamily="34" charset="0"/>
              <a:buChar char="•"/>
            </a:pPr>
            <a:r>
              <a:rPr lang="en-US" dirty="0" smtClean="0"/>
              <a:t>W </a:t>
            </a:r>
            <a:r>
              <a:rPr lang="en-US" dirty="0"/>
              <a:t>such that </a:t>
            </a:r>
            <a:r>
              <a:rPr lang="en-US" dirty="0" err="1"/>
              <a:t>n</a:t>
            </a:r>
            <a:r>
              <a:rPr lang="en-US" baseline="-25000" dirty="0" err="1"/>
              <a:t>W</a:t>
            </a:r>
            <a:r>
              <a:rPr lang="en-US" dirty="0"/>
              <a:t>/n</a:t>
            </a:r>
            <a:r>
              <a:rPr lang="en-US" baseline="-25000" dirty="0"/>
              <a:t>e</a:t>
            </a:r>
            <a:r>
              <a:rPr lang="en-US" dirty="0"/>
              <a:t> at </a:t>
            </a:r>
            <a:r>
              <a:rPr lang="en-US" dirty="0" err="1"/>
              <a:t>separatrix</a:t>
            </a:r>
            <a:r>
              <a:rPr lang="en-US" dirty="0"/>
              <a:t> = 10</a:t>
            </a:r>
            <a:r>
              <a:rPr lang="en-US" baseline="30000" dirty="0"/>
              <a:t>-4</a:t>
            </a:r>
          </a:p>
          <a:p>
            <a:pPr marL="1266825" indent="-342900">
              <a:buFont typeface="Arial" pitchFamily="34" charset="0"/>
              <a:buChar char="•"/>
            </a:pPr>
            <a:endParaRPr lang="en-US" dirty="0" smtClean="0"/>
          </a:p>
          <a:p>
            <a:pPr marL="1266825" indent="-342900">
              <a:buFont typeface="Arial" pitchFamily="34" charset="0"/>
              <a:buChar char="•"/>
            </a:pPr>
            <a:r>
              <a:rPr lang="en-US" dirty="0" smtClean="0"/>
              <a:t>W </a:t>
            </a:r>
            <a:r>
              <a:rPr lang="en-US" dirty="0"/>
              <a:t>accumulation factor for W such that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W</a:t>
            </a:r>
            <a:r>
              <a:rPr lang="en-US" dirty="0" smtClean="0"/>
              <a:t> </a:t>
            </a:r>
            <a:r>
              <a:rPr lang="en-US" dirty="0"/>
              <a:t>profiles similar to </a:t>
            </a:r>
            <a:r>
              <a:rPr lang="en-US" dirty="0" err="1"/>
              <a:t>Mantica</a:t>
            </a:r>
            <a:r>
              <a:rPr lang="en-US" dirty="0"/>
              <a:t> 2012</a:t>
            </a:r>
          </a:p>
          <a:p>
            <a:pPr marL="1266825" indent="-342900">
              <a:buFont typeface="Arial" pitchFamily="34" charset="0"/>
              <a:buChar char="•"/>
            </a:pPr>
            <a:endParaRPr lang="en-US" dirty="0" smtClean="0"/>
          </a:p>
          <a:p>
            <a:pPr marL="1266825" indent="-342900">
              <a:buFont typeface="Arial" pitchFamily="34" charset="0"/>
              <a:buChar char="•"/>
            </a:pPr>
            <a:r>
              <a:rPr lang="en-US" dirty="0" err="1" smtClean="0"/>
              <a:t>P</a:t>
            </a:r>
            <a:r>
              <a:rPr lang="en-US" baseline="-25000" dirty="0" err="1" smtClean="0"/>
              <a:t>rad</a:t>
            </a:r>
            <a:r>
              <a:rPr lang="en-US" dirty="0" smtClean="0"/>
              <a:t> </a:t>
            </a:r>
            <a:r>
              <a:rPr lang="en-US" dirty="0"/>
              <a:t>using Post coefficients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136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9051" y="52388"/>
            <a:ext cx="7049662" cy="909637"/>
          </a:xfrm>
        </p:spPr>
        <p:txBody>
          <a:bodyPr/>
          <a:lstStyle/>
          <a:p>
            <a:r>
              <a:rPr lang="en-US" dirty="0"/>
              <a:t>Rules in METIS: </a:t>
            </a:r>
            <a:r>
              <a:rPr lang="en-US" dirty="0" smtClean="0"/>
              <a:t>radiated </a:t>
            </a:r>
            <a:r>
              <a:rPr lang="en-US" dirty="0"/>
              <a:t>power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8560" y="741657"/>
            <a:ext cx="6480720" cy="64315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6516216" y="1988840"/>
            <a:ext cx="26277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NB: Cases for 82536 and 82541 where P</a:t>
            </a:r>
            <a:r>
              <a:rPr lang="en-US" sz="2000" baseline="-25000" dirty="0" smtClean="0"/>
              <a:t>SOL</a:t>
            </a:r>
            <a:r>
              <a:rPr lang="en-US" sz="2000" dirty="0" smtClean="0"/>
              <a:t> =0, normal?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81094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Mantica</a:t>
            </a:r>
            <a:r>
              <a:rPr lang="en-US" dirty="0" smtClean="0"/>
              <a:t> et al 2012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SXR and spectrometers in JET ILW</a:t>
            </a:r>
          </a:p>
          <a:p>
            <a:r>
              <a:rPr lang="en-US" dirty="0" smtClean="0"/>
              <a:t>W slightly hollow with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W</a:t>
            </a:r>
            <a:r>
              <a:rPr lang="en-US" dirty="0" smtClean="0"/>
              <a:t> max ~ 1.2 10</a:t>
            </a:r>
            <a:r>
              <a:rPr lang="en-US" baseline="30000" dirty="0" smtClean="0"/>
              <a:t>15</a:t>
            </a:r>
            <a:r>
              <a:rPr lang="en-US" dirty="0" smtClean="0"/>
              <a:t>m</a:t>
            </a:r>
            <a:r>
              <a:rPr lang="en-US" baseline="30000" dirty="0" smtClean="0"/>
              <a:t>-3</a:t>
            </a:r>
            <a:endParaRPr lang="en-US" baseline="30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179" y="2089808"/>
            <a:ext cx="6597205" cy="476308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7247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in METIS: </a:t>
            </a:r>
            <a:r>
              <a:rPr lang="en-US" dirty="0" smtClean="0"/>
              <a:t>W content</a:t>
            </a:r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196752"/>
            <a:ext cx="6521723" cy="4891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715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in METIS : Density profiles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:r>
                  <a:rPr lang="en-GB" sz="2000" dirty="0"/>
                  <a:t>In METIS (J-F </a:t>
                </a:r>
                <a:r>
                  <a:rPr lang="en-GB" sz="2000" dirty="0" err="1"/>
                  <a:t>Artaud</a:t>
                </a:r>
                <a:r>
                  <a:rPr lang="en-GB" sz="2000" dirty="0"/>
                  <a:t>, note PHY/NTT-2008.001) the density profile is estimated using the following rules</a:t>
                </a:r>
                <a:r>
                  <a:rPr lang="en-GB" sz="2000" dirty="0" smtClean="0"/>
                  <a:t>:</a:t>
                </a:r>
              </a:p>
              <a:p>
                <a:pPr lvl="0"/>
                <a:endParaRPr lang="en-GB" sz="2000" dirty="0"/>
              </a:p>
              <a:p>
                <a:pPr lvl="1"/>
                <a:r>
                  <a:rPr lang="en-GB" sz="2000" dirty="0"/>
                  <a:t>For both L and H modes, the density at the </a:t>
                </a:r>
                <a:r>
                  <a:rPr lang="en-GB" sz="2000" dirty="0" err="1"/>
                  <a:t>separatrix</a:t>
                </a:r>
                <a:r>
                  <a:rPr lang="en-GB" sz="2000" dirty="0"/>
                  <a:t> follows a scaling law based on </a:t>
                </a:r>
                <a:r>
                  <a:rPr lang="en-GB" sz="2000" dirty="0" err="1"/>
                  <a:t>Mahadavi</a:t>
                </a:r>
                <a:r>
                  <a:rPr lang="en-GB" sz="2000" dirty="0"/>
                  <a:t> Phys. Plasmas, such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GB" sz="2000" i="1">
                            <a:latin typeface="Cambria Math"/>
                          </a:rPr>
                          <m:t>𝑠𝑒𝑝</m:t>
                        </m:r>
                      </m:sub>
                    </m:sSub>
                    <m:r>
                      <a:rPr lang="en-GB" sz="2000" i="1">
                        <a:latin typeface="Cambria Math"/>
                      </a:rPr>
                      <m:t>≅5.</m:t>
                    </m:r>
                    <m:sSup>
                      <m:sSupPr>
                        <m:ctrlPr>
                          <a:rPr lang="en-GB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GB" sz="2000" i="1">
                            <a:latin typeface="Cambria Math"/>
                          </a:rPr>
                          <m:t>21</m:t>
                        </m:r>
                      </m:sup>
                    </m:sSup>
                    <m:sSup>
                      <m:sSupPr>
                        <m:ctrlPr>
                          <a:rPr lang="en-GB" sz="2000" i="1">
                            <a:latin typeface="Cambria Math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GB" sz="2000" i="1">
                                <a:latin typeface="Cambria Math"/>
                              </a:rPr>
                              <m:t>𝑛</m:t>
                            </m:r>
                          </m:e>
                        </m:acc>
                      </m:e>
                      <m:sup>
                        <m:r>
                          <a:rPr lang="en-GB" sz="20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/>
                  <a:t>, where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sz="2000" i="1">
                            <a:latin typeface="Cambria Math"/>
                          </a:rPr>
                        </m:ctrlPr>
                      </m:accPr>
                      <m:e>
                        <m:r>
                          <a:rPr lang="en-GB" sz="2000" i="1">
                            <a:latin typeface="Cambria Math"/>
                          </a:rPr>
                          <m:t>𝑛</m:t>
                        </m:r>
                      </m:e>
                    </m:acc>
                  </m:oMath>
                </a14:m>
                <a:r>
                  <a:rPr lang="en-GB" sz="2000" dirty="0"/>
                  <a:t> is the volume averaged density. </a:t>
                </a:r>
                <a:endParaRPr lang="en-GB" sz="2000" dirty="0" smtClean="0"/>
              </a:p>
              <a:p>
                <a:pPr lvl="1"/>
                <a:endParaRPr lang="en-GB" sz="2000" dirty="0"/>
              </a:p>
              <a:p>
                <a:pPr lvl="1"/>
                <a:r>
                  <a:rPr lang="en-GB" sz="2000" dirty="0"/>
                  <a:t>Then the peaking of the profile matches scaling laws deduced from JET and AUG databases [</a:t>
                </a:r>
                <a:r>
                  <a:rPr lang="en-GB" sz="2000" dirty="0" err="1"/>
                  <a:t>Weisen</a:t>
                </a:r>
                <a:r>
                  <a:rPr lang="en-GB" sz="2000" dirty="0"/>
                  <a:t> PPCF 2004, </a:t>
                </a:r>
                <a:r>
                  <a:rPr lang="en-GB" sz="2000" dirty="0" err="1"/>
                  <a:t>Weisen</a:t>
                </a:r>
                <a:r>
                  <a:rPr lang="en-GB" sz="2000" dirty="0"/>
                  <a:t> NF 2005] such that:</a:t>
                </a:r>
              </a:p>
              <a:p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𝑛</m:t>
                    </m:r>
                    <m:r>
                      <a:rPr lang="en-GB" sz="20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GB" sz="2000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GB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sz="2000" i="1"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GB" sz="2000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GB" sz="2000" i="1">
                                <a:latin typeface="Cambria Math"/>
                              </a:rPr>
                              <m:t>− </m:t>
                            </m:r>
                            <m:sSub>
                              <m:sSubPr>
                                <m:ctrlPr>
                                  <a:rPr lang="en-GB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sz="2000" i="1"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GB" sz="2000" i="1">
                                    <a:latin typeface="Cambria Math"/>
                                  </a:rPr>
                                  <m:t>𝑠𝑒𝑝</m:t>
                                </m:r>
                              </m:sub>
                            </m:sSub>
                          </m:e>
                        </m:d>
                        <m:r>
                          <a:rPr lang="en-GB" sz="2000" i="1">
                            <a:latin typeface="Cambria Math"/>
                          </a:rPr>
                          <m:t>.</m:t>
                        </m:r>
                        <m:sSup>
                          <m:sSup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0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GB" sz="2000" i="1">
                                    <a:latin typeface="Cambria Math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GB" sz="20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000" i="1">
                                        <a:latin typeface="Cambria Math"/>
                                      </a:rPr>
                                      <m:t>𝜌</m:t>
                                    </m:r>
                                  </m:e>
                                  <m:sup>
                                    <m:r>
                                      <a:rPr lang="en-GB" sz="20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sSub>
                              <m:sSubPr>
                                <m:ctrlPr>
                                  <a:rPr lang="en-GB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sz="2000" i="1">
                                    <a:latin typeface="Cambria Math"/>
                                  </a:rPr>
                                  <m:t>𝛼</m:t>
                                </m:r>
                              </m:e>
                              <m:sub>
                                <m:r>
                                  <a:rPr lang="en-GB" sz="2000" i="1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</m:sup>
                        </m:sSup>
                        <m:r>
                          <a:rPr lang="en-GB" sz="2000" i="1">
                            <a:latin typeface="Cambria Math"/>
                          </a:rPr>
                          <m:t>+</m:t>
                        </m:r>
                        <m:r>
                          <a:rPr lang="en-GB" sz="2000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GB" sz="2000" i="1">
                            <a:latin typeface="Cambria Math"/>
                          </a:rPr>
                          <m:t>𝑠𝑒𝑝</m:t>
                        </m:r>
                        <m:r>
                          <a:rPr lang="en-GB" sz="2000" i="1">
                            <a:latin typeface="Cambria Math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GB" sz="2000" dirty="0"/>
                  <a:t>,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a:rPr lang="en-GB" sz="2000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GB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GB" sz="200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num>
                      <m:den>
                        <m:acc>
                          <m:accPr>
                            <m:chr m:val="̅"/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GB" sz="2000" i="1">
                                <a:latin typeface="Cambria Math"/>
                              </a:rPr>
                              <m:t>𝑛</m:t>
                            </m:r>
                          </m:e>
                        </m:acc>
                      </m:den>
                    </m:f>
                    <m:r>
                      <a:rPr lang="en-GB" sz="2000" i="1">
                        <a:latin typeface="Cambria Math"/>
                      </a:rPr>
                      <m:t>−1</m:t>
                    </m:r>
                  </m:oMath>
                </a14:m>
                <a:r>
                  <a:rPr lang="en-GB" sz="2000" dirty="0"/>
                  <a:t>. </a:t>
                </a:r>
              </a:p>
              <a:p>
                <a:pPr lvl="2"/>
                <a:r>
                  <a:rPr lang="en-GB" sz="2000" dirty="0" smtClean="0"/>
                  <a:t>In </a:t>
                </a:r>
                <a:r>
                  <a:rPr lang="en-GB" sz="2000" dirty="0"/>
                  <a:t>H mode, the </a:t>
                </a:r>
                <a:r>
                  <a:rPr lang="en-GB" sz="2000" dirty="0" err="1"/>
                  <a:t>collisionality</a:t>
                </a:r>
                <a:r>
                  <a:rPr lang="en-GB" sz="2000" dirty="0"/>
                  <a:t> dependence is chosen [</a:t>
                </a:r>
                <a:r>
                  <a:rPr lang="en-GB" sz="2000" dirty="0" err="1"/>
                  <a:t>Weisen</a:t>
                </a:r>
                <a:r>
                  <a:rPr lang="en-GB" sz="2000" dirty="0"/>
                  <a:t>]: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a:rPr lang="en-GB" sz="2000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GB" sz="2000" i="1">
                        <a:latin typeface="Cambria Math"/>
                      </a:rPr>
                      <m:t>=0.28−0.17</m:t>
                    </m:r>
                    <m:func>
                      <m:funcPr>
                        <m:ctrlPr>
                          <a:rPr lang="en-GB" sz="20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/>
                          </a:rPr>
                          <m:t>ln</m:t>
                        </m:r>
                      </m:fName>
                      <m:e>
                        <m:sSub>
                          <m:sSub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/>
                              </a:rPr>
                              <m:t>𝜈</m:t>
                            </m:r>
                          </m:e>
                          <m:sub>
                            <m:r>
                              <a:rPr lang="en-GB" sz="2000" i="1">
                                <a:latin typeface="Cambria Math"/>
                              </a:rPr>
                              <m:t>𝑒𝑓𝑓</m:t>
                            </m:r>
                          </m:sub>
                        </m:sSub>
                      </m:e>
                    </m:func>
                  </m:oMath>
                </a14:m>
                <a:endParaRPr lang="en-GB" sz="2000" dirty="0" smtClean="0"/>
              </a:p>
              <a:p>
                <a:pPr lvl="2"/>
                <a:endParaRPr lang="en-GB" sz="2000" dirty="0"/>
              </a:p>
              <a:p>
                <a:pPr lvl="1"/>
                <a:r>
                  <a:rPr lang="en-GB" sz="2000" dirty="0" smtClean="0"/>
                  <a:t>pedestal </a:t>
                </a:r>
                <a:r>
                  <a:rPr lang="en-GB" sz="2000" dirty="0"/>
                  <a:t>density </a:t>
                </a:r>
                <a:r>
                  <a:rPr lang="en-GB" sz="2000" dirty="0" smtClean="0"/>
                  <a:t>such that </a:t>
                </a:r>
                <a:r>
                  <a:rPr lang="en-GB" sz="2000" dirty="0" err="1" smtClean="0"/>
                  <a:t>W</a:t>
                </a:r>
                <a:r>
                  <a:rPr lang="en-GB" sz="2000" baseline="-25000" dirty="0" err="1" smtClean="0"/>
                  <a:t>ped</a:t>
                </a:r>
                <a:r>
                  <a:rPr lang="en-GB" sz="2000" dirty="0" smtClean="0"/>
                  <a:t> follows </a:t>
                </a:r>
                <a:r>
                  <a:rPr lang="en-GB" sz="2000" dirty="0" err="1" smtClean="0"/>
                  <a:t>Cordey</a:t>
                </a:r>
                <a:r>
                  <a:rPr lang="en-GB" sz="2000" dirty="0" smtClean="0"/>
                  <a:t> scaling law. </a:t>
                </a:r>
              </a:p>
              <a:p>
                <a:pPr lvl="1"/>
                <a:endParaRPr lang="en-GB" sz="2000" dirty="0"/>
              </a:p>
              <a:p>
                <a:pPr lvl="1"/>
                <a:r>
                  <a:rPr lang="en-GB" sz="2000" dirty="0" smtClean="0"/>
                  <a:t>There </a:t>
                </a:r>
                <a:r>
                  <a:rPr lang="en-GB" sz="2000" dirty="0"/>
                  <a:t>are 21 radial points, so the pedestal density is automatically the 2nd point of the profile, i.e. the pedestal width is always 4.8</a:t>
                </a:r>
                <a:r>
                  <a:rPr lang="en-GB" sz="2000" dirty="0" smtClean="0"/>
                  <a:t>%.</a:t>
                </a:r>
              </a:p>
              <a:p>
                <a:pPr lvl="1"/>
                <a:endParaRPr lang="en-GB" sz="2000" dirty="0"/>
              </a:p>
              <a:p>
                <a:pPr lvl="1"/>
                <a:r>
                  <a:rPr lang="en-GB" sz="2000" dirty="0" smtClean="0"/>
                  <a:t>T is adjusted to match the H factor given</a:t>
                </a:r>
                <a:endParaRPr lang="en-GB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5" t="-1350" b="-1472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47628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_CEA">
  <a:themeElements>
    <a:clrScheme name="CEA">
      <a:dk1>
        <a:sysClr val="windowText" lastClr="000000"/>
      </a:dk1>
      <a:lt1>
        <a:sysClr val="window" lastClr="FFFFFF"/>
      </a:lt1>
      <a:dk2>
        <a:srgbClr val="DC0528"/>
      </a:dk2>
      <a:lt2>
        <a:srgbClr val="96C31E"/>
      </a:lt2>
      <a:accent1>
        <a:srgbClr val="781469"/>
      </a:accent1>
      <a:accent2>
        <a:srgbClr val="F08728"/>
      </a:accent2>
      <a:accent3>
        <a:srgbClr val="FAB45F"/>
      </a:accent3>
      <a:accent4>
        <a:srgbClr val="0091C3"/>
      </a:accent4>
      <a:accent5>
        <a:srgbClr val="006937"/>
      </a:accent5>
      <a:accent6>
        <a:srgbClr val="87000A"/>
      </a:accent6>
      <a:hlink>
        <a:srgbClr val="0000FF"/>
      </a:hlink>
      <a:folHlink>
        <a:srgbClr val="800080"/>
      </a:folHlink>
    </a:clrScheme>
    <a:fontScheme name="C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Thème_CEA</Template>
  <TotalTime>9986</TotalTime>
  <Words>1699</Words>
  <Application>Microsoft Office PowerPoint</Application>
  <PresentationFormat>Affichage à l'écran (4:3)</PresentationFormat>
  <Paragraphs>474</Paragraphs>
  <Slides>30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1" baseType="lpstr">
      <vt:lpstr>Thème_CEA</vt:lpstr>
      <vt:lpstr>studying scenarios for West with metis</vt:lpstr>
      <vt:lpstr>outline</vt:lpstr>
      <vt:lpstr>JET pulses</vt:lpstr>
      <vt:lpstr>Rules used in METIS: energy content</vt:lpstr>
      <vt:lpstr>Rules in METIS: impurities and radiated power</vt:lpstr>
      <vt:lpstr>Rules in METIS: radiated power</vt:lpstr>
      <vt:lpstr>Mantica et al 2012</vt:lpstr>
      <vt:lpstr>Rules in METIS: W content</vt:lpstr>
      <vt:lpstr>Rules in METIS : Density profiles</vt:lpstr>
      <vt:lpstr>Rules in METIS : Density profiles</vt:lpstr>
      <vt:lpstr>outline</vt:lpstr>
      <vt:lpstr>List of choices made for WEST metis simulations</vt:lpstr>
      <vt:lpstr>List of choices made for WEST metis simulations: ICRH</vt:lpstr>
      <vt:lpstr>List of choices made for WEST metis simulations: LH</vt:lpstr>
      <vt:lpstr>WEST scenarios</vt:lpstr>
      <vt:lpstr>15 MW, 0.776 MA, 8.5 1019m-3, H=0.7 </vt:lpstr>
      <vt:lpstr>15 MW, 0.776 MA, 8.5 1019m-3, H=0.7 </vt:lpstr>
      <vt:lpstr>15 MW, 0.776 MA, 8.5 1019m-3, H=0.7 </vt:lpstr>
      <vt:lpstr>15 MW, 0.776 MA, 8.5 1019m-3, H=0.7 </vt:lpstr>
      <vt:lpstr>Pedestal, 15 MW, 0.776 MA, 8.5 1019m-3</vt:lpstr>
      <vt:lpstr>Q profiles, H=0.7</vt:lpstr>
      <vt:lpstr>T and density profiles, H=0.7</vt:lpstr>
      <vt:lpstr>ICRH, LH power depositions, H=0.7</vt:lpstr>
      <vt:lpstr>WEST T pedestal lower and density ped higher</vt:lpstr>
      <vt:lpstr>Why Prad low in west?</vt:lpstr>
      <vt:lpstr>More corE bootstrap in WEST</vt:lpstr>
      <vt:lpstr>outline</vt:lpstr>
      <vt:lpstr>Summary of west scenarios</vt:lpstr>
      <vt:lpstr>perspectives</vt:lpstr>
      <vt:lpstr>Why Prad is low in WEST scenarios? Radiated power from W</vt:lpstr>
    </vt:vector>
  </TitlesOfParts>
  <Company>CEA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scenarios for West with metis</dc:title>
  <dc:creator>BOURDELLE Clarisse 165101</dc:creator>
  <cp:lastModifiedBy>BOURDELLE Clarisse 165101</cp:lastModifiedBy>
  <cp:revision>80</cp:revision>
  <cp:lastPrinted>2013-05-28T12:11:43Z</cp:lastPrinted>
  <dcterms:created xsi:type="dcterms:W3CDTF">2013-03-12T09:30:16Z</dcterms:created>
  <dcterms:modified xsi:type="dcterms:W3CDTF">2013-05-31T14:08:17Z</dcterms:modified>
</cp:coreProperties>
</file>