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835" r:id="rId1"/>
    <p:sldMasterId id="2147483820" r:id="rId2"/>
  </p:sldMasterIdLst>
  <p:notesMasterIdLst>
    <p:notesMasterId r:id="rId19"/>
  </p:notesMasterIdLst>
  <p:handoutMasterIdLst>
    <p:handoutMasterId r:id="rId20"/>
  </p:handoutMasterIdLst>
  <p:sldIdLst>
    <p:sldId id="363" r:id="rId3"/>
    <p:sldId id="424" r:id="rId4"/>
    <p:sldId id="371" r:id="rId5"/>
    <p:sldId id="426" r:id="rId6"/>
    <p:sldId id="469" r:id="rId7"/>
    <p:sldId id="468" r:id="rId8"/>
    <p:sldId id="466" r:id="rId9"/>
    <p:sldId id="470" r:id="rId10"/>
    <p:sldId id="430" r:id="rId11"/>
    <p:sldId id="435" r:id="rId12"/>
    <p:sldId id="473" r:id="rId13"/>
    <p:sldId id="429" r:id="rId14"/>
    <p:sldId id="475" r:id="rId15"/>
    <p:sldId id="471" r:id="rId16"/>
    <p:sldId id="439" r:id="rId17"/>
    <p:sldId id="465" r:id="rId1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Century Gothic" pitchFamily="34" charset="0"/>
        <a:ea typeface="+mn-ea"/>
        <a:cs typeface="+mn-cs"/>
      </a:defRPr>
    </a:lvl1pPr>
    <a:lvl2pPr marL="457200" algn="l" rtl="0" fontAlgn="base">
      <a:spcBef>
        <a:spcPct val="0"/>
      </a:spcBef>
      <a:spcAft>
        <a:spcPct val="0"/>
      </a:spcAft>
      <a:defRPr sz="2400" kern="1200">
        <a:solidFill>
          <a:schemeClr val="tx1"/>
        </a:solidFill>
        <a:latin typeface="Century Gothic" pitchFamily="34" charset="0"/>
        <a:ea typeface="+mn-ea"/>
        <a:cs typeface="+mn-cs"/>
      </a:defRPr>
    </a:lvl2pPr>
    <a:lvl3pPr marL="914400" algn="l" rtl="0" fontAlgn="base">
      <a:spcBef>
        <a:spcPct val="0"/>
      </a:spcBef>
      <a:spcAft>
        <a:spcPct val="0"/>
      </a:spcAft>
      <a:defRPr sz="2400" kern="1200">
        <a:solidFill>
          <a:schemeClr val="tx1"/>
        </a:solidFill>
        <a:latin typeface="Century Gothic" pitchFamily="34" charset="0"/>
        <a:ea typeface="+mn-ea"/>
        <a:cs typeface="+mn-cs"/>
      </a:defRPr>
    </a:lvl3pPr>
    <a:lvl4pPr marL="1371600" algn="l" rtl="0" fontAlgn="base">
      <a:spcBef>
        <a:spcPct val="0"/>
      </a:spcBef>
      <a:spcAft>
        <a:spcPct val="0"/>
      </a:spcAft>
      <a:defRPr sz="2400" kern="1200">
        <a:solidFill>
          <a:schemeClr val="tx1"/>
        </a:solidFill>
        <a:latin typeface="Century Gothic" pitchFamily="34" charset="0"/>
        <a:ea typeface="+mn-ea"/>
        <a:cs typeface="+mn-cs"/>
      </a:defRPr>
    </a:lvl4pPr>
    <a:lvl5pPr marL="1828800" algn="l" rtl="0" fontAlgn="base">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arte Alberto" initials="ALE"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a:srgbClr val="FF00FF"/>
    <a:srgbClr val="0066FF"/>
    <a:srgbClr val="0000FF"/>
    <a:srgbClr val="008000"/>
    <a:srgbClr val="FF9900"/>
    <a:srgbClr val="FFFF00"/>
    <a:srgbClr val="0033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764" autoAdjust="0"/>
    <p:restoredTop sz="81943" autoAdjust="0"/>
  </p:normalViewPr>
  <p:slideViewPr>
    <p:cSldViewPr>
      <p:cViewPr varScale="1">
        <p:scale>
          <a:sx n="93" d="100"/>
          <a:sy n="93" d="100"/>
        </p:scale>
        <p:origin x="-9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565" y="-10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GB"/>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B7DAA58C-FAE1-428D-BEDC-C10BBF8396DF}" type="slidenum">
              <a:rPr lang="en-GB"/>
              <a:pPr>
                <a:defRPr/>
              </a:pPr>
              <a:t>‹#›</a:t>
            </a:fld>
            <a:endParaRPr lang="en-GB"/>
          </a:p>
        </p:txBody>
      </p:sp>
    </p:spTree>
    <p:extLst>
      <p:ext uri="{BB962C8B-B14F-4D97-AF65-F5344CB8AC3E}">
        <p14:creationId xmlns:p14="http://schemas.microsoft.com/office/powerpoint/2010/main" val="32106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260B2729-7BC8-4033-B757-B9016660E02D}" type="slidenum">
              <a:rPr lang="en-GB"/>
              <a:pPr>
                <a:defRPr/>
              </a:pPr>
              <a:t>‹#›</a:t>
            </a:fld>
            <a:endParaRPr lang="en-GB"/>
          </a:p>
        </p:txBody>
      </p:sp>
    </p:spTree>
    <p:extLst>
      <p:ext uri="{BB962C8B-B14F-4D97-AF65-F5344CB8AC3E}">
        <p14:creationId xmlns:p14="http://schemas.microsoft.com/office/powerpoint/2010/main" val="1796873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AD02493D-844A-42A2-ACA7-BF11F33CB94D}" type="slidenum">
              <a:rPr lang="en-GB">
                <a:solidFill>
                  <a:prstClr val="black"/>
                </a:solidFill>
              </a:rPr>
              <a:pPr/>
              <a:t>1</a:t>
            </a:fld>
            <a:endParaRPr lang="en-GB" dirty="0">
              <a:solidFill>
                <a:prstClr val="black"/>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10</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11</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12</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13</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14</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15</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Here the point of the density is to understand particle transport</a:t>
            </a:r>
            <a:r>
              <a:rPr lang="en-US" baseline="0" dirty="0" smtClean="0">
                <a:latin typeface="Arial" pitchFamily="34" charset="0"/>
              </a:rPr>
              <a:t> during transient hollow profiles. It is linked to slide 5. Our fear is that inwards diffusion is rather slow and thus the edge density that we deposit by pellets is likely to be expelled by the next ELM.</a:t>
            </a:r>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16</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The point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2</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The point 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3</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4</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5</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6</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7</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8</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lgn="r" eaLnBrk="1" hangingPunct="1"/>
            <a:fld id="{BC40352C-3311-4603-9DBF-7C0FEAF307B2}" type="slidenum">
              <a:rPr lang="en-GB" sz="1200">
                <a:solidFill>
                  <a:srgbClr val="000000"/>
                </a:solidFill>
                <a:latin typeface="Arial" pitchFamily="34" charset="0"/>
              </a:rPr>
              <a:pPr algn="r" eaLnBrk="1" hangingPunct="1"/>
              <a:t>9</a:t>
            </a:fld>
            <a:endParaRPr lang="en-GB" sz="1200" dirty="0">
              <a:solidFill>
                <a:srgbClr val="000000"/>
              </a:solidFill>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101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2756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4" descr="PowerPoint_Graphic"/>
          <p:cNvPicPr>
            <a:picLocks noChangeAspect="1" noChangeArrowheads="1"/>
          </p:cNvPicPr>
          <p:nvPr/>
        </p:nvPicPr>
        <p:blipFill>
          <a:blip r:embed="rId3" cstate="print"/>
          <a:srcRect/>
          <a:stretch>
            <a:fillRect/>
          </a:stretch>
        </p:blipFill>
        <p:spPr bwMode="auto">
          <a:xfrm>
            <a:off x="0" y="6235700"/>
            <a:ext cx="9144000" cy="622300"/>
          </a:xfrm>
          <a:prstGeom prst="rect">
            <a:avLst/>
          </a:prstGeom>
          <a:noFill/>
          <a:ln w="9525">
            <a:noFill/>
            <a:miter lim="800000"/>
            <a:headEnd/>
            <a:tailEnd/>
          </a:ln>
        </p:spPr>
      </p:pic>
      <p:sp>
        <p:nvSpPr>
          <p:cNvPr id="40963" name="Rectangle 2"/>
          <p:cNvSpPr>
            <a:spLocks noGrp="1" noChangeAspect="1" noChangeArrowheads="1"/>
          </p:cNvSpPr>
          <p:nvPr>
            <p:ph type="title"/>
          </p:nvPr>
        </p:nvSpPr>
        <p:spPr bwMode="auto">
          <a:xfrm>
            <a:off x="609600" y="609600"/>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64" name="Rectangle 3"/>
          <p:cNvSpPr>
            <a:spLocks noGrp="1" noChangeArrowheads="1"/>
          </p:cNvSpPr>
          <p:nvPr>
            <p:ph type="body" idx="1"/>
          </p:nvPr>
        </p:nvSpPr>
        <p:spPr bwMode="auto">
          <a:xfrm>
            <a:off x="539750" y="1989138"/>
            <a:ext cx="8001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40" name="Text Box 16"/>
          <p:cNvSpPr txBox="1">
            <a:spLocks noChangeArrowheads="1"/>
          </p:cNvSpPr>
          <p:nvPr/>
        </p:nvSpPr>
        <p:spPr bwMode="auto">
          <a:xfrm>
            <a:off x="8604250" y="6453188"/>
            <a:ext cx="361950" cy="244475"/>
          </a:xfrm>
          <a:prstGeom prst="rect">
            <a:avLst/>
          </a:prstGeom>
          <a:noFill/>
          <a:ln w="9525">
            <a:noFill/>
            <a:miter lim="800000"/>
            <a:headEnd/>
            <a:tailEnd/>
          </a:ln>
          <a:effectLst/>
        </p:spPr>
        <p:txBody>
          <a:bodyPr>
            <a:spAutoFit/>
          </a:bodyPr>
          <a:lstStyle/>
          <a:p>
            <a:pPr eaLnBrk="0" hangingPunct="0">
              <a:spcBef>
                <a:spcPct val="50000"/>
              </a:spcBef>
              <a:defRPr/>
            </a:pPr>
            <a:fld id="{BD49BFA8-658D-491C-A70B-25FD99997DF5}" type="slidenum">
              <a:rPr lang="en-GB" sz="1000">
                <a:solidFill>
                  <a:srgbClr val="333399"/>
                </a:solidFill>
                <a:latin typeface="Arial" pitchFamily="34" charset="0"/>
                <a:cs typeface="Arial" pitchFamily="34" charset="0"/>
              </a:rPr>
              <a:pPr eaLnBrk="0" hangingPunct="0">
                <a:spcBef>
                  <a:spcPct val="50000"/>
                </a:spcBef>
                <a:defRPr/>
              </a:pPr>
              <a:t>‹#›</a:t>
            </a:fld>
            <a:endParaRPr lang="en-GB" sz="1000">
              <a:solidFill>
                <a:srgbClr val="333399"/>
              </a:solidFill>
              <a:latin typeface="Arial" pitchFamily="34" charset="0"/>
              <a:cs typeface="Arial" pitchFamily="34" charset="0"/>
            </a:endParaRPr>
          </a:p>
        </p:txBody>
      </p:sp>
      <p:pic>
        <p:nvPicPr>
          <p:cNvPr id="40969" name="Picture 9" descr="PowerPoint_Graphic"/>
          <p:cNvPicPr>
            <a:picLocks noChangeAspect="1" noChangeArrowheads="1"/>
          </p:cNvPicPr>
          <p:nvPr/>
        </p:nvPicPr>
        <p:blipFill>
          <a:blip r:embed="rId3" cstate="print"/>
          <a:srcRect t="17628" r="71672" b="18803"/>
          <a:stretch>
            <a:fillRect/>
          </a:stretch>
        </p:blipFill>
        <p:spPr bwMode="auto">
          <a:xfrm>
            <a:off x="349118" y="44544"/>
            <a:ext cx="8456613" cy="1290638"/>
          </a:xfrm>
          <a:prstGeom prst="rect">
            <a:avLst/>
          </a:prstGeom>
          <a:noFill/>
          <a:ln w="9525">
            <a:noFill/>
            <a:miter lim="800000"/>
            <a:headEnd/>
            <a:tailEnd/>
          </a:ln>
        </p:spPr>
      </p:pic>
      <p:sp>
        <p:nvSpPr>
          <p:cNvPr id="8" name="Text Box 12"/>
          <p:cNvSpPr txBox="1">
            <a:spLocks noChangeArrowheads="1"/>
          </p:cNvSpPr>
          <p:nvPr userDrawn="1"/>
        </p:nvSpPr>
        <p:spPr bwMode="auto">
          <a:xfrm>
            <a:off x="2294615" y="6436053"/>
            <a:ext cx="65070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100" b="0" baseline="0" dirty="0" smtClean="0">
                <a:solidFill>
                  <a:srgbClr val="0000FF"/>
                </a:solidFill>
                <a:latin typeface="Arial" pitchFamily="34" charset="0"/>
                <a:cs typeface="Arial" pitchFamily="34" charset="0"/>
              </a:rPr>
              <a:t>A. Loarte – ISM working session June 3-7 2013 CEA-</a:t>
            </a:r>
            <a:r>
              <a:rPr lang="en-GB" sz="1100" b="0" baseline="0" dirty="0" err="1" smtClean="0">
                <a:solidFill>
                  <a:srgbClr val="0000FF"/>
                </a:solidFill>
                <a:latin typeface="Arial" pitchFamily="34" charset="0"/>
                <a:cs typeface="Arial" pitchFamily="34" charset="0"/>
              </a:rPr>
              <a:t>Cadarache</a:t>
            </a:r>
            <a:r>
              <a:rPr lang="en-GB" sz="1100" b="0" baseline="0" dirty="0" smtClean="0">
                <a:solidFill>
                  <a:srgbClr val="0000FF"/>
                </a:solidFill>
                <a:latin typeface="Arial" pitchFamily="34" charset="0"/>
                <a:cs typeface="Arial" pitchFamily="34" charset="0"/>
              </a:rPr>
              <a:t> </a:t>
            </a:r>
            <a:endParaRPr lang="en-GB" sz="1100" b="0" baseline="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204649631"/>
      </p:ext>
    </p:extLst>
  </p:cSld>
  <p:clrMap bg1="lt1" tx1="dk1" bg2="lt2" tx2="dk2" accent1="accent1" accent2="accent2" accent3="accent3" accent4="accent4" accent5="accent5" accent6="accent6" hlink="hlink" folHlink="folHlink"/>
  <p:sldLayoutIdLst>
    <p:sldLayoutId id="2147483836"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imes New Roman" pitchFamily="18" charset="0"/>
        </a:defRPr>
      </a:lvl2pPr>
      <a:lvl3pPr algn="l" rtl="0" eaLnBrk="0" fontAlgn="base" hangingPunct="0">
        <a:spcBef>
          <a:spcPct val="0"/>
        </a:spcBef>
        <a:spcAft>
          <a:spcPct val="0"/>
        </a:spcAft>
        <a:defRPr sz="3000">
          <a:solidFill>
            <a:schemeClr val="tx2"/>
          </a:solidFill>
          <a:latin typeface="Times New Roman" pitchFamily="18" charset="0"/>
        </a:defRPr>
      </a:lvl3pPr>
      <a:lvl4pPr algn="l" rtl="0" eaLnBrk="0" fontAlgn="base" hangingPunct="0">
        <a:spcBef>
          <a:spcPct val="0"/>
        </a:spcBef>
        <a:spcAft>
          <a:spcPct val="0"/>
        </a:spcAft>
        <a:defRPr sz="3000">
          <a:solidFill>
            <a:schemeClr val="tx2"/>
          </a:solidFill>
          <a:latin typeface="Times New Roman" pitchFamily="18" charset="0"/>
        </a:defRPr>
      </a:lvl4pPr>
      <a:lvl5pPr algn="l" rtl="0" eaLnBrk="0" fontAlgn="base" hangingPunct="0">
        <a:spcBef>
          <a:spcPct val="0"/>
        </a:spcBef>
        <a:spcAft>
          <a:spcPct val="0"/>
        </a:spcAft>
        <a:defRPr sz="3000">
          <a:solidFill>
            <a:schemeClr val="tx2"/>
          </a:solidFill>
          <a:latin typeface="Times New Roman" pitchFamily="18" charset="0"/>
        </a:defRPr>
      </a:lvl5pPr>
      <a:lvl6pPr marL="457200" algn="l" rtl="0" eaLnBrk="0" fontAlgn="base" hangingPunct="0">
        <a:spcBef>
          <a:spcPct val="0"/>
        </a:spcBef>
        <a:spcAft>
          <a:spcPct val="0"/>
        </a:spcAft>
        <a:defRPr sz="3000">
          <a:solidFill>
            <a:schemeClr val="tx2"/>
          </a:solidFill>
          <a:latin typeface="Times New Roman" pitchFamily="18" charset="0"/>
        </a:defRPr>
      </a:lvl6pPr>
      <a:lvl7pPr marL="914400" algn="l" rtl="0" eaLnBrk="0" fontAlgn="base" hangingPunct="0">
        <a:spcBef>
          <a:spcPct val="0"/>
        </a:spcBef>
        <a:spcAft>
          <a:spcPct val="0"/>
        </a:spcAft>
        <a:defRPr sz="3000">
          <a:solidFill>
            <a:schemeClr val="tx2"/>
          </a:solidFill>
          <a:latin typeface="Times New Roman" pitchFamily="18" charset="0"/>
        </a:defRPr>
      </a:lvl7pPr>
      <a:lvl8pPr marL="1371600" algn="l" rtl="0" eaLnBrk="0" fontAlgn="base" hangingPunct="0">
        <a:spcBef>
          <a:spcPct val="0"/>
        </a:spcBef>
        <a:spcAft>
          <a:spcPct val="0"/>
        </a:spcAft>
        <a:defRPr sz="3000">
          <a:solidFill>
            <a:schemeClr val="tx2"/>
          </a:solidFill>
          <a:latin typeface="Times New Roman" pitchFamily="18" charset="0"/>
        </a:defRPr>
      </a:lvl8pPr>
      <a:lvl9pPr marL="1828800" algn="l" rtl="0" eaLnBrk="0" fontAlgn="base" hangingPunct="0">
        <a:spcBef>
          <a:spcPct val="0"/>
        </a:spcBef>
        <a:spcAft>
          <a:spcPct val="0"/>
        </a:spcAft>
        <a:defRPr sz="3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spect="1" noChangeArrowheads="1"/>
          </p:cNvSpPr>
          <p:nvPr>
            <p:ph type="title"/>
          </p:nvPr>
        </p:nvSpPr>
        <p:spPr bwMode="auto">
          <a:xfrm>
            <a:off x="609600" y="6096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6" name="Rectangle 3"/>
          <p:cNvSpPr>
            <a:spLocks noGrp="1" noChangeArrowheads="1"/>
          </p:cNvSpPr>
          <p:nvPr>
            <p:ph type="body" idx="1"/>
          </p:nvPr>
        </p:nvSpPr>
        <p:spPr bwMode="auto">
          <a:xfrm>
            <a:off x="539750" y="1989138"/>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7" name="Line 13"/>
          <p:cNvSpPr>
            <a:spLocks noChangeShapeType="1"/>
          </p:cNvSpPr>
          <p:nvPr/>
        </p:nvSpPr>
        <p:spPr bwMode="auto">
          <a:xfrm>
            <a:off x="0" y="620713"/>
            <a:ext cx="9144000" cy="0"/>
          </a:xfrm>
          <a:prstGeom prst="line">
            <a:avLst/>
          </a:prstGeom>
          <a:noFill/>
          <a:ln w="1587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14" descr="PowerPoint_Graphic"/>
          <p:cNvPicPr>
            <a:picLocks noChangeAspect="1" noChangeArrowheads="1"/>
          </p:cNvPicPr>
          <p:nvPr userDrawn="1"/>
        </p:nvPicPr>
        <p:blipFill>
          <a:blip r:embed="rId3" cstate="print"/>
          <a:srcRect/>
          <a:stretch>
            <a:fillRect/>
          </a:stretch>
        </p:blipFill>
        <p:spPr bwMode="auto">
          <a:xfrm>
            <a:off x="-581" y="6217389"/>
            <a:ext cx="9144000" cy="622300"/>
          </a:xfrm>
          <a:prstGeom prst="rect">
            <a:avLst/>
          </a:prstGeom>
          <a:noFill/>
          <a:ln w="9525">
            <a:noFill/>
            <a:miter lim="800000"/>
            <a:headEnd/>
            <a:tailEnd/>
          </a:ln>
        </p:spPr>
      </p:pic>
      <p:sp>
        <p:nvSpPr>
          <p:cNvPr id="3078" name="Text Box 16"/>
          <p:cNvSpPr txBox="1">
            <a:spLocks noChangeArrowheads="1"/>
          </p:cNvSpPr>
          <p:nvPr/>
        </p:nvSpPr>
        <p:spPr bwMode="auto">
          <a:xfrm>
            <a:off x="8633200" y="6411803"/>
            <a:ext cx="361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pPr>
            <a:fld id="{C3B3E458-A9A4-4047-B8DB-4039427EDB63}" type="slidenum">
              <a:rPr lang="en-GB" sz="1000">
                <a:solidFill>
                  <a:srgbClr val="333399"/>
                </a:solidFill>
                <a:latin typeface="Arial" pitchFamily="34" charset="0"/>
                <a:cs typeface="Arial" pitchFamily="34" charset="0"/>
              </a:rPr>
              <a:pPr>
                <a:spcBef>
                  <a:spcPct val="50000"/>
                </a:spcBef>
              </a:pPr>
              <a:t>‹#›</a:t>
            </a:fld>
            <a:endParaRPr lang="en-GB" sz="1000" dirty="0">
              <a:solidFill>
                <a:srgbClr val="333399"/>
              </a:solidFill>
              <a:latin typeface="Arial" pitchFamily="34" charset="0"/>
              <a:cs typeface="Arial" pitchFamily="34" charset="0"/>
            </a:endParaRPr>
          </a:p>
        </p:txBody>
      </p:sp>
      <p:sp>
        <p:nvSpPr>
          <p:cNvPr id="10" name="Text Box 12"/>
          <p:cNvSpPr txBox="1">
            <a:spLocks noChangeArrowheads="1"/>
          </p:cNvSpPr>
          <p:nvPr userDrawn="1"/>
        </p:nvSpPr>
        <p:spPr bwMode="auto">
          <a:xfrm>
            <a:off x="2294615" y="6436053"/>
            <a:ext cx="65070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1100" b="0" baseline="0" dirty="0" smtClean="0">
                <a:solidFill>
                  <a:srgbClr val="0000FF"/>
                </a:solidFill>
                <a:latin typeface="Arial" pitchFamily="34" charset="0"/>
                <a:cs typeface="Arial" pitchFamily="34" charset="0"/>
              </a:rPr>
              <a:t>A. Loarte – ISM working session June 3-7 2013 CEA-</a:t>
            </a:r>
            <a:r>
              <a:rPr lang="en-GB" sz="1100" b="0" baseline="0" dirty="0" err="1" smtClean="0">
                <a:solidFill>
                  <a:srgbClr val="0000FF"/>
                </a:solidFill>
                <a:latin typeface="Arial" pitchFamily="34" charset="0"/>
                <a:cs typeface="Arial" pitchFamily="34" charset="0"/>
              </a:rPr>
              <a:t>Cadarache</a:t>
            </a:r>
            <a:r>
              <a:rPr lang="en-GB" sz="1100" b="0" baseline="0" dirty="0" smtClean="0">
                <a:solidFill>
                  <a:srgbClr val="0000FF"/>
                </a:solidFill>
                <a:latin typeface="Arial" pitchFamily="34" charset="0"/>
                <a:cs typeface="Arial" pitchFamily="34" charset="0"/>
              </a:rPr>
              <a:t> </a:t>
            </a:r>
            <a:endParaRPr lang="en-GB" sz="1100" b="0" baseline="0" dirty="0">
              <a:solidFill>
                <a:srgbClr val="0000F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29" r:id="rId1"/>
  </p:sldLayoutIdLst>
  <p:timing>
    <p:tnLst>
      <p:par>
        <p:cTn id="1" dur="indefinite" restart="never" nodeType="tmRoot"/>
      </p:par>
    </p:tnLst>
  </p:timing>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imes New Roman" pitchFamily="18" charset="0"/>
        </a:defRPr>
      </a:lvl2pPr>
      <a:lvl3pPr algn="l" rtl="0" eaLnBrk="0" fontAlgn="base" hangingPunct="0">
        <a:spcBef>
          <a:spcPct val="0"/>
        </a:spcBef>
        <a:spcAft>
          <a:spcPct val="0"/>
        </a:spcAft>
        <a:defRPr sz="3000">
          <a:solidFill>
            <a:schemeClr val="tx2"/>
          </a:solidFill>
          <a:latin typeface="Times New Roman" pitchFamily="18" charset="0"/>
        </a:defRPr>
      </a:lvl3pPr>
      <a:lvl4pPr algn="l" rtl="0" eaLnBrk="0" fontAlgn="base" hangingPunct="0">
        <a:spcBef>
          <a:spcPct val="0"/>
        </a:spcBef>
        <a:spcAft>
          <a:spcPct val="0"/>
        </a:spcAft>
        <a:defRPr sz="3000">
          <a:solidFill>
            <a:schemeClr val="tx2"/>
          </a:solidFill>
          <a:latin typeface="Times New Roman" pitchFamily="18" charset="0"/>
        </a:defRPr>
      </a:lvl4pPr>
      <a:lvl5pPr algn="l" rtl="0" eaLnBrk="0" fontAlgn="base" hangingPunct="0">
        <a:spcBef>
          <a:spcPct val="0"/>
        </a:spcBef>
        <a:spcAft>
          <a:spcPct val="0"/>
        </a:spcAft>
        <a:defRPr sz="3000">
          <a:solidFill>
            <a:schemeClr val="tx2"/>
          </a:solidFill>
          <a:latin typeface="Times New Roman" pitchFamily="18" charset="0"/>
        </a:defRPr>
      </a:lvl5pPr>
      <a:lvl6pPr marL="457200" algn="l" rtl="0" eaLnBrk="0" fontAlgn="base" hangingPunct="0">
        <a:spcBef>
          <a:spcPct val="0"/>
        </a:spcBef>
        <a:spcAft>
          <a:spcPct val="0"/>
        </a:spcAft>
        <a:defRPr sz="3000">
          <a:solidFill>
            <a:schemeClr val="tx2"/>
          </a:solidFill>
          <a:latin typeface="Times New Roman" pitchFamily="18" charset="0"/>
        </a:defRPr>
      </a:lvl6pPr>
      <a:lvl7pPr marL="914400" algn="l" rtl="0" eaLnBrk="0" fontAlgn="base" hangingPunct="0">
        <a:spcBef>
          <a:spcPct val="0"/>
        </a:spcBef>
        <a:spcAft>
          <a:spcPct val="0"/>
        </a:spcAft>
        <a:defRPr sz="3000">
          <a:solidFill>
            <a:schemeClr val="tx2"/>
          </a:solidFill>
          <a:latin typeface="Times New Roman" pitchFamily="18" charset="0"/>
        </a:defRPr>
      </a:lvl7pPr>
      <a:lvl8pPr marL="1371600" algn="l" rtl="0" eaLnBrk="0" fontAlgn="base" hangingPunct="0">
        <a:spcBef>
          <a:spcPct val="0"/>
        </a:spcBef>
        <a:spcAft>
          <a:spcPct val="0"/>
        </a:spcAft>
        <a:defRPr sz="3000">
          <a:solidFill>
            <a:schemeClr val="tx2"/>
          </a:solidFill>
          <a:latin typeface="Times New Roman" pitchFamily="18" charset="0"/>
        </a:defRPr>
      </a:lvl8pPr>
      <a:lvl9pPr marL="1828800" algn="l" rtl="0" eaLnBrk="0" fontAlgn="base" hangingPunct="0">
        <a:spcBef>
          <a:spcPct val="0"/>
        </a:spcBef>
        <a:spcAft>
          <a:spcPct val="0"/>
        </a:spcAft>
        <a:defRPr sz="3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19495" y="1844824"/>
            <a:ext cx="9180512" cy="1853765"/>
          </a:xfrm>
          <a:prstGeom prst="rect">
            <a:avLst/>
          </a:prstGeom>
          <a:noFill/>
          <a:ln w="9525">
            <a:noFill/>
            <a:miter lim="800000"/>
            <a:headEnd/>
            <a:tailEnd/>
          </a:ln>
        </p:spPr>
        <p:txBody>
          <a:bodyPr anchor="ctr"/>
          <a:lstStyle/>
          <a:p>
            <a:pPr algn="ctr"/>
            <a:r>
              <a:rPr lang="en-GB" sz="3200" b="1" dirty="0" smtClean="0">
                <a:solidFill>
                  <a:srgbClr val="333399"/>
                </a:solidFill>
                <a:latin typeface="Arial" pitchFamily="34" charset="0"/>
                <a:cs typeface="Arial" pitchFamily="34" charset="0"/>
              </a:rPr>
              <a:t>ITER Integrated Scenario Modelling needs</a:t>
            </a:r>
            <a:endParaRPr lang="en-US" sz="3200" b="1" dirty="0">
              <a:solidFill>
                <a:srgbClr val="333399"/>
              </a:solidFill>
              <a:latin typeface="Arial" pitchFamily="34" charset="0"/>
              <a:cs typeface="Arial" pitchFamily="34" charset="0"/>
            </a:endParaRPr>
          </a:p>
        </p:txBody>
      </p:sp>
      <p:sp>
        <p:nvSpPr>
          <p:cNvPr id="3075" name="Rectangle 6"/>
          <p:cNvSpPr>
            <a:spLocks noChangeArrowheads="1"/>
          </p:cNvSpPr>
          <p:nvPr/>
        </p:nvSpPr>
        <p:spPr bwMode="auto">
          <a:xfrm>
            <a:off x="404602" y="4509120"/>
            <a:ext cx="8391525" cy="504056"/>
          </a:xfrm>
          <a:prstGeom prst="rect">
            <a:avLst/>
          </a:prstGeom>
          <a:noFill/>
          <a:ln w="9525">
            <a:noFill/>
            <a:miter lim="800000"/>
            <a:headEnd/>
            <a:tailEnd/>
          </a:ln>
        </p:spPr>
        <p:txBody>
          <a:bodyPr/>
          <a:lstStyle/>
          <a:p>
            <a:pPr algn="ctr">
              <a:spcBef>
                <a:spcPct val="20000"/>
              </a:spcBef>
            </a:pPr>
            <a:r>
              <a:rPr lang="en-US" dirty="0" smtClean="0">
                <a:solidFill>
                  <a:srgbClr val="333399"/>
                </a:solidFill>
                <a:latin typeface="Arial" pitchFamily="34" charset="0"/>
                <a:cs typeface="Arial" pitchFamily="34" charset="0"/>
              </a:rPr>
              <a:t>for the ITER Organization-Plasma Operation Directorate</a:t>
            </a:r>
            <a:endParaRPr lang="en-US" dirty="0">
              <a:solidFill>
                <a:srgbClr val="333399"/>
              </a:solidFill>
              <a:latin typeface="Arial" pitchFamily="34" charset="0"/>
              <a:cs typeface="Arial" pitchFamily="34" charset="0"/>
            </a:endParaRPr>
          </a:p>
        </p:txBody>
      </p:sp>
      <p:sp>
        <p:nvSpPr>
          <p:cNvPr id="3076" name="Rectangle 10"/>
          <p:cNvSpPr>
            <a:spLocks noChangeArrowheads="1"/>
          </p:cNvSpPr>
          <p:nvPr/>
        </p:nvSpPr>
        <p:spPr bwMode="auto">
          <a:xfrm>
            <a:off x="22853" y="3573016"/>
            <a:ext cx="9108504" cy="495394"/>
          </a:xfrm>
          <a:prstGeom prst="rect">
            <a:avLst/>
          </a:prstGeom>
          <a:noFill/>
          <a:ln w="9525">
            <a:noFill/>
            <a:miter lim="800000"/>
            <a:headEnd/>
            <a:tailEnd/>
          </a:ln>
        </p:spPr>
        <p:txBody>
          <a:bodyPr/>
          <a:lstStyle/>
          <a:p>
            <a:pPr algn="ctr">
              <a:spcBef>
                <a:spcPct val="20000"/>
              </a:spcBef>
              <a:spcAft>
                <a:spcPts val="1200"/>
              </a:spcAft>
            </a:pPr>
            <a:r>
              <a:rPr lang="en-US" sz="2800" dirty="0" smtClean="0">
                <a:solidFill>
                  <a:srgbClr val="333399"/>
                </a:solidFill>
                <a:latin typeface="Arial" pitchFamily="34" charset="0"/>
                <a:cs typeface="Arial" pitchFamily="34" charset="0"/>
              </a:rPr>
              <a:t>Alberto Loarte</a:t>
            </a:r>
            <a:endParaRPr lang="en-US" sz="1600" dirty="0">
              <a:solidFill>
                <a:srgbClr val="FF0000"/>
              </a:solidFill>
              <a:latin typeface="Arial" pitchFamily="34" charset="0"/>
              <a:cs typeface="Arial" pitchFamily="34" charset="0"/>
            </a:endParaRPr>
          </a:p>
        </p:txBody>
      </p:sp>
      <p:sp>
        <p:nvSpPr>
          <p:cNvPr id="4" name="Rectangle 3"/>
          <p:cNvSpPr/>
          <p:nvPr/>
        </p:nvSpPr>
        <p:spPr>
          <a:xfrm>
            <a:off x="-38748" y="5889526"/>
            <a:ext cx="9272768" cy="400110"/>
          </a:xfrm>
          <a:prstGeom prst="rect">
            <a:avLst/>
          </a:prstGeom>
        </p:spPr>
        <p:txBody>
          <a:bodyPr wrap="square">
            <a:spAutoFit/>
          </a:bodyPr>
          <a:lstStyle/>
          <a:p>
            <a:pPr algn="ctr"/>
            <a:r>
              <a:rPr lang="en-US" sz="2000" i="1" dirty="0">
                <a:latin typeface="Garamond" pitchFamily="18" charset="0"/>
              </a:rPr>
              <a:t>The views and opinions expressed herein do not necessarily reflect those of the ITER </a:t>
            </a:r>
            <a:r>
              <a:rPr lang="en-US" sz="2000" i="1" dirty="0" smtClean="0">
                <a:latin typeface="Garamond" pitchFamily="18" charset="0"/>
              </a:rPr>
              <a:t>Organization</a:t>
            </a:r>
            <a:endParaRPr lang="en-GB" sz="2000" dirty="0">
              <a:latin typeface="Garamond" pitchFamily="18" charset="0"/>
            </a:endParaRPr>
          </a:p>
        </p:txBody>
      </p:sp>
    </p:spTree>
    <p:extLst>
      <p:ext uri="{BB962C8B-B14F-4D97-AF65-F5344CB8AC3E}">
        <p14:creationId xmlns:p14="http://schemas.microsoft.com/office/powerpoint/2010/main" val="1260962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9848" y="620688"/>
            <a:ext cx="9114152" cy="1800200"/>
          </a:xfrm>
          <a:prstGeom prst="rect">
            <a:avLst/>
          </a:prstGeom>
          <a:noFill/>
          <a:ln w="9525">
            <a:noFill/>
            <a:miter lim="800000"/>
            <a:headEnd/>
            <a:tailEnd/>
          </a:ln>
        </p:spPr>
        <p:txBody>
          <a:bodyPr/>
          <a:lstStyle/>
          <a:p>
            <a:pPr marL="342900" indent="-342900">
              <a:spcBef>
                <a:spcPts val="0"/>
              </a:spcBef>
              <a:buFont typeface="Wingdings" pitchFamily="2" charset="2"/>
              <a:buChar char="Ø"/>
              <a:tabLst>
                <a:tab pos="361950" algn="l"/>
              </a:tabLst>
              <a:defRPr/>
            </a:pPr>
            <a:r>
              <a:rPr lang="en-US" sz="2200" kern="0" dirty="0" smtClean="0">
                <a:solidFill>
                  <a:srgbClr val="333399"/>
                </a:solidFill>
                <a:latin typeface="Arial" pitchFamily="34" charset="0"/>
                <a:cs typeface="Arial" pitchFamily="34" charset="0"/>
                <a:sym typeface="Symbol" pitchFamily="18" charset="2"/>
              </a:rPr>
              <a:t>Inclusion of effects of ELMs on particle losses &amp; dynamics required :</a:t>
            </a:r>
          </a:p>
          <a:p>
            <a:pPr marL="800100" lvl="1" indent="-342900">
              <a:spcBef>
                <a:spcPts val="0"/>
              </a:spcBef>
              <a:buFont typeface="Wingdings" pitchFamily="2" charset="2"/>
              <a:buChar char="§"/>
              <a:tabLst>
                <a:tab pos="361950" algn="l"/>
              </a:tabLst>
              <a:defRPr/>
            </a:pPr>
            <a:r>
              <a:rPr lang="en-US" sz="2200" kern="0" dirty="0" smtClean="0">
                <a:solidFill>
                  <a:srgbClr val="333399"/>
                </a:solidFill>
                <a:latin typeface="Arial" pitchFamily="34" charset="0"/>
                <a:cs typeface="Arial" pitchFamily="34" charset="0"/>
                <a:sym typeface="Symbol" pitchFamily="18" charset="2"/>
              </a:rPr>
              <a:t>Determine effectiveness of ELMs to expel (high Z) impurities (diffusive-like ELMs can cause </a:t>
            </a:r>
            <a:r>
              <a:rPr lang="en-US" sz="2200" kern="0" dirty="0" err="1" smtClean="0">
                <a:solidFill>
                  <a:srgbClr val="333399"/>
                </a:solidFill>
                <a:latin typeface="Arial" pitchFamily="34" charset="0"/>
                <a:cs typeface="Arial" pitchFamily="34" charset="0"/>
                <a:sym typeface="Symbol" pitchFamily="18" charset="2"/>
              </a:rPr>
              <a:t>n</a:t>
            </a:r>
            <a:r>
              <a:rPr lang="en-US" sz="2200" kern="0" baseline="-25000" dirty="0" err="1" smtClean="0">
                <a:solidFill>
                  <a:srgbClr val="333399"/>
                </a:solidFill>
                <a:latin typeface="Arial" pitchFamily="34" charset="0"/>
                <a:cs typeface="Arial" pitchFamily="34" charset="0"/>
                <a:sym typeface="Symbol" pitchFamily="18" charset="2"/>
              </a:rPr>
              <a:t>Z</a:t>
            </a:r>
            <a:r>
              <a:rPr lang="en-US" sz="2200" kern="0" dirty="0" smtClean="0">
                <a:solidFill>
                  <a:srgbClr val="333399"/>
                </a:solidFill>
                <a:latin typeface="Arial" pitchFamily="34" charset="0"/>
                <a:cs typeface="Arial" pitchFamily="34" charset="0"/>
                <a:sym typeface="Symbol" pitchFamily="18" charset="2"/>
              </a:rPr>
              <a:t> increase) </a:t>
            </a:r>
          </a:p>
          <a:p>
            <a:pPr marL="800100" lvl="1" indent="-342900">
              <a:spcBef>
                <a:spcPts val="0"/>
              </a:spcBef>
              <a:buFont typeface="Wingdings" pitchFamily="2" charset="2"/>
              <a:buChar char="§"/>
              <a:tabLst>
                <a:tab pos="361950" algn="l"/>
              </a:tabLst>
              <a:defRPr/>
            </a:pPr>
            <a:r>
              <a:rPr lang="en-US" sz="2200" kern="0" dirty="0" smtClean="0">
                <a:solidFill>
                  <a:srgbClr val="333399"/>
                </a:solidFill>
                <a:latin typeface="Arial" pitchFamily="34" charset="0"/>
                <a:cs typeface="Arial" pitchFamily="34" charset="0"/>
                <a:sym typeface="Symbol" pitchFamily="18" charset="2"/>
              </a:rPr>
              <a:t>Understand high Z transient radiation </a:t>
            </a:r>
            <a:r>
              <a:rPr lang="en-US" sz="2200" kern="0" dirty="0" err="1" smtClean="0">
                <a:solidFill>
                  <a:srgbClr val="333399"/>
                </a:solidFill>
                <a:latin typeface="Arial" pitchFamily="34" charset="0"/>
                <a:cs typeface="Arial" pitchFamily="34" charset="0"/>
                <a:sym typeface="Symbol" pitchFamily="18" charset="2"/>
              </a:rPr>
              <a:t>behaviour</a:t>
            </a:r>
            <a:r>
              <a:rPr lang="en-US" sz="2200" kern="0" dirty="0" smtClean="0">
                <a:solidFill>
                  <a:srgbClr val="333399"/>
                </a:solidFill>
                <a:latin typeface="Arial" pitchFamily="34" charset="0"/>
                <a:cs typeface="Arial" pitchFamily="34" charset="0"/>
                <a:sym typeface="Symbol" pitchFamily="18" charset="2"/>
              </a:rPr>
              <a:t> during ELMs (can drive plasma back to L-mode)</a:t>
            </a:r>
          </a:p>
        </p:txBody>
      </p:sp>
      <p:sp>
        <p:nvSpPr>
          <p:cNvPr id="19" name="Rectangle 19"/>
          <p:cNvSpPr>
            <a:spLocks noChangeArrowheads="1"/>
          </p:cNvSpPr>
          <p:nvPr/>
        </p:nvSpPr>
        <p:spPr bwMode="auto">
          <a:xfrm>
            <a:off x="5797907" y="2348880"/>
            <a:ext cx="28729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1400" dirty="0" smtClean="0">
                <a:latin typeface="Arial" pitchFamily="34" charset="0"/>
                <a:cs typeface="Arial" pitchFamily="34" charset="0"/>
              </a:rPr>
              <a:t>ITER- Dux and Fable – EPS 2013</a:t>
            </a:r>
            <a:endParaRPr lang="en-GB" sz="1400" dirty="0">
              <a:latin typeface="Arial" pitchFamily="34" charset="0"/>
              <a:cs typeface="Arial" pitchFamily="34" charset="0"/>
            </a:endParaRPr>
          </a:p>
        </p:txBody>
      </p:sp>
      <p:pic>
        <p:nvPicPr>
          <p:cNvPr id="27" name="Picture 26"/>
          <p:cNvPicPr/>
          <p:nvPr/>
        </p:nvPicPr>
        <p:blipFill>
          <a:blip r:embed="rId3" cstate="print">
            <a:extLst>
              <a:ext uri="{28A0092B-C50C-407E-A947-70E740481C1C}">
                <a14:useLocalDpi xmlns:a14="http://schemas.microsoft.com/office/drawing/2010/main" val="0"/>
              </a:ext>
            </a:extLst>
          </a:blip>
          <a:stretch>
            <a:fillRect/>
          </a:stretch>
        </p:blipFill>
        <p:spPr>
          <a:xfrm>
            <a:off x="683568" y="2782892"/>
            <a:ext cx="3289935" cy="3378200"/>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5112142" y="2900543"/>
            <a:ext cx="3275360" cy="3142897"/>
          </a:xfrm>
          <a:prstGeom prst="rect">
            <a:avLst/>
          </a:prstGeom>
        </p:spPr>
      </p:pic>
      <p:grpSp>
        <p:nvGrpSpPr>
          <p:cNvPr id="2" name="Group 1"/>
          <p:cNvGrpSpPr/>
          <p:nvPr/>
        </p:nvGrpSpPr>
        <p:grpSpPr>
          <a:xfrm>
            <a:off x="359663" y="2438742"/>
            <a:ext cx="8553057" cy="3798570"/>
            <a:chOff x="359663" y="2438742"/>
            <a:chExt cx="8553057" cy="3798570"/>
          </a:xfrm>
        </p:grpSpPr>
        <p:pic>
          <p:nvPicPr>
            <p:cNvPr id="8" name="Picture 7" descr="JE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663" y="2438742"/>
              <a:ext cx="4284345" cy="3798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4586924" y="2814220"/>
              <a:ext cx="4325796" cy="3406968"/>
            </a:xfrm>
            <a:prstGeom prst="rect">
              <a:avLst/>
            </a:prstGeom>
          </p:spPr>
        </p:pic>
      </p:grpSp>
      <p:sp>
        <p:nvSpPr>
          <p:cNvPr id="11" name="Rectangle 3"/>
          <p:cNvSpPr txBox="1">
            <a:spLocks noChangeArrowheads="1"/>
          </p:cNvSpPr>
          <p:nvPr/>
        </p:nvSpPr>
        <p:spPr bwMode="auto">
          <a:xfrm>
            <a:off x="179388" y="0"/>
            <a:ext cx="864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imes New Roman" pitchFamily="18" charset="0"/>
              </a:defRPr>
            </a:lvl2pPr>
            <a:lvl3pPr algn="l" rtl="0" eaLnBrk="0" fontAlgn="base" hangingPunct="0">
              <a:spcBef>
                <a:spcPct val="0"/>
              </a:spcBef>
              <a:spcAft>
                <a:spcPct val="0"/>
              </a:spcAft>
              <a:defRPr sz="3000">
                <a:solidFill>
                  <a:schemeClr val="tx2"/>
                </a:solidFill>
                <a:latin typeface="Times New Roman" pitchFamily="18" charset="0"/>
              </a:defRPr>
            </a:lvl3pPr>
            <a:lvl4pPr algn="l" rtl="0" eaLnBrk="0" fontAlgn="base" hangingPunct="0">
              <a:spcBef>
                <a:spcPct val="0"/>
              </a:spcBef>
              <a:spcAft>
                <a:spcPct val="0"/>
              </a:spcAft>
              <a:defRPr sz="3000">
                <a:solidFill>
                  <a:schemeClr val="tx2"/>
                </a:solidFill>
                <a:latin typeface="Times New Roman" pitchFamily="18" charset="0"/>
              </a:defRPr>
            </a:lvl4pPr>
            <a:lvl5pPr algn="l" rtl="0" eaLnBrk="0" fontAlgn="base" hangingPunct="0">
              <a:spcBef>
                <a:spcPct val="0"/>
              </a:spcBef>
              <a:spcAft>
                <a:spcPct val="0"/>
              </a:spcAft>
              <a:defRPr sz="3000">
                <a:solidFill>
                  <a:schemeClr val="tx2"/>
                </a:solidFill>
                <a:latin typeface="Times New Roman" pitchFamily="18" charset="0"/>
              </a:defRPr>
            </a:lvl5pPr>
            <a:lvl6pPr marL="457200" algn="l" rtl="0" eaLnBrk="0" fontAlgn="base" hangingPunct="0">
              <a:spcBef>
                <a:spcPct val="0"/>
              </a:spcBef>
              <a:spcAft>
                <a:spcPct val="0"/>
              </a:spcAft>
              <a:defRPr sz="3000">
                <a:solidFill>
                  <a:schemeClr val="tx2"/>
                </a:solidFill>
                <a:latin typeface="Times New Roman" pitchFamily="18" charset="0"/>
              </a:defRPr>
            </a:lvl6pPr>
            <a:lvl7pPr marL="914400" algn="l" rtl="0" eaLnBrk="0" fontAlgn="base" hangingPunct="0">
              <a:spcBef>
                <a:spcPct val="0"/>
              </a:spcBef>
              <a:spcAft>
                <a:spcPct val="0"/>
              </a:spcAft>
              <a:defRPr sz="3000">
                <a:solidFill>
                  <a:schemeClr val="tx2"/>
                </a:solidFill>
                <a:latin typeface="Times New Roman" pitchFamily="18" charset="0"/>
              </a:defRPr>
            </a:lvl7pPr>
            <a:lvl8pPr marL="1371600" algn="l" rtl="0" eaLnBrk="0" fontAlgn="base" hangingPunct="0">
              <a:spcBef>
                <a:spcPct val="0"/>
              </a:spcBef>
              <a:spcAft>
                <a:spcPct val="0"/>
              </a:spcAft>
              <a:defRPr sz="3000">
                <a:solidFill>
                  <a:schemeClr val="tx2"/>
                </a:solidFill>
                <a:latin typeface="Times New Roman" pitchFamily="18" charset="0"/>
              </a:defRPr>
            </a:lvl8pPr>
            <a:lvl9pPr marL="1828800" algn="l" rtl="0" eaLnBrk="0" fontAlgn="base" hangingPunct="0">
              <a:spcBef>
                <a:spcPct val="0"/>
              </a:spcBef>
              <a:spcAft>
                <a:spcPct val="0"/>
              </a:spcAft>
              <a:defRPr sz="3000">
                <a:solidFill>
                  <a:schemeClr val="tx2"/>
                </a:solidFill>
                <a:latin typeface="Times New Roman" pitchFamily="18" charset="0"/>
              </a:defRPr>
            </a:lvl9pPr>
          </a:lstStyle>
          <a:p>
            <a:pPr algn="ctr" eaLnBrk="1" hangingPunct="1"/>
            <a:r>
              <a:rPr lang="en-US" sz="2800" b="1" kern="0" dirty="0" smtClean="0">
                <a:solidFill>
                  <a:srgbClr val="333399"/>
                </a:solidFill>
                <a:latin typeface="Arial" pitchFamily="34" charset="0"/>
                <a:cs typeface="Arial" pitchFamily="34" charset="0"/>
                <a:sym typeface="Symbol" pitchFamily="18" charset="2"/>
              </a:rPr>
              <a:t>Edge-Core Pedestal Transport and ELMs - II</a:t>
            </a:r>
            <a:endParaRPr lang="en-GB" sz="2800" kern="0" dirty="0" smtClean="0">
              <a:solidFill>
                <a:srgbClr val="333399"/>
              </a:solidFill>
              <a:latin typeface="Arial" pitchFamily="34" charset="0"/>
              <a:cs typeface="Arial" pitchFamily="34" charset="0"/>
            </a:endParaRPr>
          </a:p>
        </p:txBody>
      </p:sp>
    </p:spTree>
    <p:extLst>
      <p:ext uri="{BB962C8B-B14F-4D97-AF65-F5344CB8AC3E}">
        <p14:creationId xmlns:p14="http://schemas.microsoft.com/office/powerpoint/2010/main" val="2255773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6512" y="5229200"/>
            <a:ext cx="9114152" cy="1800200"/>
          </a:xfrm>
          <a:prstGeom prst="rect">
            <a:avLst/>
          </a:prstGeom>
          <a:noFill/>
          <a:ln w="9525">
            <a:noFill/>
            <a:miter lim="800000"/>
            <a:headEnd/>
            <a:tailEnd/>
          </a:ln>
        </p:spPr>
        <p:txBody>
          <a:bodyPr/>
          <a:lstStyle/>
          <a:p>
            <a:pPr marL="342900" indent="-342900">
              <a:spcBef>
                <a:spcPts val="0"/>
              </a:spcBef>
              <a:buFont typeface="Wingdings" pitchFamily="2" charset="2"/>
              <a:buChar char="Ø"/>
              <a:tabLst>
                <a:tab pos="361950" algn="l"/>
              </a:tabLst>
              <a:defRPr/>
            </a:pPr>
            <a:r>
              <a:rPr lang="en-US" sz="2200" kern="0" dirty="0" smtClean="0">
                <a:solidFill>
                  <a:srgbClr val="333399"/>
                </a:solidFill>
                <a:latin typeface="Arial" pitchFamily="34" charset="0"/>
                <a:cs typeface="Arial" pitchFamily="34" charset="0"/>
                <a:sym typeface="Symbol" pitchFamily="18" charset="2"/>
              </a:rPr>
              <a:t>Integration of pedestal/edge </a:t>
            </a:r>
            <a:r>
              <a:rPr lang="en-US" sz="2200" kern="0" dirty="0" err="1" smtClean="0">
                <a:solidFill>
                  <a:srgbClr val="333399"/>
                </a:solidFill>
                <a:latin typeface="Arial" pitchFamily="34" charset="0"/>
                <a:cs typeface="Arial" pitchFamily="34" charset="0"/>
                <a:sym typeface="Symbol" pitchFamily="18" charset="2"/>
              </a:rPr>
              <a:t>modelling</a:t>
            </a:r>
            <a:r>
              <a:rPr lang="en-US" sz="2200" kern="0" dirty="0" smtClean="0">
                <a:solidFill>
                  <a:srgbClr val="333399"/>
                </a:solidFill>
                <a:latin typeface="Arial" pitchFamily="34" charset="0"/>
                <a:cs typeface="Arial" pitchFamily="34" charset="0"/>
                <a:sym typeface="Symbol" pitchFamily="18" charset="2"/>
              </a:rPr>
              <a:t> into ITER scenarios required to derive ELM control requirements for core impurity control through all phases of the discharge</a:t>
            </a:r>
          </a:p>
        </p:txBody>
      </p:sp>
      <p:sp>
        <p:nvSpPr>
          <p:cNvPr id="8" name="Rectangle 3"/>
          <p:cNvSpPr txBox="1">
            <a:spLocks noChangeArrowheads="1"/>
          </p:cNvSpPr>
          <p:nvPr/>
        </p:nvSpPr>
        <p:spPr bwMode="auto">
          <a:xfrm>
            <a:off x="179388" y="0"/>
            <a:ext cx="864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imes New Roman" pitchFamily="18" charset="0"/>
              </a:defRPr>
            </a:lvl2pPr>
            <a:lvl3pPr algn="l" rtl="0" eaLnBrk="0" fontAlgn="base" hangingPunct="0">
              <a:spcBef>
                <a:spcPct val="0"/>
              </a:spcBef>
              <a:spcAft>
                <a:spcPct val="0"/>
              </a:spcAft>
              <a:defRPr sz="3000">
                <a:solidFill>
                  <a:schemeClr val="tx2"/>
                </a:solidFill>
                <a:latin typeface="Times New Roman" pitchFamily="18" charset="0"/>
              </a:defRPr>
            </a:lvl3pPr>
            <a:lvl4pPr algn="l" rtl="0" eaLnBrk="0" fontAlgn="base" hangingPunct="0">
              <a:spcBef>
                <a:spcPct val="0"/>
              </a:spcBef>
              <a:spcAft>
                <a:spcPct val="0"/>
              </a:spcAft>
              <a:defRPr sz="3000">
                <a:solidFill>
                  <a:schemeClr val="tx2"/>
                </a:solidFill>
                <a:latin typeface="Times New Roman" pitchFamily="18" charset="0"/>
              </a:defRPr>
            </a:lvl4pPr>
            <a:lvl5pPr algn="l" rtl="0" eaLnBrk="0" fontAlgn="base" hangingPunct="0">
              <a:spcBef>
                <a:spcPct val="0"/>
              </a:spcBef>
              <a:spcAft>
                <a:spcPct val="0"/>
              </a:spcAft>
              <a:defRPr sz="3000">
                <a:solidFill>
                  <a:schemeClr val="tx2"/>
                </a:solidFill>
                <a:latin typeface="Times New Roman" pitchFamily="18" charset="0"/>
              </a:defRPr>
            </a:lvl5pPr>
            <a:lvl6pPr marL="457200" algn="l" rtl="0" eaLnBrk="0" fontAlgn="base" hangingPunct="0">
              <a:spcBef>
                <a:spcPct val="0"/>
              </a:spcBef>
              <a:spcAft>
                <a:spcPct val="0"/>
              </a:spcAft>
              <a:defRPr sz="3000">
                <a:solidFill>
                  <a:schemeClr val="tx2"/>
                </a:solidFill>
                <a:latin typeface="Times New Roman" pitchFamily="18" charset="0"/>
              </a:defRPr>
            </a:lvl6pPr>
            <a:lvl7pPr marL="914400" algn="l" rtl="0" eaLnBrk="0" fontAlgn="base" hangingPunct="0">
              <a:spcBef>
                <a:spcPct val="0"/>
              </a:spcBef>
              <a:spcAft>
                <a:spcPct val="0"/>
              </a:spcAft>
              <a:defRPr sz="3000">
                <a:solidFill>
                  <a:schemeClr val="tx2"/>
                </a:solidFill>
                <a:latin typeface="Times New Roman" pitchFamily="18" charset="0"/>
              </a:defRPr>
            </a:lvl7pPr>
            <a:lvl8pPr marL="1371600" algn="l" rtl="0" eaLnBrk="0" fontAlgn="base" hangingPunct="0">
              <a:spcBef>
                <a:spcPct val="0"/>
              </a:spcBef>
              <a:spcAft>
                <a:spcPct val="0"/>
              </a:spcAft>
              <a:defRPr sz="3000">
                <a:solidFill>
                  <a:schemeClr val="tx2"/>
                </a:solidFill>
                <a:latin typeface="Times New Roman" pitchFamily="18" charset="0"/>
              </a:defRPr>
            </a:lvl8pPr>
            <a:lvl9pPr marL="1828800" algn="l" rtl="0" eaLnBrk="0" fontAlgn="base" hangingPunct="0">
              <a:spcBef>
                <a:spcPct val="0"/>
              </a:spcBef>
              <a:spcAft>
                <a:spcPct val="0"/>
              </a:spcAft>
              <a:defRPr sz="3000">
                <a:solidFill>
                  <a:schemeClr val="tx2"/>
                </a:solidFill>
                <a:latin typeface="Times New Roman" pitchFamily="18" charset="0"/>
              </a:defRPr>
            </a:lvl9pPr>
          </a:lstStyle>
          <a:p>
            <a:pPr algn="ctr" eaLnBrk="1" hangingPunct="1"/>
            <a:r>
              <a:rPr lang="en-US" sz="2800" b="1" kern="0" dirty="0" smtClean="0">
                <a:solidFill>
                  <a:srgbClr val="333399"/>
                </a:solidFill>
                <a:latin typeface="Arial" pitchFamily="34" charset="0"/>
                <a:cs typeface="Arial" pitchFamily="34" charset="0"/>
                <a:sym typeface="Symbol" pitchFamily="18" charset="2"/>
              </a:rPr>
              <a:t>Pedestal Transport and ELMs - III</a:t>
            </a:r>
            <a:endParaRPr lang="en-GB" sz="2800" kern="0" dirty="0" smtClean="0">
              <a:solidFill>
                <a:srgbClr val="333399"/>
              </a:solidFill>
              <a:latin typeface="Arial" pitchFamily="34" charset="0"/>
              <a:cs typeface="Arial" pitchFamily="34" charset="0"/>
            </a:endParaRPr>
          </a:p>
        </p:txBody>
      </p:sp>
      <p:sp>
        <p:nvSpPr>
          <p:cNvPr id="10" name="Rectangle 19"/>
          <p:cNvSpPr>
            <a:spLocks noChangeArrowheads="1"/>
          </p:cNvSpPr>
          <p:nvPr/>
        </p:nvSpPr>
        <p:spPr bwMode="auto">
          <a:xfrm>
            <a:off x="3059832" y="1225215"/>
            <a:ext cx="25330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sz="1600" dirty="0" smtClean="0">
                <a:latin typeface="Arial" pitchFamily="34" charset="0"/>
                <a:cs typeface="Arial" pitchFamily="34" charset="0"/>
              </a:rPr>
              <a:t>ITER- </a:t>
            </a:r>
            <a:r>
              <a:rPr lang="en-US" sz="1600" dirty="0" err="1" smtClean="0">
                <a:latin typeface="Arial" pitchFamily="34" charset="0"/>
                <a:cs typeface="Arial" pitchFamily="34" charset="0"/>
              </a:rPr>
              <a:t>Coster</a:t>
            </a:r>
            <a:r>
              <a:rPr lang="en-US" sz="1600" dirty="0" smtClean="0">
                <a:latin typeface="Arial" pitchFamily="34" charset="0"/>
                <a:cs typeface="Arial" pitchFamily="34" charset="0"/>
              </a:rPr>
              <a:t> – EPS 2013</a:t>
            </a:r>
            <a:endParaRPr lang="en-GB" sz="1600" dirty="0">
              <a:latin typeface="Arial" pitchFamily="34" charset="0"/>
              <a:cs typeface="Arial" pitchFamily="34" charset="0"/>
            </a:endParaRP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7" y="1772816"/>
            <a:ext cx="4513304" cy="32554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4312" y="1772816"/>
            <a:ext cx="4308614" cy="30499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4"/>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Garamond" pitchFamily="18" charset="0"/>
                <a:ea typeface="Calibri"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5"/>
          <p:cNvSpPr>
            <a:spLocks noChangeArrowheads="1"/>
          </p:cNvSpPr>
          <p:nvPr/>
        </p:nvSpPr>
        <p:spPr bwMode="auto">
          <a:xfrm>
            <a:off x="0" y="393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
          <p:cNvSpPr txBox="1">
            <a:spLocks noChangeArrowheads="1"/>
          </p:cNvSpPr>
          <p:nvPr/>
        </p:nvSpPr>
        <p:spPr bwMode="auto">
          <a:xfrm>
            <a:off x="182248" y="773088"/>
            <a:ext cx="9114152" cy="1800200"/>
          </a:xfrm>
          <a:prstGeom prst="rect">
            <a:avLst/>
          </a:prstGeom>
          <a:noFill/>
          <a:ln w="9525">
            <a:noFill/>
            <a:miter lim="800000"/>
            <a:headEnd/>
            <a:tailEnd/>
          </a:ln>
        </p:spPr>
        <p:txBody>
          <a:bodyPr/>
          <a:lstStyle/>
          <a:p>
            <a:pPr marL="342900" indent="-342900">
              <a:spcBef>
                <a:spcPts val="0"/>
              </a:spcBef>
              <a:buFont typeface="Wingdings" pitchFamily="2" charset="2"/>
              <a:buChar char="Ø"/>
              <a:tabLst>
                <a:tab pos="361950" algn="l"/>
              </a:tabLst>
              <a:defRPr/>
            </a:pPr>
            <a:r>
              <a:rPr lang="en-US" sz="2200" kern="0" dirty="0" err="1" smtClean="0">
                <a:solidFill>
                  <a:srgbClr val="333399"/>
                </a:solidFill>
                <a:latin typeface="Arial" pitchFamily="34" charset="0"/>
                <a:cs typeface="Arial" pitchFamily="34" charset="0"/>
                <a:sym typeface="Symbol" pitchFamily="18" charset="2"/>
              </a:rPr>
              <a:t>Modelling</a:t>
            </a:r>
            <a:r>
              <a:rPr lang="en-US" sz="2200" kern="0" dirty="0" smtClean="0">
                <a:solidFill>
                  <a:srgbClr val="333399"/>
                </a:solidFill>
                <a:latin typeface="Arial" pitchFamily="34" charset="0"/>
                <a:cs typeface="Arial" pitchFamily="34" charset="0"/>
                <a:sym typeface="Symbol" pitchFamily="18" charset="2"/>
              </a:rPr>
              <a:t> of ELMs requires integrated </a:t>
            </a:r>
            <a:r>
              <a:rPr lang="en-US" sz="2200" kern="0" dirty="0" err="1" smtClean="0">
                <a:solidFill>
                  <a:srgbClr val="333399"/>
                </a:solidFill>
                <a:latin typeface="Arial" pitchFamily="34" charset="0"/>
                <a:cs typeface="Arial" pitchFamily="34" charset="0"/>
                <a:sym typeface="Symbol" pitchFamily="18" charset="2"/>
              </a:rPr>
              <a:t>modelling</a:t>
            </a:r>
            <a:r>
              <a:rPr lang="en-US" sz="2200" kern="0" dirty="0" smtClean="0">
                <a:solidFill>
                  <a:srgbClr val="333399"/>
                </a:solidFill>
                <a:latin typeface="Arial" pitchFamily="34" charset="0"/>
                <a:cs typeface="Arial" pitchFamily="34" charset="0"/>
                <a:sym typeface="Symbol" pitchFamily="18" charset="2"/>
              </a:rPr>
              <a:t> including SOL and divertor</a:t>
            </a:r>
          </a:p>
        </p:txBody>
      </p:sp>
    </p:spTree>
    <p:extLst>
      <p:ext uri="{BB962C8B-B14F-4D97-AF65-F5344CB8AC3E}">
        <p14:creationId xmlns:p14="http://schemas.microsoft.com/office/powerpoint/2010/main" val="20993479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Edge-Core Integration</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0" y="620688"/>
            <a:ext cx="9144000" cy="1440160"/>
          </a:xfrm>
          <a:prstGeom prst="rect">
            <a:avLst/>
          </a:prstGeom>
          <a:noFill/>
          <a:ln w="9525">
            <a:noFill/>
            <a:miter lim="800000"/>
            <a:headEnd/>
            <a:tailEnd/>
          </a:ln>
        </p:spPr>
        <p:txBody>
          <a:bodyPr/>
          <a:lstStyle/>
          <a:p>
            <a:pPr marL="457200" indent="-457200">
              <a:spcBef>
                <a:spcPts val="0"/>
              </a:spcBef>
              <a:spcAft>
                <a:spcPts val="0"/>
              </a:spcAft>
              <a:buFont typeface="Wingdings" pitchFamily="2" charset="2"/>
              <a:buChar char="Ø"/>
              <a:tabLst>
                <a:tab pos="361950" algn="l"/>
              </a:tabLst>
              <a:defRPr/>
            </a:pPr>
            <a:r>
              <a:rPr lang="en-GB" sz="2200" kern="0" dirty="0" smtClean="0">
                <a:solidFill>
                  <a:srgbClr val="333399"/>
                </a:solidFill>
                <a:latin typeface="Arial" pitchFamily="34" charset="0"/>
                <a:cs typeface="Arial" pitchFamily="34" charset="0"/>
                <a:sym typeface="Symbol" pitchFamily="18" charset="2"/>
              </a:rPr>
              <a:t>Requirements for separatrix density and impurity seeding control for power load control evaluated for stationary phases of scenarios </a:t>
            </a:r>
          </a:p>
          <a:p>
            <a:pPr marL="457200" indent="-457200">
              <a:spcBef>
                <a:spcPts val="0"/>
              </a:spcBef>
              <a:spcAft>
                <a:spcPts val="0"/>
              </a:spcAft>
              <a:buFont typeface="Wingdings" pitchFamily="2" charset="2"/>
              <a:buChar char="Ø"/>
              <a:tabLst>
                <a:tab pos="361950" algn="l"/>
              </a:tabLst>
              <a:defRPr/>
            </a:pPr>
            <a:r>
              <a:rPr lang="en-GB" sz="2200" kern="0" dirty="0" smtClean="0">
                <a:solidFill>
                  <a:srgbClr val="333399"/>
                </a:solidFill>
                <a:latin typeface="Arial" pitchFamily="34" charset="0"/>
                <a:cs typeface="Arial" pitchFamily="34" charset="0"/>
                <a:sym typeface="Symbol" pitchFamily="18" charset="2"/>
              </a:rPr>
              <a:t>Requirements for power load control and strategies need to be included in scenario simulations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13399"/>
            <a:ext cx="6312785" cy="429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2013400"/>
            <a:ext cx="8748464" cy="429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06103" y="1700808"/>
            <a:ext cx="2233304" cy="338554"/>
          </a:xfrm>
          <a:prstGeom prst="rect">
            <a:avLst/>
          </a:prstGeom>
        </p:spPr>
        <p:txBody>
          <a:bodyPr wrap="none">
            <a:spAutoFit/>
          </a:bodyPr>
          <a:lstStyle/>
          <a:p>
            <a:r>
              <a:rPr lang="en-US" sz="1600" dirty="0">
                <a:latin typeface="Arial" pitchFamily="34" charset="0"/>
                <a:cs typeface="Arial" pitchFamily="34" charset="0"/>
              </a:rPr>
              <a:t>ITER-JINTRAC- </a:t>
            </a:r>
            <a:r>
              <a:rPr lang="en-US" sz="1600" dirty="0" err="1">
                <a:latin typeface="Arial" pitchFamily="34" charset="0"/>
                <a:cs typeface="Arial" pitchFamily="34" charset="0"/>
              </a:rPr>
              <a:t>Parail</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3293095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Plasma Fuelling - I </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0" y="620688"/>
            <a:ext cx="9144000" cy="2016224"/>
          </a:xfrm>
          <a:prstGeom prst="rect">
            <a:avLst/>
          </a:prstGeom>
          <a:noFill/>
          <a:ln w="9525">
            <a:noFill/>
            <a:miter lim="800000"/>
            <a:headEnd/>
            <a:tailEnd/>
          </a:ln>
        </p:spPr>
        <p:txBody>
          <a:bodyPr/>
          <a:lstStyle/>
          <a:p>
            <a:pPr marL="457200" indent="-457200">
              <a:spcBef>
                <a:spcPts val="0"/>
              </a:spcBef>
              <a:spcAft>
                <a:spcPts val="0"/>
              </a:spcAft>
              <a:buFont typeface="Wingdings" pitchFamily="2" charset="2"/>
              <a:buChar char="Ø"/>
              <a:tabLst>
                <a:tab pos="361950" algn="l"/>
              </a:tabLst>
              <a:defRPr/>
            </a:pPr>
            <a:r>
              <a:rPr lang="en-GB" sz="2200" kern="0" dirty="0" smtClean="0">
                <a:solidFill>
                  <a:srgbClr val="333399"/>
                </a:solidFill>
                <a:latin typeface="Arial" pitchFamily="34" charset="0"/>
                <a:cs typeface="Arial" pitchFamily="34" charset="0"/>
                <a:sym typeface="Symbol" pitchFamily="18" charset="2"/>
              </a:rPr>
              <a:t>Incorporation of realistic fuelling/pumping assumptions in scenarios are required to optimize control</a:t>
            </a:r>
          </a:p>
          <a:p>
            <a:pPr marL="457200" indent="-457200">
              <a:spcBef>
                <a:spcPts val="0"/>
              </a:spcBef>
              <a:spcAft>
                <a:spcPts val="0"/>
              </a:spcAft>
              <a:buFont typeface="Wingdings" pitchFamily="2" charset="2"/>
              <a:buChar char="Ø"/>
              <a:tabLst>
                <a:tab pos="361950" algn="l"/>
              </a:tabLst>
              <a:defRPr/>
            </a:pPr>
            <a:r>
              <a:rPr lang="en-GB" sz="2200" kern="0" dirty="0" smtClean="0">
                <a:solidFill>
                  <a:srgbClr val="333399"/>
                </a:solidFill>
                <a:latin typeface="Arial" pitchFamily="34" charset="0"/>
                <a:cs typeface="Arial" pitchFamily="34" charset="0"/>
                <a:sym typeface="Symbol" pitchFamily="18" charset="2"/>
              </a:rPr>
              <a:t>Optimization of evolution of separatrix and pedestal density by optimization of gas and pellet fuelling required for optimum evolution from L-mode </a:t>
            </a:r>
            <a:r>
              <a:rPr lang="en-GB" sz="2200" kern="0" dirty="0" smtClean="0">
                <a:solidFill>
                  <a:srgbClr val="333399"/>
                </a:solidFill>
                <a:latin typeface="Arial" pitchFamily="34" charset="0"/>
                <a:cs typeface="Arial" pitchFamily="34" charset="0"/>
                <a:sym typeface="Wingdings" pitchFamily="2" charset="2"/>
              </a:rPr>
              <a:t></a:t>
            </a:r>
            <a:r>
              <a:rPr lang="en-GB" sz="2200" kern="0" dirty="0" smtClean="0">
                <a:solidFill>
                  <a:srgbClr val="333399"/>
                </a:solidFill>
                <a:latin typeface="Arial" pitchFamily="34" charset="0"/>
                <a:cs typeface="Arial" pitchFamily="34" charset="0"/>
                <a:sym typeface="Symbol" pitchFamily="18" charset="2"/>
              </a:rPr>
              <a:t> H-mode </a:t>
            </a:r>
            <a:r>
              <a:rPr lang="en-GB" sz="2200" kern="0" dirty="0" smtClean="0">
                <a:solidFill>
                  <a:srgbClr val="333399"/>
                </a:solidFill>
                <a:latin typeface="Arial" pitchFamily="34" charset="0"/>
                <a:cs typeface="Arial" pitchFamily="34" charset="0"/>
                <a:sym typeface="Wingdings" pitchFamily="2" charset="2"/>
              </a:rPr>
              <a:t> burn (fusion power, impurities, etc.)</a:t>
            </a:r>
            <a:endParaRPr lang="en-GB" sz="2200" kern="0" dirty="0" smtClean="0">
              <a:solidFill>
                <a:srgbClr val="333399"/>
              </a:solidFill>
              <a:latin typeface="Arial" pitchFamily="34" charset="0"/>
              <a:cs typeface="Arial" pitchFamily="34" charset="0"/>
              <a:sym typeface="Symbol" pitchFamily="18" charset="2"/>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91314"/>
            <a:ext cx="5980348" cy="392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0281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Plasma Fuelling - II </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0" y="620688"/>
            <a:ext cx="9144000" cy="2016224"/>
          </a:xfrm>
          <a:prstGeom prst="rect">
            <a:avLst/>
          </a:prstGeom>
          <a:noFill/>
          <a:ln w="9525">
            <a:noFill/>
            <a:miter lim="800000"/>
            <a:headEnd/>
            <a:tailEnd/>
          </a:ln>
        </p:spPr>
        <p:txBody>
          <a:bodyPr/>
          <a:lstStyle/>
          <a:p>
            <a:pPr marL="457200" indent="-457200">
              <a:spcBef>
                <a:spcPts val="0"/>
              </a:spcBef>
              <a:spcAft>
                <a:spcPts val="0"/>
              </a:spcAft>
              <a:buFont typeface="Wingdings" pitchFamily="2" charset="2"/>
              <a:buChar char="Ø"/>
              <a:tabLst>
                <a:tab pos="361950" algn="l"/>
              </a:tabLst>
              <a:defRPr/>
            </a:pPr>
            <a:r>
              <a:rPr lang="en-GB" sz="2200" kern="0" dirty="0" smtClean="0">
                <a:solidFill>
                  <a:srgbClr val="333399"/>
                </a:solidFill>
                <a:latin typeface="Arial" pitchFamily="34" charset="0"/>
                <a:cs typeface="Arial" pitchFamily="34" charset="0"/>
                <a:sym typeface="Symbol" pitchFamily="18" charset="2"/>
              </a:rPr>
              <a:t>Improved treatment of pellet fuelling in scenarios is required (stationary phases and transients) to optimize fuelling:</a:t>
            </a:r>
          </a:p>
          <a:p>
            <a:pPr marL="914400" lvl="1" indent="-457200">
              <a:spcBef>
                <a:spcPts val="0"/>
              </a:spcBef>
              <a:spcAft>
                <a:spcPts val="0"/>
              </a:spcAft>
              <a:buFont typeface="Wingdings" pitchFamily="2" charset="2"/>
              <a:buChar char="§"/>
              <a:tabLst>
                <a:tab pos="361950" algn="l"/>
              </a:tabLst>
              <a:defRPr/>
            </a:pPr>
            <a:r>
              <a:rPr lang="en-US" sz="2200" kern="0" dirty="0" smtClean="0">
                <a:solidFill>
                  <a:srgbClr val="333399"/>
                </a:solidFill>
                <a:latin typeface="Arial" pitchFamily="34" charset="0"/>
                <a:cs typeface="Arial" pitchFamily="34" charset="0"/>
                <a:sym typeface="Symbol" pitchFamily="18" charset="2"/>
              </a:rPr>
              <a:t>Including particle loss by ELM triggering (from MHD codes)</a:t>
            </a:r>
            <a:endParaRPr lang="en-GB" sz="2200" kern="0" dirty="0" smtClean="0">
              <a:solidFill>
                <a:srgbClr val="333399"/>
              </a:solidFill>
              <a:latin typeface="Arial" pitchFamily="34" charset="0"/>
              <a:cs typeface="Arial" pitchFamily="34" charset="0"/>
              <a:sym typeface="Symbol" pitchFamily="18" charset="2"/>
            </a:endParaRPr>
          </a:p>
          <a:p>
            <a:pPr marL="914400" lvl="1" indent="-457200">
              <a:spcBef>
                <a:spcPts val="0"/>
              </a:spcBef>
              <a:spcAft>
                <a:spcPts val="0"/>
              </a:spcAft>
              <a:buFont typeface="Wingdings" pitchFamily="2" charset="2"/>
              <a:buChar char="§"/>
              <a:tabLst>
                <a:tab pos="361950" algn="l"/>
              </a:tabLst>
              <a:defRPr/>
            </a:pPr>
            <a:r>
              <a:rPr lang="en-GB" sz="2200" kern="0" dirty="0" smtClean="0">
                <a:solidFill>
                  <a:srgbClr val="333399"/>
                </a:solidFill>
                <a:latin typeface="Arial" pitchFamily="34" charset="0"/>
                <a:cs typeface="Arial" pitchFamily="34" charset="0"/>
                <a:sym typeface="Symbol" pitchFamily="18" charset="2"/>
              </a:rPr>
              <a:t>Including physics-based model of post-pellet hollow density profile relaxation</a:t>
            </a: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1337"/>
          <a:stretch/>
        </p:blipFill>
        <p:spPr bwMode="auto">
          <a:xfrm>
            <a:off x="1138512" y="2391167"/>
            <a:ext cx="2816844" cy="394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1889" b="18554"/>
          <a:stretch/>
        </p:blipFill>
        <p:spPr bwMode="auto">
          <a:xfrm>
            <a:off x="4932040" y="2492896"/>
            <a:ext cx="3121519" cy="3600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779912" y="2066163"/>
            <a:ext cx="2462534" cy="338554"/>
          </a:xfrm>
          <a:prstGeom prst="rect">
            <a:avLst/>
          </a:prstGeom>
        </p:spPr>
        <p:txBody>
          <a:bodyPr wrap="none">
            <a:spAutoFit/>
          </a:bodyPr>
          <a:lstStyle/>
          <a:p>
            <a:r>
              <a:rPr lang="en-US" sz="1600" dirty="0" smtClean="0">
                <a:latin typeface="Arial" pitchFamily="34" charset="0"/>
                <a:cs typeface="Arial" pitchFamily="34" charset="0"/>
              </a:rPr>
              <a:t>ITER-JINTRAC-</a:t>
            </a:r>
            <a:r>
              <a:rPr lang="en-US" sz="1600" dirty="0" err="1" smtClean="0">
                <a:latin typeface="Arial" pitchFamily="34" charset="0"/>
                <a:cs typeface="Arial" pitchFamily="34" charset="0"/>
              </a:rPr>
              <a:t>Garzotti</a:t>
            </a:r>
            <a:endParaRPr lang="en-GB" sz="1600" dirty="0">
              <a:latin typeface="Arial" pitchFamily="34" charset="0"/>
              <a:cs typeface="Arial" pitchFamily="34" charset="0"/>
            </a:endParaRPr>
          </a:p>
        </p:txBody>
      </p:sp>
      <p:grpSp>
        <p:nvGrpSpPr>
          <p:cNvPr id="2" name="Group 1"/>
          <p:cNvGrpSpPr/>
          <p:nvPr/>
        </p:nvGrpSpPr>
        <p:grpSpPr>
          <a:xfrm>
            <a:off x="-88491" y="2066403"/>
            <a:ext cx="8947507" cy="4170815"/>
            <a:chOff x="-88491" y="2066403"/>
            <a:chExt cx="8947507" cy="4170815"/>
          </a:xfrm>
        </p:grpSpPr>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1" y="2492896"/>
              <a:ext cx="5086350" cy="374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464" y="2492896"/>
              <a:ext cx="4245552" cy="339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851920" y="2066403"/>
              <a:ext cx="2378215" cy="338554"/>
            </a:xfrm>
            <a:prstGeom prst="rect">
              <a:avLst/>
            </a:prstGeom>
            <a:solidFill>
              <a:schemeClr val="bg1"/>
            </a:solidFill>
          </p:spPr>
          <p:txBody>
            <a:bodyPr wrap="none">
              <a:spAutoFit/>
            </a:bodyPr>
            <a:lstStyle/>
            <a:p>
              <a:r>
                <a:rPr lang="en-US" sz="1600" dirty="0" smtClean="0">
                  <a:latin typeface="Arial" pitchFamily="34" charset="0"/>
                  <a:cs typeface="Arial" pitchFamily="34" charset="0"/>
                </a:rPr>
                <a:t>       MAST-</a:t>
              </a:r>
              <a:r>
                <a:rPr lang="en-US" sz="1600" dirty="0" err="1" smtClean="0">
                  <a:latin typeface="Arial" pitchFamily="34" charset="0"/>
                  <a:cs typeface="Arial" pitchFamily="34" charset="0"/>
                </a:rPr>
                <a:t>Valovic</a:t>
              </a:r>
              <a:r>
                <a:rPr lang="en-US" sz="1600" dirty="0" smtClean="0">
                  <a:latin typeface="Arial" pitchFamily="34" charset="0"/>
                  <a:cs typeface="Arial" pitchFamily="34" charset="0"/>
                </a:rPr>
                <a:t>         </a:t>
              </a:r>
              <a:endParaRPr lang="en-GB" sz="1600" dirty="0">
                <a:latin typeface="Arial" pitchFamily="34" charset="0"/>
                <a:cs typeface="Arial" pitchFamily="34" charset="0"/>
              </a:endParaRPr>
            </a:p>
          </p:txBody>
        </p:sp>
      </p:grpSp>
    </p:spTree>
    <p:extLst>
      <p:ext uri="{BB962C8B-B14F-4D97-AF65-F5344CB8AC3E}">
        <p14:creationId xmlns:p14="http://schemas.microsoft.com/office/powerpoint/2010/main" val="1078654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9848" y="620688"/>
            <a:ext cx="9114152" cy="1800200"/>
          </a:xfrm>
          <a:prstGeom prst="rect">
            <a:avLst/>
          </a:prstGeom>
          <a:noFill/>
          <a:ln w="9525">
            <a:noFill/>
            <a:miter lim="800000"/>
            <a:headEnd/>
            <a:tailEnd/>
          </a:ln>
        </p:spPr>
        <p:txBody>
          <a:bodyPr/>
          <a:lstStyle/>
          <a:p>
            <a:pPr marL="342900" indent="-342900">
              <a:spcBef>
                <a:spcPts val="0"/>
              </a:spcBef>
              <a:buFont typeface="Wingdings" pitchFamily="2" charset="2"/>
              <a:buChar char="Ø"/>
              <a:tabLst>
                <a:tab pos="361950" algn="l"/>
              </a:tabLst>
              <a:defRPr/>
            </a:pPr>
            <a:r>
              <a:rPr lang="en-US" sz="2200" kern="0" dirty="0" smtClean="0">
                <a:solidFill>
                  <a:srgbClr val="333399"/>
                </a:solidFill>
                <a:latin typeface="Arial" pitchFamily="34" charset="0"/>
                <a:cs typeface="Arial" pitchFamily="34" charset="0"/>
                <a:sym typeface="Symbol" pitchFamily="18" charset="2"/>
              </a:rPr>
              <a:t>HFS pellet injection posses interesting questions that need to be understood for ITER (ELM triggering and plasma fuelling) : </a:t>
            </a:r>
          </a:p>
          <a:p>
            <a:pPr marL="800100" lvl="1" indent="-342900">
              <a:spcBef>
                <a:spcPts val="0"/>
              </a:spcBef>
              <a:buFont typeface="Wingdings" pitchFamily="2" charset="2"/>
              <a:buChar char="§"/>
              <a:tabLst>
                <a:tab pos="361950" algn="l"/>
              </a:tabLst>
              <a:defRPr/>
            </a:pPr>
            <a:r>
              <a:rPr lang="en-US" sz="2000" kern="0" dirty="0" smtClean="0">
                <a:solidFill>
                  <a:srgbClr val="333399"/>
                </a:solidFill>
                <a:latin typeface="Arial" pitchFamily="34" charset="0"/>
                <a:cs typeface="Arial" pitchFamily="34" charset="0"/>
                <a:sym typeface="Symbol" pitchFamily="18" charset="2"/>
              </a:rPr>
              <a:t>Triggering of ELM-like instabilities in the HFS</a:t>
            </a:r>
          </a:p>
          <a:p>
            <a:pPr marL="800100" lvl="1" indent="-342900">
              <a:spcBef>
                <a:spcPts val="0"/>
              </a:spcBef>
              <a:buFont typeface="Wingdings" pitchFamily="2" charset="2"/>
              <a:buChar char="§"/>
              <a:tabLst>
                <a:tab pos="361950" algn="l"/>
              </a:tabLst>
              <a:defRPr/>
            </a:pPr>
            <a:r>
              <a:rPr lang="en-US" sz="2000" kern="0" dirty="0" smtClean="0">
                <a:solidFill>
                  <a:srgbClr val="333399"/>
                </a:solidFill>
                <a:latin typeface="Arial" pitchFamily="34" charset="0"/>
                <a:cs typeface="Arial" pitchFamily="34" charset="0"/>
                <a:sym typeface="Symbol" pitchFamily="18" charset="2"/>
              </a:rPr>
              <a:t>Relaxation of hollow density profiles following </a:t>
            </a:r>
            <a:r>
              <a:rPr lang="en-US" sz="2000" kern="0" dirty="0" err="1" smtClean="0">
                <a:solidFill>
                  <a:srgbClr val="333399"/>
                </a:solidFill>
                <a:latin typeface="Arial" pitchFamily="34" charset="0"/>
                <a:cs typeface="Arial" pitchFamily="34" charset="0"/>
                <a:sym typeface="Symbol" pitchFamily="18" charset="2"/>
              </a:rPr>
              <a:t>symmetrization</a:t>
            </a:r>
            <a:r>
              <a:rPr lang="en-US" sz="2000" kern="0" dirty="0" smtClean="0">
                <a:solidFill>
                  <a:srgbClr val="333399"/>
                </a:solidFill>
                <a:latin typeface="Arial" pitchFamily="34" charset="0"/>
                <a:cs typeface="Arial" pitchFamily="34" charset="0"/>
                <a:sym typeface="Symbol" pitchFamily="18" charset="2"/>
              </a:rPr>
              <a:t> of pellet cloud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8" y="2625985"/>
            <a:ext cx="25336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836221" y="3060988"/>
            <a:ext cx="2983929" cy="2524767"/>
            <a:chOff x="5620794" y="2918020"/>
            <a:chExt cx="3760807" cy="3107755"/>
          </a:xfrm>
        </p:grpSpPr>
        <p:grpSp>
          <p:nvGrpSpPr>
            <p:cNvPr id="9" name="Group 8"/>
            <p:cNvGrpSpPr/>
            <p:nvPr/>
          </p:nvGrpSpPr>
          <p:grpSpPr>
            <a:xfrm>
              <a:off x="5620794" y="2918020"/>
              <a:ext cx="3760807" cy="3107755"/>
              <a:chOff x="3701143" y="2922931"/>
              <a:chExt cx="3760807" cy="3107755"/>
            </a:xfrm>
          </p:grpSpPr>
          <p:sp>
            <p:nvSpPr>
              <p:cNvPr id="13" name="Freeform 12"/>
              <p:cNvSpPr/>
              <p:nvPr/>
            </p:nvSpPr>
            <p:spPr>
              <a:xfrm>
                <a:off x="3701143" y="2922931"/>
                <a:ext cx="3760807" cy="3107755"/>
              </a:xfrm>
              <a:custGeom>
                <a:avLst/>
                <a:gdLst>
                  <a:gd name="connsiteX0" fmla="*/ 0 w 3760807"/>
                  <a:gd name="connsiteY0" fmla="*/ 3107755 h 3107755"/>
                  <a:gd name="connsiteX1" fmla="*/ 163286 w 3760807"/>
                  <a:gd name="connsiteY1" fmla="*/ 810869 h 3107755"/>
                  <a:gd name="connsiteX2" fmla="*/ 805543 w 3760807"/>
                  <a:gd name="connsiteY2" fmla="*/ 1289840 h 3107755"/>
                  <a:gd name="connsiteX3" fmla="*/ 1621971 w 3760807"/>
                  <a:gd name="connsiteY3" fmla="*/ 233926 h 3107755"/>
                  <a:gd name="connsiteX4" fmla="*/ 2416628 w 3760807"/>
                  <a:gd name="connsiteY4" fmla="*/ 70640 h 3107755"/>
                  <a:gd name="connsiteX5" fmla="*/ 3418114 w 3760807"/>
                  <a:gd name="connsiteY5" fmla="*/ 1148326 h 3107755"/>
                  <a:gd name="connsiteX6" fmla="*/ 3701143 w 3760807"/>
                  <a:gd name="connsiteY6" fmla="*/ 2607012 h 3107755"/>
                  <a:gd name="connsiteX7" fmla="*/ 3755571 w 3760807"/>
                  <a:gd name="connsiteY7" fmla="*/ 2944469 h 3107755"/>
                  <a:gd name="connsiteX8" fmla="*/ 3755571 w 3760807"/>
                  <a:gd name="connsiteY8" fmla="*/ 2933583 h 310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0807" h="3107755">
                    <a:moveTo>
                      <a:pt x="0" y="3107755"/>
                    </a:moveTo>
                    <a:cubicBezTo>
                      <a:pt x="14514" y="2110805"/>
                      <a:pt x="29029" y="1113855"/>
                      <a:pt x="163286" y="810869"/>
                    </a:cubicBezTo>
                    <a:cubicBezTo>
                      <a:pt x="297543" y="507883"/>
                      <a:pt x="562429" y="1385997"/>
                      <a:pt x="805543" y="1289840"/>
                    </a:cubicBezTo>
                    <a:cubicBezTo>
                      <a:pt x="1048657" y="1193683"/>
                      <a:pt x="1353457" y="437126"/>
                      <a:pt x="1621971" y="233926"/>
                    </a:cubicBezTo>
                    <a:cubicBezTo>
                      <a:pt x="1890485" y="30726"/>
                      <a:pt x="2117271" y="-81760"/>
                      <a:pt x="2416628" y="70640"/>
                    </a:cubicBezTo>
                    <a:cubicBezTo>
                      <a:pt x="2715985" y="223040"/>
                      <a:pt x="3204028" y="725597"/>
                      <a:pt x="3418114" y="1148326"/>
                    </a:cubicBezTo>
                    <a:cubicBezTo>
                      <a:pt x="3632200" y="1571055"/>
                      <a:pt x="3644900" y="2307655"/>
                      <a:pt x="3701143" y="2607012"/>
                    </a:cubicBezTo>
                    <a:cubicBezTo>
                      <a:pt x="3757386" y="2906369"/>
                      <a:pt x="3746500" y="2890041"/>
                      <a:pt x="3755571" y="2944469"/>
                    </a:cubicBezTo>
                    <a:cubicBezTo>
                      <a:pt x="3764642" y="2998897"/>
                      <a:pt x="3760106" y="2966240"/>
                      <a:pt x="3755571" y="29335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924185" y="4734086"/>
                <a:ext cx="930666" cy="454614"/>
              </a:xfrm>
              <a:prstGeom prst="rect">
                <a:avLst/>
              </a:prstGeom>
              <a:noFill/>
            </p:spPr>
            <p:txBody>
              <a:bodyPr wrap="square" rtlCol="0">
                <a:spAutoFit/>
              </a:bodyPr>
              <a:lstStyle/>
              <a:p>
                <a:r>
                  <a:rPr lang="en-US" sz="1800" dirty="0" smtClean="0">
                    <a:latin typeface="Arial" pitchFamily="34" charset="0"/>
                    <a:cs typeface="Arial" pitchFamily="34" charset="0"/>
                  </a:rPr>
                  <a:t>HFS</a:t>
                </a:r>
                <a:endParaRPr lang="en-GB" sz="1800" dirty="0">
                  <a:latin typeface="Arial" pitchFamily="34" charset="0"/>
                  <a:cs typeface="Arial" pitchFamily="34" charset="0"/>
                </a:endParaRPr>
              </a:p>
            </p:txBody>
          </p:sp>
        </p:grpSp>
        <p:sp>
          <p:nvSpPr>
            <p:cNvPr id="10" name="Freeform 9"/>
            <p:cNvSpPr/>
            <p:nvPr/>
          </p:nvSpPr>
          <p:spPr>
            <a:xfrm>
              <a:off x="5871165" y="3652689"/>
              <a:ext cx="468086" cy="555171"/>
            </a:xfrm>
            <a:custGeom>
              <a:avLst/>
              <a:gdLst>
                <a:gd name="connsiteX0" fmla="*/ 0 w 468086"/>
                <a:gd name="connsiteY0" fmla="*/ 0 h 555171"/>
                <a:gd name="connsiteX1" fmla="*/ 261257 w 468086"/>
                <a:gd name="connsiteY1" fmla="*/ 304800 h 555171"/>
                <a:gd name="connsiteX2" fmla="*/ 468086 w 468086"/>
                <a:gd name="connsiteY2" fmla="*/ 555171 h 555171"/>
                <a:gd name="connsiteX3" fmla="*/ 468086 w 468086"/>
                <a:gd name="connsiteY3" fmla="*/ 555171 h 555171"/>
              </a:gdLst>
              <a:ahLst/>
              <a:cxnLst>
                <a:cxn ang="0">
                  <a:pos x="connsiteX0" y="connsiteY0"/>
                </a:cxn>
                <a:cxn ang="0">
                  <a:pos x="connsiteX1" y="connsiteY1"/>
                </a:cxn>
                <a:cxn ang="0">
                  <a:pos x="connsiteX2" y="connsiteY2"/>
                </a:cxn>
                <a:cxn ang="0">
                  <a:pos x="connsiteX3" y="connsiteY3"/>
                </a:cxn>
              </a:cxnLst>
              <a:rect l="l" t="t" r="r" b="b"/>
              <a:pathLst>
                <a:path w="468086" h="555171">
                  <a:moveTo>
                    <a:pt x="0" y="0"/>
                  </a:moveTo>
                  <a:lnTo>
                    <a:pt x="261257" y="304800"/>
                  </a:lnTo>
                  <a:cubicBezTo>
                    <a:pt x="339271" y="397329"/>
                    <a:pt x="468086" y="555171"/>
                    <a:pt x="468086" y="555171"/>
                  </a:cubicBezTo>
                  <a:lnTo>
                    <a:pt x="468086" y="555171"/>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2528801" y="2996952"/>
            <a:ext cx="3018362" cy="307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a:off x="5908229" y="5661248"/>
            <a:ext cx="305625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 name="Rectangle 4"/>
          <p:cNvSpPr/>
          <p:nvPr/>
        </p:nvSpPr>
        <p:spPr>
          <a:xfrm>
            <a:off x="7152110" y="5661248"/>
            <a:ext cx="407484" cy="461665"/>
          </a:xfrm>
          <a:prstGeom prst="rect">
            <a:avLst/>
          </a:prstGeom>
        </p:spPr>
        <p:txBody>
          <a:bodyPr wrap="none">
            <a:spAutoFit/>
          </a:bodyPr>
          <a:lstStyle/>
          <a:p>
            <a:r>
              <a:rPr lang="en-US" dirty="0" smtClean="0">
                <a:latin typeface="Arial" pitchFamily="34" charset="0"/>
                <a:cs typeface="Arial" pitchFamily="34" charset="0"/>
              </a:rPr>
              <a:t>R</a:t>
            </a:r>
            <a:endParaRPr lang="en-GB" dirty="0">
              <a:latin typeface="Arial" pitchFamily="34" charset="0"/>
              <a:cs typeface="Arial" pitchFamily="34" charset="0"/>
            </a:endParaRPr>
          </a:p>
        </p:txBody>
      </p:sp>
      <p:sp>
        <p:nvSpPr>
          <p:cNvPr id="20" name="Rectangle 19"/>
          <p:cNvSpPr/>
          <p:nvPr/>
        </p:nvSpPr>
        <p:spPr>
          <a:xfrm>
            <a:off x="6948264" y="3573016"/>
            <a:ext cx="1210588" cy="400110"/>
          </a:xfrm>
          <a:prstGeom prst="rect">
            <a:avLst/>
          </a:prstGeom>
        </p:spPr>
        <p:txBody>
          <a:bodyPr wrap="none">
            <a:spAutoFit/>
          </a:bodyPr>
          <a:lstStyle/>
          <a:p>
            <a:r>
              <a:rPr lang="en-US" sz="2000" dirty="0" smtClean="0">
                <a:latin typeface="Arial" pitchFamily="34" charset="0"/>
                <a:cs typeface="Arial" pitchFamily="34" charset="0"/>
              </a:rPr>
              <a:t>Pressure</a:t>
            </a:r>
            <a:endParaRPr lang="en-GB" sz="2000" dirty="0">
              <a:latin typeface="Arial" pitchFamily="34" charset="0"/>
              <a:cs typeface="Arial" pitchFamily="34" charset="0"/>
            </a:endParaRPr>
          </a:p>
        </p:txBody>
      </p:sp>
      <p:grpSp>
        <p:nvGrpSpPr>
          <p:cNvPr id="19" name="Group 18"/>
          <p:cNvGrpSpPr/>
          <p:nvPr/>
        </p:nvGrpSpPr>
        <p:grpSpPr>
          <a:xfrm>
            <a:off x="5724128" y="2697993"/>
            <a:ext cx="3312368" cy="2891247"/>
            <a:chOff x="5724128" y="2697993"/>
            <a:chExt cx="3312368" cy="2891247"/>
          </a:xfrm>
        </p:grpSpPr>
        <p:sp>
          <p:nvSpPr>
            <p:cNvPr id="17" name="Rectangle 16"/>
            <p:cNvSpPr/>
            <p:nvPr/>
          </p:nvSpPr>
          <p:spPr bwMode="auto">
            <a:xfrm>
              <a:off x="6751605" y="2697993"/>
              <a:ext cx="1492803" cy="8750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grpSp>
          <p:nvGrpSpPr>
            <p:cNvPr id="18" name="Group 17"/>
            <p:cNvGrpSpPr/>
            <p:nvPr/>
          </p:nvGrpSpPr>
          <p:grpSpPr>
            <a:xfrm>
              <a:off x="5724128" y="2708920"/>
              <a:ext cx="3312368" cy="2880320"/>
              <a:chOff x="5724128" y="2708920"/>
              <a:chExt cx="3312368" cy="2880320"/>
            </a:xfrm>
          </p:grpSpPr>
          <p:sp>
            <p:nvSpPr>
              <p:cNvPr id="16" name="Freeform 15"/>
              <p:cNvSpPr/>
              <p:nvPr/>
            </p:nvSpPr>
            <p:spPr bwMode="auto">
              <a:xfrm>
                <a:off x="5724128" y="2708920"/>
                <a:ext cx="3312368" cy="2880320"/>
              </a:xfrm>
              <a:custGeom>
                <a:avLst/>
                <a:gdLst>
                  <a:gd name="connsiteX0" fmla="*/ 7120 w 3191384"/>
                  <a:gd name="connsiteY0" fmla="*/ 2691791 h 2691791"/>
                  <a:gd name="connsiteX1" fmla="*/ 125454 w 3191384"/>
                  <a:gd name="connsiteY1" fmla="*/ 109956 h 2691791"/>
                  <a:gd name="connsiteX2" fmla="*/ 867732 w 3191384"/>
                  <a:gd name="connsiteY2" fmla="*/ 701627 h 2691791"/>
                  <a:gd name="connsiteX3" fmla="*/ 2298499 w 3191384"/>
                  <a:gd name="connsiteY3" fmla="*/ 755415 h 2691791"/>
                  <a:gd name="connsiteX4" fmla="*/ 2739562 w 3191384"/>
                  <a:gd name="connsiteY4" fmla="*/ 56168 h 2691791"/>
                  <a:gd name="connsiteX5" fmla="*/ 3191384 w 3191384"/>
                  <a:gd name="connsiteY5" fmla="*/ 2455123 h 2691791"/>
                  <a:gd name="connsiteX6" fmla="*/ 3191384 w 3191384"/>
                  <a:gd name="connsiteY6" fmla="*/ 2455123 h 269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384" h="2691791">
                    <a:moveTo>
                      <a:pt x="7120" y="2691791"/>
                    </a:moveTo>
                    <a:cubicBezTo>
                      <a:pt x="-5431" y="1566720"/>
                      <a:pt x="-17981" y="441650"/>
                      <a:pt x="125454" y="109956"/>
                    </a:cubicBezTo>
                    <a:cubicBezTo>
                      <a:pt x="268889" y="-221738"/>
                      <a:pt x="505558" y="594050"/>
                      <a:pt x="867732" y="701627"/>
                    </a:cubicBezTo>
                    <a:cubicBezTo>
                      <a:pt x="1229906" y="809203"/>
                      <a:pt x="1986527" y="862991"/>
                      <a:pt x="2298499" y="755415"/>
                    </a:cubicBezTo>
                    <a:cubicBezTo>
                      <a:pt x="2610471" y="647839"/>
                      <a:pt x="2590748" y="-227117"/>
                      <a:pt x="2739562" y="56168"/>
                    </a:cubicBezTo>
                    <a:cubicBezTo>
                      <a:pt x="2888376" y="339453"/>
                      <a:pt x="3191384" y="2455123"/>
                      <a:pt x="3191384" y="2455123"/>
                    </a:cubicBezTo>
                    <a:lnTo>
                      <a:pt x="3191384" y="2455123"/>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22" name="Rectangle 21"/>
              <p:cNvSpPr/>
              <p:nvPr/>
            </p:nvSpPr>
            <p:spPr>
              <a:xfrm>
                <a:off x="6915706" y="3028890"/>
                <a:ext cx="1040670" cy="400110"/>
              </a:xfrm>
              <a:prstGeom prst="rect">
                <a:avLst/>
              </a:prstGeom>
            </p:spPr>
            <p:txBody>
              <a:bodyPr wrap="none">
                <a:spAutoFit/>
              </a:bodyPr>
              <a:lstStyle/>
              <a:p>
                <a:r>
                  <a:rPr lang="en-US" sz="2000" dirty="0" smtClean="0">
                    <a:latin typeface="Arial" pitchFamily="34" charset="0"/>
                    <a:cs typeface="Arial" pitchFamily="34" charset="0"/>
                  </a:rPr>
                  <a:t>Density</a:t>
                </a:r>
                <a:endParaRPr lang="en-GB" sz="2000" dirty="0">
                  <a:latin typeface="Arial" pitchFamily="34" charset="0"/>
                  <a:cs typeface="Arial" pitchFamily="34" charset="0"/>
                </a:endParaRPr>
              </a:p>
            </p:txBody>
          </p:sp>
        </p:grpSp>
      </p:grpSp>
      <p:sp>
        <p:nvSpPr>
          <p:cNvPr id="21" name="Rectangle 3"/>
          <p:cNvSpPr txBox="1">
            <a:spLocks noChangeArrowheads="1"/>
          </p:cNvSpPr>
          <p:nvPr/>
        </p:nvSpPr>
        <p:spPr bwMode="auto">
          <a:xfrm>
            <a:off x="179388" y="0"/>
            <a:ext cx="864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imes New Roman" pitchFamily="18" charset="0"/>
              </a:defRPr>
            </a:lvl2pPr>
            <a:lvl3pPr algn="l" rtl="0" eaLnBrk="0" fontAlgn="base" hangingPunct="0">
              <a:spcBef>
                <a:spcPct val="0"/>
              </a:spcBef>
              <a:spcAft>
                <a:spcPct val="0"/>
              </a:spcAft>
              <a:defRPr sz="3000">
                <a:solidFill>
                  <a:schemeClr val="tx2"/>
                </a:solidFill>
                <a:latin typeface="Times New Roman" pitchFamily="18" charset="0"/>
              </a:defRPr>
            </a:lvl3pPr>
            <a:lvl4pPr algn="l" rtl="0" eaLnBrk="0" fontAlgn="base" hangingPunct="0">
              <a:spcBef>
                <a:spcPct val="0"/>
              </a:spcBef>
              <a:spcAft>
                <a:spcPct val="0"/>
              </a:spcAft>
              <a:defRPr sz="3000">
                <a:solidFill>
                  <a:schemeClr val="tx2"/>
                </a:solidFill>
                <a:latin typeface="Times New Roman" pitchFamily="18" charset="0"/>
              </a:defRPr>
            </a:lvl4pPr>
            <a:lvl5pPr algn="l" rtl="0" eaLnBrk="0" fontAlgn="base" hangingPunct="0">
              <a:spcBef>
                <a:spcPct val="0"/>
              </a:spcBef>
              <a:spcAft>
                <a:spcPct val="0"/>
              </a:spcAft>
              <a:defRPr sz="3000">
                <a:solidFill>
                  <a:schemeClr val="tx2"/>
                </a:solidFill>
                <a:latin typeface="Times New Roman" pitchFamily="18" charset="0"/>
              </a:defRPr>
            </a:lvl5pPr>
            <a:lvl6pPr marL="457200" algn="l" rtl="0" eaLnBrk="0" fontAlgn="base" hangingPunct="0">
              <a:spcBef>
                <a:spcPct val="0"/>
              </a:spcBef>
              <a:spcAft>
                <a:spcPct val="0"/>
              </a:spcAft>
              <a:defRPr sz="3000">
                <a:solidFill>
                  <a:schemeClr val="tx2"/>
                </a:solidFill>
                <a:latin typeface="Times New Roman" pitchFamily="18" charset="0"/>
              </a:defRPr>
            </a:lvl6pPr>
            <a:lvl7pPr marL="914400" algn="l" rtl="0" eaLnBrk="0" fontAlgn="base" hangingPunct="0">
              <a:spcBef>
                <a:spcPct val="0"/>
              </a:spcBef>
              <a:spcAft>
                <a:spcPct val="0"/>
              </a:spcAft>
              <a:defRPr sz="3000">
                <a:solidFill>
                  <a:schemeClr val="tx2"/>
                </a:solidFill>
                <a:latin typeface="Times New Roman" pitchFamily="18" charset="0"/>
              </a:defRPr>
            </a:lvl7pPr>
            <a:lvl8pPr marL="1371600" algn="l" rtl="0" eaLnBrk="0" fontAlgn="base" hangingPunct="0">
              <a:spcBef>
                <a:spcPct val="0"/>
              </a:spcBef>
              <a:spcAft>
                <a:spcPct val="0"/>
              </a:spcAft>
              <a:defRPr sz="3000">
                <a:solidFill>
                  <a:schemeClr val="tx2"/>
                </a:solidFill>
                <a:latin typeface="Times New Roman" pitchFamily="18" charset="0"/>
              </a:defRPr>
            </a:lvl8pPr>
            <a:lvl9pPr marL="1828800" algn="l" rtl="0" eaLnBrk="0" fontAlgn="base" hangingPunct="0">
              <a:spcBef>
                <a:spcPct val="0"/>
              </a:spcBef>
              <a:spcAft>
                <a:spcPct val="0"/>
              </a:spcAft>
              <a:defRPr sz="3000">
                <a:solidFill>
                  <a:schemeClr val="tx2"/>
                </a:solidFill>
                <a:latin typeface="Times New Roman" pitchFamily="18" charset="0"/>
              </a:defRPr>
            </a:lvl9pPr>
          </a:lstStyle>
          <a:p>
            <a:pPr algn="ctr" eaLnBrk="1" hangingPunct="1"/>
            <a:r>
              <a:rPr lang="en-US" sz="2800" b="1" kern="0" dirty="0" smtClean="0">
                <a:solidFill>
                  <a:srgbClr val="333399"/>
                </a:solidFill>
                <a:latin typeface="Arial" pitchFamily="34" charset="0"/>
                <a:cs typeface="Arial" pitchFamily="34" charset="0"/>
                <a:sym typeface="Symbol" pitchFamily="18" charset="2"/>
              </a:rPr>
              <a:t>Plasma Fuelling - III </a:t>
            </a:r>
            <a:endParaRPr lang="en-GB" sz="2800" kern="0" dirty="0" smtClean="0">
              <a:solidFill>
                <a:srgbClr val="333399"/>
              </a:solidFill>
              <a:latin typeface="Arial" pitchFamily="34" charset="0"/>
              <a:cs typeface="Arial" pitchFamily="34" charset="0"/>
            </a:endParaRPr>
          </a:p>
        </p:txBody>
      </p:sp>
    </p:spTree>
    <p:extLst>
      <p:ext uri="{BB962C8B-B14F-4D97-AF65-F5344CB8AC3E}">
        <p14:creationId xmlns:p14="http://schemas.microsoft.com/office/powerpoint/2010/main" val="558904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Conclusions</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36512" y="620688"/>
            <a:ext cx="9180512" cy="5472608"/>
          </a:xfrm>
          <a:prstGeom prst="rect">
            <a:avLst/>
          </a:prstGeom>
          <a:noFill/>
          <a:ln w="9525">
            <a:noFill/>
            <a:miter lim="800000"/>
            <a:headEnd/>
            <a:tailEnd/>
          </a:ln>
        </p:spPr>
        <p:txBody>
          <a:bodyPr/>
          <a:lstStyle/>
          <a:p>
            <a:pPr marL="457200" indent="-457200">
              <a:spcBef>
                <a:spcPts val="0"/>
              </a:spcBef>
              <a:spcAft>
                <a:spcPts val="600"/>
              </a:spcAft>
              <a:buFont typeface="Wingdings" pitchFamily="2" charset="2"/>
              <a:buChar char="Ø"/>
              <a:tabLst>
                <a:tab pos="361950" algn="l"/>
              </a:tabLst>
              <a:defRPr/>
            </a:pPr>
            <a:r>
              <a:rPr lang="en-GB" sz="2000" kern="0" dirty="0" smtClean="0">
                <a:solidFill>
                  <a:srgbClr val="333399"/>
                </a:solidFill>
                <a:latin typeface="Arial" pitchFamily="34" charset="0"/>
                <a:cs typeface="Arial" pitchFamily="34" charset="0"/>
                <a:sym typeface="Symbol" pitchFamily="18" charset="2"/>
              </a:rPr>
              <a:t>ITER integrated scenario simulations carried out so far have provided key input to define the specifications of PF coils, and to evaluate the feasibility of the ITER reference scenarios with the existing heating systems</a:t>
            </a:r>
          </a:p>
          <a:p>
            <a:pPr marL="457200" indent="-457200">
              <a:spcBef>
                <a:spcPts val="0"/>
              </a:spcBef>
              <a:spcAft>
                <a:spcPts val="600"/>
              </a:spcAft>
              <a:buFont typeface="Wingdings" pitchFamily="2" charset="2"/>
              <a:buChar char="Ø"/>
              <a:tabLst>
                <a:tab pos="361950" algn="l"/>
              </a:tabLst>
              <a:defRPr/>
            </a:pPr>
            <a:r>
              <a:rPr lang="en-GB" sz="2000" kern="0" dirty="0" smtClean="0">
                <a:solidFill>
                  <a:srgbClr val="333399"/>
                </a:solidFill>
                <a:latin typeface="Arial" pitchFamily="34" charset="0"/>
                <a:cs typeface="Arial" pitchFamily="34" charset="0"/>
                <a:sym typeface="Symbol" pitchFamily="18" charset="2"/>
              </a:rPr>
              <a:t>Transient phases have been </a:t>
            </a:r>
            <a:r>
              <a:rPr lang="en-GB" sz="2000" kern="0" dirty="0" err="1" smtClean="0">
                <a:solidFill>
                  <a:srgbClr val="333399"/>
                </a:solidFill>
                <a:latin typeface="Arial" pitchFamily="34" charset="0"/>
                <a:cs typeface="Arial" pitchFamily="34" charset="0"/>
                <a:sym typeface="Symbol" pitchFamily="18" charset="2"/>
              </a:rPr>
              <a:t>analyzed</a:t>
            </a:r>
            <a:r>
              <a:rPr lang="en-GB" sz="2000" kern="0" dirty="0" smtClean="0">
                <a:solidFill>
                  <a:srgbClr val="333399"/>
                </a:solidFill>
                <a:latin typeface="Arial" pitchFamily="34" charset="0"/>
                <a:cs typeface="Arial" pitchFamily="34" charset="0"/>
                <a:sym typeface="Symbol" pitchFamily="18" charset="2"/>
              </a:rPr>
              <a:t> in less detail although they can present specific control challenges</a:t>
            </a:r>
          </a:p>
          <a:p>
            <a:pPr marL="457200" indent="-457200">
              <a:spcBef>
                <a:spcPts val="0"/>
              </a:spcBef>
              <a:spcAft>
                <a:spcPts val="600"/>
              </a:spcAft>
              <a:buFont typeface="Wingdings" pitchFamily="2" charset="2"/>
              <a:buChar char="Ø"/>
              <a:tabLst>
                <a:tab pos="361950" algn="l"/>
              </a:tabLst>
              <a:defRPr/>
            </a:pPr>
            <a:r>
              <a:rPr lang="en-GB" sz="2000" kern="0" dirty="0" smtClean="0">
                <a:solidFill>
                  <a:srgbClr val="333399"/>
                </a:solidFill>
                <a:latin typeface="Arial" pitchFamily="34" charset="0"/>
                <a:cs typeface="Arial" pitchFamily="34" charset="0"/>
                <a:sym typeface="Symbol" pitchFamily="18" charset="2"/>
              </a:rPr>
              <a:t>Definition and optimization of scenarios now requires inclusion of:</a:t>
            </a:r>
          </a:p>
          <a:p>
            <a:pPr marL="914400" lvl="1" indent="-457200">
              <a:spcBef>
                <a:spcPts val="0"/>
              </a:spcBef>
              <a:spcAft>
                <a:spcPts val="600"/>
              </a:spcAft>
              <a:buFont typeface="Wingdings" pitchFamily="2" charset="2"/>
              <a:buChar char="§"/>
              <a:tabLst>
                <a:tab pos="361950" algn="l"/>
              </a:tabLst>
              <a:defRPr/>
            </a:pPr>
            <a:r>
              <a:rPr lang="en-GB" sz="2000" kern="0" dirty="0" smtClean="0">
                <a:solidFill>
                  <a:srgbClr val="333399"/>
                </a:solidFill>
                <a:latin typeface="Arial" pitchFamily="34" charset="0"/>
                <a:cs typeface="Arial" pitchFamily="34" charset="0"/>
                <a:sym typeface="Symbol" pitchFamily="18" charset="2"/>
              </a:rPr>
              <a:t>Physics-based description of particle transport in stationary phases and during transients (including hollow density profiles phases) </a:t>
            </a:r>
          </a:p>
          <a:p>
            <a:pPr marL="914400" lvl="1" indent="-457200">
              <a:spcBef>
                <a:spcPts val="0"/>
              </a:spcBef>
              <a:spcAft>
                <a:spcPts val="600"/>
              </a:spcAft>
              <a:buFont typeface="Wingdings" pitchFamily="2" charset="2"/>
              <a:buChar char="§"/>
              <a:tabLst>
                <a:tab pos="361950" algn="l"/>
              </a:tabLst>
              <a:defRPr/>
            </a:pPr>
            <a:r>
              <a:rPr lang="en-GB" sz="2000" kern="0" dirty="0" smtClean="0">
                <a:solidFill>
                  <a:srgbClr val="333399"/>
                </a:solidFill>
                <a:latin typeface="Arial" pitchFamily="34" charset="0"/>
                <a:cs typeface="Arial" pitchFamily="34" charset="0"/>
                <a:sym typeface="Symbol" pitchFamily="18" charset="2"/>
              </a:rPr>
              <a:t>Impurity transport (particularly of W)</a:t>
            </a:r>
          </a:p>
          <a:p>
            <a:pPr marL="914400" lvl="1" indent="-457200">
              <a:spcBef>
                <a:spcPts val="0"/>
              </a:spcBef>
              <a:spcAft>
                <a:spcPts val="600"/>
              </a:spcAft>
              <a:buFont typeface="Wingdings" pitchFamily="2" charset="2"/>
              <a:buChar char="§"/>
              <a:tabLst>
                <a:tab pos="361950" algn="l"/>
              </a:tabLst>
              <a:defRPr/>
            </a:pPr>
            <a:r>
              <a:rPr lang="en-GB" sz="2000" kern="0" dirty="0" smtClean="0">
                <a:solidFill>
                  <a:srgbClr val="333399"/>
                </a:solidFill>
                <a:latin typeface="Arial" pitchFamily="34" charset="0"/>
                <a:cs typeface="Arial" pitchFamily="34" charset="0"/>
                <a:sym typeface="Symbol" pitchFamily="18" charset="2"/>
              </a:rPr>
              <a:t>Gas and pellet fuelling into scenario simulations</a:t>
            </a:r>
          </a:p>
          <a:p>
            <a:pPr marL="914400" lvl="1" indent="-457200">
              <a:spcBef>
                <a:spcPts val="0"/>
              </a:spcBef>
              <a:spcAft>
                <a:spcPts val="600"/>
              </a:spcAft>
              <a:buFont typeface="Wingdings" pitchFamily="2" charset="2"/>
              <a:buChar char="§"/>
              <a:tabLst>
                <a:tab pos="361950" algn="l"/>
              </a:tabLst>
              <a:defRPr/>
            </a:pPr>
            <a:r>
              <a:rPr lang="en-GB" sz="2000" kern="0" dirty="0" smtClean="0">
                <a:solidFill>
                  <a:srgbClr val="333399"/>
                </a:solidFill>
                <a:latin typeface="Arial" pitchFamily="34" charset="0"/>
                <a:cs typeface="Arial" pitchFamily="34" charset="0"/>
                <a:sym typeface="Symbol" pitchFamily="18" charset="2"/>
              </a:rPr>
              <a:t>ELM control (impurity control) and power control to PFCs during all phases of the scenarios</a:t>
            </a:r>
          </a:p>
          <a:p>
            <a:pPr marL="914400" lvl="1" indent="-457200">
              <a:spcBef>
                <a:spcPts val="0"/>
              </a:spcBef>
              <a:spcAft>
                <a:spcPts val="600"/>
              </a:spcAft>
              <a:buFont typeface="Wingdings" pitchFamily="2" charset="2"/>
              <a:buChar char="§"/>
              <a:tabLst>
                <a:tab pos="361950" algn="l"/>
              </a:tabLst>
              <a:defRPr/>
            </a:pPr>
            <a:r>
              <a:rPr lang="en-GB" sz="2000" kern="0" dirty="0" smtClean="0">
                <a:solidFill>
                  <a:srgbClr val="333399"/>
                </a:solidFill>
                <a:latin typeface="Arial" pitchFamily="34" charset="0"/>
                <a:cs typeface="Arial" pitchFamily="34" charset="0"/>
                <a:sym typeface="Symbol" pitchFamily="18" charset="2"/>
              </a:rPr>
              <a:t>….	  </a:t>
            </a:r>
          </a:p>
          <a:p>
            <a:pPr marL="457200" indent="-457200">
              <a:spcBef>
                <a:spcPts val="0"/>
              </a:spcBef>
              <a:spcAft>
                <a:spcPts val="600"/>
              </a:spcAft>
              <a:buFont typeface="Wingdings" pitchFamily="2" charset="2"/>
              <a:buChar char="Ø"/>
              <a:tabLst>
                <a:tab pos="361950" algn="l"/>
              </a:tabLst>
              <a:defRPr/>
            </a:pPr>
            <a:r>
              <a:rPr lang="en-GB" sz="2000" kern="0" dirty="0" smtClean="0">
                <a:solidFill>
                  <a:srgbClr val="333399"/>
                </a:solidFill>
                <a:latin typeface="Arial" pitchFamily="34" charset="0"/>
                <a:cs typeface="Arial" pitchFamily="34" charset="0"/>
                <a:sym typeface="Symbol" pitchFamily="18" charset="2"/>
              </a:rPr>
              <a:t>Obviously this is a long programme and will be subject to uncertainties in the models used </a:t>
            </a:r>
            <a:r>
              <a:rPr lang="en-GB" sz="2000" kern="0" dirty="0" smtClean="0">
                <a:solidFill>
                  <a:srgbClr val="333399"/>
                </a:solidFill>
                <a:latin typeface="Arial" pitchFamily="34" charset="0"/>
                <a:cs typeface="Arial" pitchFamily="34" charset="0"/>
                <a:sym typeface="Wingdings" pitchFamily="2" charset="2"/>
              </a:rPr>
              <a:t></a:t>
            </a:r>
            <a:r>
              <a:rPr lang="en-GB" sz="2000" kern="0" dirty="0" smtClean="0">
                <a:solidFill>
                  <a:srgbClr val="333399"/>
                </a:solidFill>
                <a:latin typeface="Arial" pitchFamily="34" charset="0"/>
                <a:cs typeface="Arial" pitchFamily="34" charset="0"/>
                <a:sym typeface="Symbol" pitchFamily="18" charset="2"/>
              </a:rPr>
              <a:t> having a range of the predictions and possible control schemes to avoid problems is much better than ignoring the problem</a:t>
            </a:r>
          </a:p>
        </p:txBody>
      </p:sp>
    </p:spTree>
    <p:extLst>
      <p:ext uri="{BB962C8B-B14F-4D97-AF65-F5344CB8AC3E}">
        <p14:creationId xmlns:p14="http://schemas.microsoft.com/office/powerpoint/2010/main" val="11922720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Introduction</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107504" y="686145"/>
            <a:ext cx="8964488" cy="5472608"/>
          </a:xfrm>
          <a:prstGeom prst="rect">
            <a:avLst/>
          </a:prstGeom>
          <a:noFill/>
          <a:ln w="9525">
            <a:noFill/>
            <a:miter lim="800000"/>
            <a:headEnd/>
            <a:tailEnd/>
          </a:ln>
        </p:spPr>
        <p:txBody>
          <a:bodyPr/>
          <a:lstStyle/>
          <a:p>
            <a:pPr marL="457200" indent="-457200">
              <a:spcBef>
                <a:spcPts val="1000"/>
              </a:spcBef>
              <a:spcAft>
                <a:spcPts val="0"/>
              </a:spcAft>
              <a:buFont typeface="Wingdings" pitchFamily="2" charset="2"/>
              <a:buChar char="Ø"/>
              <a:tabLst>
                <a:tab pos="361950" algn="l"/>
              </a:tabLst>
              <a:defRPr/>
            </a:pPr>
            <a:r>
              <a:rPr lang="en-GB" sz="2800" kern="0" dirty="0" smtClean="0">
                <a:solidFill>
                  <a:srgbClr val="333399"/>
                </a:solidFill>
                <a:latin typeface="Arial" pitchFamily="34" charset="0"/>
                <a:cs typeface="Arial" pitchFamily="34" charset="0"/>
                <a:sym typeface="Symbol" pitchFamily="18" charset="2"/>
              </a:rPr>
              <a:t>Introduction</a:t>
            </a:r>
          </a:p>
          <a:p>
            <a:pPr marL="457200" indent="-457200">
              <a:spcBef>
                <a:spcPts val="1000"/>
              </a:spcBef>
              <a:spcAft>
                <a:spcPts val="0"/>
              </a:spcAft>
              <a:buFont typeface="Wingdings" pitchFamily="2" charset="2"/>
              <a:buChar char="Ø"/>
              <a:tabLst>
                <a:tab pos="361950" algn="l"/>
              </a:tabLst>
              <a:defRPr/>
            </a:pPr>
            <a:r>
              <a:rPr lang="en-US" sz="2800" kern="0" dirty="0" smtClean="0">
                <a:solidFill>
                  <a:srgbClr val="333399"/>
                </a:solidFill>
                <a:latin typeface="Arial" pitchFamily="34" charset="0"/>
                <a:cs typeface="Arial" pitchFamily="34" charset="0"/>
                <a:sym typeface="Symbol" pitchFamily="18" charset="2"/>
              </a:rPr>
              <a:t>Core plasma energy and particle transport</a:t>
            </a:r>
          </a:p>
          <a:p>
            <a:pPr marL="457200" indent="-457200">
              <a:spcBef>
                <a:spcPts val="1000"/>
              </a:spcBef>
              <a:spcAft>
                <a:spcPts val="0"/>
              </a:spcAft>
              <a:buFont typeface="Wingdings" pitchFamily="2" charset="2"/>
              <a:buChar char="Ø"/>
              <a:tabLst>
                <a:tab pos="361950" algn="l"/>
              </a:tabLst>
              <a:defRPr/>
            </a:pPr>
            <a:r>
              <a:rPr lang="en-US" sz="2800" kern="0" dirty="0" smtClean="0">
                <a:solidFill>
                  <a:srgbClr val="333399"/>
                </a:solidFill>
                <a:latin typeface="Arial" pitchFamily="34" charset="0"/>
                <a:cs typeface="Arial" pitchFamily="34" charset="0"/>
                <a:sym typeface="Symbol" pitchFamily="18" charset="2"/>
              </a:rPr>
              <a:t>Pedestal Transport/Edge Impurity control</a:t>
            </a:r>
          </a:p>
          <a:p>
            <a:pPr marL="457200" indent="-457200">
              <a:spcBef>
                <a:spcPts val="1000"/>
              </a:spcBef>
              <a:spcAft>
                <a:spcPts val="0"/>
              </a:spcAft>
              <a:buFont typeface="Wingdings" pitchFamily="2" charset="2"/>
              <a:buChar char="Ø"/>
              <a:tabLst>
                <a:tab pos="361950" algn="l"/>
              </a:tabLst>
              <a:defRPr/>
            </a:pPr>
            <a:r>
              <a:rPr lang="en-US" sz="2800" kern="0" dirty="0" smtClean="0">
                <a:solidFill>
                  <a:srgbClr val="333399"/>
                </a:solidFill>
                <a:latin typeface="Arial" pitchFamily="34" charset="0"/>
                <a:cs typeface="Arial" pitchFamily="34" charset="0"/>
                <a:sym typeface="Symbol" pitchFamily="18" charset="2"/>
              </a:rPr>
              <a:t>Edge/core integration</a:t>
            </a:r>
          </a:p>
          <a:p>
            <a:pPr marL="457200" indent="-457200">
              <a:spcBef>
                <a:spcPts val="1000"/>
              </a:spcBef>
              <a:spcAft>
                <a:spcPts val="0"/>
              </a:spcAft>
              <a:buFont typeface="Wingdings" pitchFamily="2" charset="2"/>
              <a:buChar char="Ø"/>
              <a:tabLst>
                <a:tab pos="361950" algn="l"/>
              </a:tabLst>
              <a:defRPr/>
            </a:pPr>
            <a:r>
              <a:rPr lang="en-US" sz="2800" kern="0" dirty="0" smtClean="0">
                <a:solidFill>
                  <a:srgbClr val="333399"/>
                </a:solidFill>
                <a:latin typeface="Arial" pitchFamily="34" charset="0"/>
                <a:cs typeface="Arial" pitchFamily="34" charset="0"/>
                <a:sym typeface="Symbol" pitchFamily="18" charset="2"/>
              </a:rPr>
              <a:t>Plasma Fuelling</a:t>
            </a:r>
          </a:p>
          <a:p>
            <a:pPr marL="457200" indent="-457200">
              <a:spcBef>
                <a:spcPts val="1000"/>
              </a:spcBef>
              <a:spcAft>
                <a:spcPts val="0"/>
              </a:spcAft>
              <a:buFont typeface="Wingdings" pitchFamily="2" charset="2"/>
              <a:buChar char="Ø"/>
              <a:tabLst>
                <a:tab pos="361950" algn="l"/>
              </a:tabLst>
              <a:defRPr/>
            </a:pPr>
            <a:r>
              <a:rPr lang="en-US" sz="2800" kern="0" dirty="0" smtClean="0">
                <a:solidFill>
                  <a:srgbClr val="333399"/>
                </a:solidFill>
                <a:latin typeface="Arial" pitchFamily="34" charset="0"/>
                <a:cs typeface="Arial" pitchFamily="34" charset="0"/>
                <a:sym typeface="Symbol" pitchFamily="18" charset="2"/>
              </a:rPr>
              <a:t>Conclusions</a:t>
            </a:r>
          </a:p>
        </p:txBody>
      </p:sp>
    </p:spTree>
    <p:extLst>
      <p:ext uri="{BB962C8B-B14F-4D97-AF65-F5344CB8AC3E}">
        <p14:creationId xmlns:p14="http://schemas.microsoft.com/office/powerpoint/2010/main" val="32309840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Introduction</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0" y="620688"/>
            <a:ext cx="9144000" cy="5472608"/>
          </a:xfrm>
          <a:prstGeom prst="rect">
            <a:avLst/>
          </a:prstGeom>
          <a:noFill/>
          <a:ln w="9525">
            <a:noFill/>
            <a:miter lim="800000"/>
            <a:headEnd/>
            <a:tailEnd/>
          </a:ln>
        </p:spPr>
        <p:txBody>
          <a:bodyPr/>
          <a:lstStyle/>
          <a:p>
            <a:pPr marL="457200" indent="-457200">
              <a:spcBef>
                <a:spcPts val="1000"/>
              </a:spcBef>
              <a:spcAft>
                <a:spcPts val="0"/>
              </a:spcAft>
              <a:buFont typeface="Wingdings" pitchFamily="2" charset="2"/>
              <a:buChar char="Ø"/>
              <a:tabLst>
                <a:tab pos="361950" algn="l"/>
              </a:tabLst>
              <a:defRPr/>
            </a:pPr>
            <a:r>
              <a:rPr lang="en-GB" kern="0" dirty="0" smtClean="0">
                <a:solidFill>
                  <a:srgbClr val="333399"/>
                </a:solidFill>
                <a:latin typeface="Arial" pitchFamily="34" charset="0"/>
                <a:cs typeface="Arial" pitchFamily="34" charset="0"/>
                <a:sym typeface="Symbol" pitchFamily="18" charset="2"/>
              </a:rPr>
              <a:t>ITER’s success requires the achievement of high fusion performance </a:t>
            </a:r>
            <a:r>
              <a:rPr lang="en-GB" kern="0" dirty="0" smtClean="0">
                <a:solidFill>
                  <a:srgbClr val="333399"/>
                </a:solidFill>
                <a:latin typeface="Arial" pitchFamily="34" charset="0"/>
                <a:cs typeface="Arial" pitchFamily="34" charset="0"/>
                <a:sym typeface="Wingdings" pitchFamily="2" charset="2"/>
              </a:rPr>
              <a:t> modelling of all phases of the discharges required not just the burning phase  ISM </a:t>
            </a:r>
            <a:endParaRPr lang="en-GB" kern="0" dirty="0" smtClean="0">
              <a:solidFill>
                <a:srgbClr val="333399"/>
              </a:solidFill>
              <a:latin typeface="Arial" pitchFamily="34" charset="0"/>
              <a:cs typeface="Arial" pitchFamily="34" charset="0"/>
              <a:sym typeface="Symbol" pitchFamily="18" charset="2"/>
            </a:endParaRPr>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323" r="67676"/>
          <a:stretch/>
        </p:blipFill>
        <p:spPr bwMode="auto">
          <a:xfrm>
            <a:off x="201855" y="2492896"/>
            <a:ext cx="3439703" cy="384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126" r="35748" b="57428"/>
          <a:stretch/>
        </p:blipFill>
        <p:spPr bwMode="auto">
          <a:xfrm>
            <a:off x="4139952" y="2404372"/>
            <a:ext cx="4516213" cy="368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92080" y="2298358"/>
            <a:ext cx="1608133" cy="338554"/>
          </a:xfrm>
          <a:prstGeom prst="rect">
            <a:avLst/>
          </a:prstGeom>
          <a:noFill/>
        </p:spPr>
        <p:txBody>
          <a:bodyPr wrap="none" rtlCol="0">
            <a:spAutoFit/>
          </a:bodyPr>
          <a:lstStyle/>
          <a:p>
            <a:r>
              <a:rPr lang="en-US" sz="1600" dirty="0" err="1" smtClean="0">
                <a:latin typeface="Arial" pitchFamily="34" charset="0"/>
                <a:cs typeface="Arial" pitchFamily="34" charset="0"/>
              </a:rPr>
              <a:t>Parail</a:t>
            </a:r>
            <a:r>
              <a:rPr lang="en-US" sz="1600" dirty="0" smtClean="0">
                <a:latin typeface="Arial" pitchFamily="34" charset="0"/>
                <a:cs typeface="Arial" pitchFamily="34" charset="0"/>
              </a:rPr>
              <a:t>, NF 2013</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4140225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Core Plasma Energy and Particle Transport - I </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0" y="620688"/>
            <a:ext cx="9144000" cy="5472608"/>
          </a:xfrm>
          <a:prstGeom prst="rect">
            <a:avLst/>
          </a:prstGeom>
          <a:noFill/>
          <a:ln w="9525">
            <a:noFill/>
            <a:miter lim="800000"/>
            <a:headEnd/>
            <a:tailEnd/>
          </a:ln>
        </p:spPr>
        <p:txBody>
          <a:bodyPr/>
          <a:lstStyle/>
          <a:p>
            <a:pPr marL="457200" indent="-457200">
              <a:spcBef>
                <a:spcPts val="1000"/>
              </a:spcBef>
              <a:spcAft>
                <a:spcPts val="0"/>
              </a:spcAft>
              <a:buFont typeface="Wingdings" pitchFamily="2" charset="2"/>
              <a:buChar char="Ø"/>
              <a:tabLst>
                <a:tab pos="361950" algn="l"/>
              </a:tabLst>
              <a:defRPr/>
            </a:pPr>
            <a:r>
              <a:rPr lang="en-GB" kern="0" dirty="0" smtClean="0">
                <a:solidFill>
                  <a:srgbClr val="333399"/>
                </a:solidFill>
                <a:latin typeface="Arial" pitchFamily="34" charset="0"/>
                <a:cs typeface="Arial" pitchFamily="34" charset="0"/>
                <a:sym typeface="Symbol" pitchFamily="18" charset="2"/>
              </a:rPr>
              <a:t>Significant advances in understanding core turbulent transport in order to predict ITER’s burning plasmas profiles</a:t>
            </a:r>
          </a:p>
          <a:p>
            <a:pPr marL="457200" indent="-457200">
              <a:spcBef>
                <a:spcPts val="1000"/>
              </a:spcBef>
              <a:spcAft>
                <a:spcPts val="0"/>
              </a:spcAft>
              <a:buFont typeface="Wingdings" pitchFamily="2" charset="2"/>
              <a:buChar char="Ø"/>
              <a:tabLst>
                <a:tab pos="361950" algn="l"/>
              </a:tabLst>
              <a:defRPr/>
            </a:pPr>
            <a:r>
              <a:rPr lang="en-GB" kern="0" dirty="0" smtClean="0">
                <a:solidFill>
                  <a:srgbClr val="333399"/>
                </a:solidFill>
                <a:latin typeface="Arial" pitchFamily="34" charset="0"/>
                <a:cs typeface="Arial" pitchFamily="34" charset="0"/>
                <a:sym typeface="Symbol" pitchFamily="18" charset="2"/>
              </a:rPr>
              <a:t>Inclusion of physics based particle transport in ITER scenarios needs to be strengthened  </a:t>
            </a:r>
          </a:p>
        </p:txBody>
      </p:sp>
      <p:sp>
        <p:nvSpPr>
          <p:cNvPr id="2" name="TextBox 1"/>
          <p:cNvSpPr txBox="1"/>
          <p:nvPr/>
        </p:nvSpPr>
        <p:spPr>
          <a:xfrm>
            <a:off x="6084168" y="2564904"/>
            <a:ext cx="1027845" cy="338554"/>
          </a:xfrm>
          <a:prstGeom prst="rect">
            <a:avLst/>
          </a:prstGeom>
          <a:noFill/>
        </p:spPr>
        <p:txBody>
          <a:bodyPr wrap="none" rtlCol="0">
            <a:spAutoFit/>
          </a:bodyPr>
          <a:lstStyle/>
          <a:p>
            <a:r>
              <a:rPr lang="en-US" sz="1600" dirty="0" smtClean="0">
                <a:latin typeface="Arial" pitchFamily="34" charset="0"/>
                <a:cs typeface="Arial" pitchFamily="34" charset="0"/>
              </a:rPr>
              <a:t>IPB 2007</a:t>
            </a:r>
            <a:endParaRPr lang="en-GB" sz="1600" dirty="0">
              <a:latin typeface="Arial" pitchFamily="34" charset="0"/>
              <a:cs typeface="Arial"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1" y="2538239"/>
            <a:ext cx="4643469" cy="405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760" y="2903388"/>
            <a:ext cx="4529237" cy="3189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20799" y="3187715"/>
            <a:ext cx="811441" cy="338554"/>
          </a:xfrm>
          <a:prstGeom prst="rect">
            <a:avLst/>
          </a:prstGeom>
          <a:noFill/>
        </p:spPr>
        <p:txBody>
          <a:bodyPr wrap="none" rtlCol="0">
            <a:spAutoFit/>
          </a:bodyPr>
          <a:lstStyle/>
          <a:p>
            <a:r>
              <a:rPr lang="en-US" sz="1600" dirty="0" smtClean="0">
                <a:latin typeface="Arial" pitchFamily="34" charset="0"/>
                <a:cs typeface="Arial" pitchFamily="34" charset="0"/>
              </a:rPr>
              <a:t>GLF23</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20772240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Core Plasma Energy and Particle Transport - II </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0" y="620688"/>
            <a:ext cx="9144000" cy="5472608"/>
          </a:xfrm>
          <a:prstGeom prst="rect">
            <a:avLst/>
          </a:prstGeom>
          <a:noFill/>
          <a:ln w="9525">
            <a:noFill/>
            <a:miter lim="800000"/>
            <a:headEnd/>
            <a:tailEnd/>
          </a:ln>
        </p:spPr>
        <p:txBody>
          <a:bodyPr/>
          <a:lstStyle/>
          <a:p>
            <a:pPr marL="457200" indent="-457200">
              <a:spcBef>
                <a:spcPts val="1000"/>
              </a:spcBef>
              <a:spcAft>
                <a:spcPts val="0"/>
              </a:spcAft>
              <a:buFont typeface="Wingdings" pitchFamily="2" charset="2"/>
              <a:buChar char="Ø"/>
              <a:tabLst>
                <a:tab pos="361950" algn="l"/>
              </a:tabLst>
              <a:defRPr/>
            </a:pPr>
            <a:r>
              <a:rPr lang="en-GB" kern="0" dirty="0">
                <a:solidFill>
                  <a:srgbClr val="333399"/>
                </a:solidFill>
                <a:latin typeface="Arial" pitchFamily="34" charset="0"/>
                <a:cs typeface="Arial" pitchFamily="34" charset="0"/>
                <a:sym typeface="Symbol" pitchFamily="18" charset="2"/>
              </a:rPr>
              <a:t>Inclusion of physics-based main ion and impurity transport models to evaluate stationary phases of scenarios is the next required step </a:t>
            </a:r>
            <a:r>
              <a:rPr lang="en-GB" kern="0" dirty="0" smtClean="0">
                <a:solidFill>
                  <a:srgbClr val="333399"/>
                </a:solidFill>
                <a:latin typeface="Arial" pitchFamily="34" charset="0"/>
                <a:cs typeface="Arial" pitchFamily="34" charset="0"/>
                <a:sym typeface="Wingdings" pitchFamily="2" charset="2"/>
              </a:rPr>
              <a:t></a:t>
            </a:r>
            <a:r>
              <a:rPr lang="en-GB" kern="0" dirty="0" smtClean="0">
                <a:solidFill>
                  <a:srgbClr val="333399"/>
                </a:solidFill>
                <a:latin typeface="Arial" pitchFamily="34" charset="0"/>
                <a:cs typeface="Arial" pitchFamily="34" charset="0"/>
                <a:sym typeface="Symbol" pitchFamily="18" charset="2"/>
              </a:rPr>
              <a:t> </a:t>
            </a:r>
            <a:r>
              <a:rPr lang="en-GB" kern="0" dirty="0">
                <a:solidFill>
                  <a:srgbClr val="333399"/>
                </a:solidFill>
                <a:latin typeface="Arial" pitchFamily="34" charset="0"/>
                <a:cs typeface="Arial" pitchFamily="34" charset="0"/>
                <a:sym typeface="Symbol" pitchFamily="18" charset="2"/>
              </a:rPr>
              <a:t>control of density profiles by heating </a:t>
            </a:r>
            <a:r>
              <a:rPr lang="en-GB" kern="0" dirty="0" smtClean="0">
                <a:solidFill>
                  <a:srgbClr val="333399"/>
                </a:solidFill>
                <a:latin typeface="Arial" pitchFamily="34" charset="0"/>
                <a:cs typeface="Arial" pitchFamily="34" charset="0"/>
                <a:sym typeface="Symbol" pitchFamily="18" charset="2"/>
              </a:rPr>
              <a:t>schemes</a:t>
            </a:r>
            <a:endParaRPr lang="en-GB" kern="0" dirty="0">
              <a:solidFill>
                <a:srgbClr val="333399"/>
              </a:solidFill>
              <a:latin typeface="Arial" pitchFamily="34" charset="0"/>
              <a:cs typeface="Arial" pitchFamily="34" charset="0"/>
              <a:sym typeface="Symbol" pitchFamily="18" charset="2"/>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420888"/>
            <a:ext cx="4994178" cy="3478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710" y="2636912"/>
            <a:ext cx="4311046" cy="300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961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Core Plasma Energy and Particle Transport - III </a:t>
            </a:r>
            <a:endParaRPr lang="en-GB" sz="2800" dirty="0" smtClean="0">
              <a:solidFill>
                <a:srgbClr val="333399"/>
              </a:solidFill>
              <a:latin typeface="Arial" pitchFamily="34" charset="0"/>
              <a:cs typeface="Arial" pitchFamily="34"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413"/>
          <a:stretch/>
        </p:blipFill>
        <p:spPr bwMode="auto">
          <a:xfrm>
            <a:off x="-1" y="2852936"/>
            <a:ext cx="2661847" cy="261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426"/>
          <a:stretch/>
        </p:blipFill>
        <p:spPr bwMode="auto">
          <a:xfrm>
            <a:off x="2588614" y="2924944"/>
            <a:ext cx="287623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3496" y="2204863"/>
            <a:ext cx="3900443" cy="397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900" y="679336"/>
            <a:ext cx="8992016" cy="1569660"/>
          </a:xfrm>
          <a:prstGeom prst="rect">
            <a:avLst/>
          </a:prstGeom>
        </p:spPr>
        <p:txBody>
          <a:bodyPr wrap="square">
            <a:spAutoFit/>
          </a:bodyPr>
          <a:lstStyle/>
          <a:p>
            <a:pPr marL="457200" indent="-457200">
              <a:spcBef>
                <a:spcPts val="1000"/>
              </a:spcBef>
              <a:spcAft>
                <a:spcPts val="0"/>
              </a:spcAft>
              <a:buFont typeface="Wingdings" pitchFamily="2" charset="2"/>
              <a:buChar char="Ø"/>
              <a:tabLst>
                <a:tab pos="361950" algn="l"/>
              </a:tabLst>
              <a:defRPr/>
            </a:pPr>
            <a:r>
              <a:rPr lang="en-GB" kern="0" dirty="0">
                <a:solidFill>
                  <a:srgbClr val="333399"/>
                </a:solidFill>
                <a:latin typeface="Arial" pitchFamily="34" charset="0"/>
                <a:cs typeface="Arial" pitchFamily="34" charset="0"/>
                <a:sym typeface="Symbol" pitchFamily="18" charset="2"/>
              </a:rPr>
              <a:t>Prediction of plasma behaviour during transient phases of scenarios is required to define plasma control </a:t>
            </a:r>
            <a:r>
              <a:rPr lang="en-GB" kern="0" dirty="0" smtClean="0">
                <a:solidFill>
                  <a:srgbClr val="333399"/>
                </a:solidFill>
                <a:latin typeface="Arial" pitchFamily="34" charset="0"/>
                <a:cs typeface="Arial" pitchFamily="34" charset="0"/>
                <a:sym typeface="Symbol" pitchFamily="18" charset="2"/>
              </a:rPr>
              <a:t>(heating + fuelling strategies) for access </a:t>
            </a:r>
            <a:r>
              <a:rPr lang="en-GB" kern="0" dirty="0">
                <a:solidFill>
                  <a:srgbClr val="333399"/>
                </a:solidFill>
                <a:latin typeface="Arial" pitchFamily="34" charset="0"/>
                <a:cs typeface="Arial" pitchFamily="34" charset="0"/>
                <a:sym typeface="Symbol" pitchFamily="18" charset="2"/>
              </a:rPr>
              <a:t>to burn, exit from burn and exit from </a:t>
            </a:r>
            <a:r>
              <a:rPr lang="en-GB" kern="0" dirty="0" smtClean="0">
                <a:solidFill>
                  <a:srgbClr val="333399"/>
                </a:solidFill>
                <a:latin typeface="Arial" pitchFamily="34" charset="0"/>
                <a:cs typeface="Arial" pitchFamily="34" charset="0"/>
                <a:sym typeface="Symbol" pitchFamily="18" charset="2"/>
              </a:rPr>
              <a:t>H-mode</a:t>
            </a:r>
            <a:endParaRPr lang="en-GB" kern="0" dirty="0">
              <a:solidFill>
                <a:srgbClr val="333399"/>
              </a:solidFill>
              <a:latin typeface="Arial" pitchFamily="34" charset="0"/>
              <a:cs typeface="Arial" pitchFamily="34" charset="0"/>
              <a:sym typeface="Symbol" pitchFamily="18" charset="2"/>
            </a:endParaRPr>
          </a:p>
        </p:txBody>
      </p:sp>
    </p:spTree>
    <p:extLst>
      <p:ext uri="{BB962C8B-B14F-4D97-AF65-F5344CB8AC3E}">
        <p14:creationId xmlns:p14="http://schemas.microsoft.com/office/powerpoint/2010/main" val="31827500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Core Plasma Energy and Particle Transport - IV </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0" y="620688"/>
            <a:ext cx="9144000" cy="1008112"/>
          </a:xfrm>
          <a:prstGeom prst="rect">
            <a:avLst/>
          </a:prstGeom>
          <a:noFill/>
          <a:ln w="9525">
            <a:noFill/>
            <a:miter lim="800000"/>
            <a:headEnd/>
            <a:tailEnd/>
          </a:ln>
        </p:spPr>
        <p:txBody>
          <a:bodyPr/>
          <a:lstStyle/>
          <a:p>
            <a:pPr marL="457200" indent="-457200">
              <a:spcBef>
                <a:spcPts val="1000"/>
              </a:spcBef>
              <a:spcAft>
                <a:spcPts val="0"/>
              </a:spcAft>
              <a:buFont typeface="Wingdings" pitchFamily="2" charset="2"/>
              <a:buChar char="Ø"/>
              <a:tabLst>
                <a:tab pos="361950" algn="l"/>
              </a:tabLst>
              <a:defRPr/>
            </a:pPr>
            <a:r>
              <a:rPr lang="en-GB" kern="0" dirty="0" smtClean="0">
                <a:solidFill>
                  <a:srgbClr val="333399"/>
                </a:solidFill>
                <a:latin typeface="Arial" pitchFamily="34" charset="0"/>
                <a:cs typeface="Arial" pitchFamily="34" charset="0"/>
                <a:sym typeface="Symbol" pitchFamily="18" charset="2"/>
              </a:rPr>
              <a:t>Integrated modelling of edge/core relation during H-L transition is particularly important to define control and mitigation actions</a:t>
            </a:r>
          </a:p>
        </p:txBody>
      </p:sp>
      <p:graphicFrame>
        <p:nvGraphicFramePr>
          <p:cNvPr id="3" name="Object 2"/>
          <p:cNvGraphicFramePr>
            <a:graphicFrameLocks noChangeAspect="1"/>
          </p:cNvGraphicFramePr>
          <p:nvPr>
            <p:extLst>
              <p:ext uri="{D42A27DB-BD31-4B8C-83A1-F6EECF244321}">
                <p14:modId xmlns:p14="http://schemas.microsoft.com/office/powerpoint/2010/main" val="3642916957"/>
              </p:ext>
            </p:extLst>
          </p:nvPr>
        </p:nvGraphicFramePr>
        <p:xfrm>
          <a:off x="179512" y="2204864"/>
          <a:ext cx="4752528" cy="3323446"/>
        </p:xfrm>
        <a:graphic>
          <a:graphicData uri="http://schemas.openxmlformats.org/presentationml/2006/ole">
            <mc:AlternateContent xmlns:mc="http://schemas.openxmlformats.org/markup-compatibility/2006">
              <mc:Choice xmlns:v="urn:schemas-microsoft-com:vml" Requires="v">
                <p:oleObj spid="_x0000_s13523" name="Graph" r:id="rId4" imgW="4153814" imgH="2901696" progId="Origin50.Graph">
                  <p:embed/>
                </p:oleObj>
              </mc:Choice>
              <mc:Fallback>
                <p:oleObj name="Graph" r:id="rId4" imgW="4153814" imgH="2901696" progId="Origin50.Grap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204864"/>
                        <a:ext cx="4752528" cy="3323446"/>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8492102"/>
              </p:ext>
            </p:extLst>
          </p:nvPr>
        </p:nvGraphicFramePr>
        <p:xfrm>
          <a:off x="4314829" y="2204864"/>
          <a:ext cx="4922490" cy="3445743"/>
        </p:xfrm>
        <a:graphic>
          <a:graphicData uri="http://schemas.openxmlformats.org/presentationml/2006/ole">
            <mc:AlternateContent xmlns:mc="http://schemas.openxmlformats.org/markup-compatibility/2006">
              <mc:Choice xmlns:v="urn:schemas-microsoft-com:vml" Requires="v">
                <p:oleObj spid="_x0000_s13524" name="Graph" r:id="rId6" imgW="4153814" imgH="2901696" progId="Origin50.Graph">
                  <p:embed/>
                </p:oleObj>
              </mc:Choice>
              <mc:Fallback>
                <p:oleObj name="Graph" r:id="rId6" imgW="4153814" imgH="2901696" progId="Origin50.Graph">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4829" y="2204864"/>
                        <a:ext cx="4922490" cy="3445743"/>
                      </a:xfrm>
                      <a:prstGeom prst="rect">
                        <a:avLst/>
                      </a:prstGeom>
                      <a:noFill/>
                    </p:spPr>
                  </p:pic>
                </p:oleObj>
              </mc:Fallback>
            </mc:AlternateContent>
          </a:graphicData>
        </a:graphic>
      </p:graphicFrame>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4"/>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057565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idx="4294967295"/>
          </p:nvPr>
        </p:nvSpPr>
        <p:spPr>
          <a:xfrm>
            <a:off x="179388" y="0"/>
            <a:ext cx="8640762" cy="576263"/>
          </a:xfrm>
        </p:spPr>
        <p:txBody>
          <a:bodyPr/>
          <a:lstStyle/>
          <a:p>
            <a:pPr algn="ctr" eaLnBrk="1" hangingPunct="1"/>
            <a:r>
              <a:rPr lang="en-US" sz="2800" b="1" dirty="0" smtClean="0">
                <a:solidFill>
                  <a:srgbClr val="333399"/>
                </a:solidFill>
                <a:latin typeface="Arial" pitchFamily="34" charset="0"/>
                <a:cs typeface="Arial" pitchFamily="34" charset="0"/>
                <a:sym typeface="Symbol" pitchFamily="18" charset="2"/>
              </a:rPr>
              <a:t>Core Plasma Energy and Particle Transport - V</a:t>
            </a:r>
            <a:endParaRPr lang="en-GB" sz="2800" dirty="0" smtClean="0">
              <a:solidFill>
                <a:srgbClr val="333399"/>
              </a:solidFill>
              <a:latin typeface="Arial" pitchFamily="34" charset="0"/>
              <a:cs typeface="Arial" pitchFamily="34" charset="0"/>
            </a:endParaRPr>
          </a:p>
        </p:txBody>
      </p:sp>
      <p:sp>
        <p:nvSpPr>
          <p:cNvPr id="6" name="Rectangle 2"/>
          <p:cNvSpPr txBox="1">
            <a:spLocks noChangeArrowheads="1"/>
          </p:cNvSpPr>
          <p:nvPr/>
        </p:nvSpPr>
        <p:spPr bwMode="auto">
          <a:xfrm>
            <a:off x="0" y="620688"/>
            <a:ext cx="9144000" cy="2016224"/>
          </a:xfrm>
          <a:prstGeom prst="rect">
            <a:avLst/>
          </a:prstGeom>
          <a:noFill/>
          <a:ln w="9525">
            <a:noFill/>
            <a:miter lim="800000"/>
            <a:headEnd/>
            <a:tailEnd/>
          </a:ln>
        </p:spPr>
        <p:txBody>
          <a:bodyPr/>
          <a:lstStyle/>
          <a:p>
            <a:pPr marL="457200" indent="-457200">
              <a:spcBef>
                <a:spcPts val="0"/>
              </a:spcBef>
              <a:spcAft>
                <a:spcPts val="0"/>
              </a:spcAft>
              <a:buFont typeface="Wingdings" pitchFamily="2" charset="2"/>
              <a:buChar char="Ø"/>
              <a:tabLst>
                <a:tab pos="361950" algn="l"/>
              </a:tabLst>
              <a:defRPr/>
            </a:pPr>
            <a:r>
              <a:rPr lang="en-GB" sz="2200" kern="0" dirty="0" smtClean="0">
                <a:solidFill>
                  <a:srgbClr val="333399"/>
                </a:solidFill>
                <a:latin typeface="Arial" pitchFamily="34" charset="0"/>
                <a:cs typeface="Arial" pitchFamily="34" charset="0"/>
                <a:sym typeface="Symbol" pitchFamily="18" charset="2"/>
              </a:rPr>
              <a:t>Physics-based integrated modelling of high Z impurity transport in ITER scenarios is require as transient phases may require different control strategies than stationary phases</a:t>
            </a:r>
          </a:p>
        </p:txBody>
      </p:sp>
      <p:grpSp>
        <p:nvGrpSpPr>
          <p:cNvPr id="5" name="Group 4"/>
          <p:cNvGrpSpPr/>
          <p:nvPr/>
        </p:nvGrpSpPr>
        <p:grpSpPr>
          <a:xfrm>
            <a:off x="467544" y="2060848"/>
            <a:ext cx="7988840" cy="4032448"/>
            <a:chOff x="1328221" y="2636912"/>
            <a:chExt cx="7492251" cy="3550774"/>
          </a:xfrm>
        </p:grpSpPr>
        <p:sp>
          <p:nvSpPr>
            <p:cNvPr id="2" name="TextBox 1"/>
            <p:cNvSpPr txBox="1"/>
            <p:nvPr/>
          </p:nvSpPr>
          <p:spPr>
            <a:xfrm>
              <a:off x="7535867" y="3122411"/>
              <a:ext cx="1284605" cy="1077218"/>
            </a:xfrm>
            <a:prstGeom prst="rect">
              <a:avLst/>
            </a:prstGeom>
            <a:noFill/>
          </p:spPr>
          <p:txBody>
            <a:bodyPr wrap="square" rtlCol="0">
              <a:spAutoFit/>
            </a:bodyPr>
            <a:lstStyle/>
            <a:p>
              <a:pPr algn="ctr"/>
              <a:r>
                <a:rPr lang="en-US" sz="1600" dirty="0" smtClean="0">
                  <a:latin typeface="Arial" pitchFamily="34" charset="0"/>
                  <a:cs typeface="Arial" pitchFamily="34" charset="0"/>
                </a:rPr>
                <a:t>W density</a:t>
              </a:r>
            </a:p>
            <a:p>
              <a:pPr algn="ctr"/>
              <a:r>
                <a:rPr lang="en-US" sz="1600" dirty="0" smtClean="0">
                  <a:latin typeface="Arial" pitchFamily="34" charset="0"/>
                  <a:cs typeface="Arial" pitchFamily="34" charset="0"/>
                </a:rPr>
                <a:t>NEO+GKW </a:t>
              </a:r>
            </a:p>
            <a:p>
              <a:pPr algn="ctr"/>
              <a:r>
                <a:rPr lang="en-US" sz="1600" dirty="0" smtClean="0">
                  <a:latin typeface="Arial" pitchFamily="34" charset="0"/>
                  <a:cs typeface="Arial" pitchFamily="34" charset="0"/>
                </a:rPr>
                <a:t>Angioni EPS 2013</a:t>
              </a:r>
              <a:endParaRPr lang="en-GB" sz="1600" dirty="0">
                <a:latin typeface="Arial" pitchFamily="34" charset="0"/>
                <a:cs typeface="Arial" pitchFamily="34"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221" y="2636912"/>
              <a:ext cx="6207646" cy="355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79712" y="5445224"/>
              <a:ext cx="1890261" cy="369332"/>
            </a:xfrm>
            <a:prstGeom prst="rect">
              <a:avLst/>
            </a:prstGeom>
            <a:solidFill>
              <a:schemeClr val="bg1"/>
            </a:solidFill>
          </p:spPr>
          <p:txBody>
            <a:bodyPr wrap="none" rtlCol="0">
              <a:spAutoFit/>
            </a:bodyPr>
            <a:lstStyle/>
            <a:p>
              <a:r>
                <a:rPr lang="en-US" sz="1800" dirty="0" smtClean="0">
                  <a:latin typeface="Arial" pitchFamily="34" charset="0"/>
                  <a:cs typeface="Arial" pitchFamily="34" charset="0"/>
                </a:rPr>
                <a:t>Hollow n</a:t>
              </a:r>
              <a:r>
                <a:rPr lang="en-US" sz="1800" baseline="-25000" dirty="0" smtClean="0">
                  <a:latin typeface="Arial" pitchFamily="34" charset="0"/>
                  <a:cs typeface="Arial" pitchFamily="34" charset="0"/>
                </a:rPr>
                <a:t>e</a:t>
              </a:r>
              <a:r>
                <a:rPr lang="en-US" sz="1800" dirty="0" smtClean="0">
                  <a:latin typeface="Arial" pitchFamily="34" charset="0"/>
                  <a:cs typeface="Arial" pitchFamily="34" charset="0"/>
                </a:rPr>
                <a:t> phase</a:t>
              </a:r>
              <a:endParaRPr lang="en-GB" sz="1800" dirty="0">
                <a:latin typeface="Arial" pitchFamily="34" charset="0"/>
                <a:cs typeface="Arial" pitchFamily="34" charset="0"/>
              </a:endParaRPr>
            </a:p>
          </p:txBody>
        </p:sp>
        <p:sp>
          <p:nvSpPr>
            <p:cNvPr id="8" name="TextBox 7"/>
            <p:cNvSpPr txBox="1"/>
            <p:nvPr/>
          </p:nvSpPr>
          <p:spPr>
            <a:xfrm>
              <a:off x="4932040" y="5429218"/>
              <a:ext cx="1936749" cy="369332"/>
            </a:xfrm>
            <a:prstGeom prst="rect">
              <a:avLst/>
            </a:prstGeom>
            <a:solidFill>
              <a:schemeClr val="bg1"/>
            </a:solidFill>
          </p:spPr>
          <p:txBody>
            <a:bodyPr wrap="none" rtlCol="0">
              <a:spAutoFit/>
            </a:bodyPr>
            <a:lstStyle/>
            <a:p>
              <a:r>
                <a:rPr lang="en-US" sz="1800" dirty="0" smtClean="0">
                  <a:latin typeface="Arial" pitchFamily="34" charset="0"/>
                  <a:cs typeface="Arial" pitchFamily="34" charset="0"/>
                </a:rPr>
                <a:t>Peaked n</a:t>
              </a:r>
              <a:r>
                <a:rPr lang="en-US" sz="1800" baseline="-25000" dirty="0" smtClean="0">
                  <a:latin typeface="Arial" pitchFamily="34" charset="0"/>
                  <a:cs typeface="Arial" pitchFamily="34" charset="0"/>
                </a:rPr>
                <a:t>e</a:t>
              </a:r>
              <a:r>
                <a:rPr lang="en-US" sz="1800" dirty="0" smtClean="0">
                  <a:latin typeface="Arial" pitchFamily="34" charset="0"/>
                  <a:cs typeface="Arial" pitchFamily="34" charset="0"/>
                </a:rPr>
                <a:t> phase</a:t>
              </a:r>
              <a:endParaRPr lang="en-GB" sz="1800" dirty="0">
                <a:latin typeface="Arial" pitchFamily="34" charset="0"/>
                <a:cs typeface="Arial" pitchFamily="34" charset="0"/>
              </a:endParaRPr>
            </a:p>
          </p:txBody>
        </p:sp>
      </p:grpSp>
    </p:spTree>
    <p:extLst>
      <p:ext uri="{BB962C8B-B14F-4D97-AF65-F5344CB8AC3E}">
        <p14:creationId xmlns:p14="http://schemas.microsoft.com/office/powerpoint/2010/main" val="31422989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620688"/>
            <a:ext cx="9144000" cy="2016224"/>
          </a:xfrm>
          <a:prstGeom prst="rect">
            <a:avLst/>
          </a:prstGeom>
          <a:noFill/>
          <a:ln w="9525">
            <a:noFill/>
            <a:miter lim="800000"/>
            <a:headEnd/>
            <a:tailEnd/>
          </a:ln>
        </p:spPr>
        <p:txBody>
          <a:bodyPr/>
          <a:lstStyle/>
          <a:p>
            <a:pPr marL="457200" indent="-457200">
              <a:spcBef>
                <a:spcPts val="0"/>
              </a:spcBef>
              <a:spcAft>
                <a:spcPts val="600"/>
              </a:spcAft>
              <a:buFont typeface="Wingdings" pitchFamily="2" charset="2"/>
              <a:buChar char="Ø"/>
              <a:tabLst>
                <a:tab pos="361950" algn="l"/>
              </a:tabLst>
              <a:defRPr/>
            </a:pPr>
            <a:r>
              <a:rPr lang="en-GB" sz="2200" kern="0" dirty="0" smtClean="0">
                <a:solidFill>
                  <a:srgbClr val="333399"/>
                </a:solidFill>
                <a:latin typeface="Arial" pitchFamily="34" charset="0"/>
                <a:cs typeface="Arial" pitchFamily="34" charset="0"/>
                <a:sym typeface="Symbol" pitchFamily="18" charset="2"/>
              </a:rPr>
              <a:t>Impurity transport of impurities needs to be included in ITER scenario simulations in self-consistent way </a:t>
            </a:r>
            <a:r>
              <a:rPr lang="en-GB" sz="2200" kern="0" dirty="0" smtClean="0">
                <a:solidFill>
                  <a:srgbClr val="333399"/>
                </a:solidFill>
                <a:latin typeface="Arial" pitchFamily="34" charset="0"/>
                <a:cs typeface="Arial" pitchFamily="34" charset="0"/>
                <a:sym typeface="Wingdings" pitchFamily="2" charset="2"/>
              </a:rPr>
              <a:t> compatibility with loads on PFCs can affect  significantly high Z impurity transport</a:t>
            </a:r>
          </a:p>
          <a:p>
            <a:pPr marL="914400" lvl="1" indent="-457200">
              <a:spcBef>
                <a:spcPts val="0"/>
              </a:spcBef>
              <a:spcAft>
                <a:spcPts val="0"/>
              </a:spcAft>
              <a:buFont typeface="Wingdings" pitchFamily="2" charset="2"/>
              <a:buChar char="§"/>
              <a:tabLst>
                <a:tab pos="361950" algn="l"/>
              </a:tabLst>
              <a:defRPr/>
            </a:pPr>
            <a:r>
              <a:rPr lang="en-GB" sz="1800" kern="0" dirty="0" smtClean="0">
                <a:solidFill>
                  <a:srgbClr val="333399"/>
                </a:solidFill>
                <a:latin typeface="Arial" pitchFamily="34" charset="0"/>
                <a:cs typeface="Arial" pitchFamily="34" charset="0"/>
                <a:sym typeface="Wingdings" pitchFamily="2" charset="2"/>
              </a:rPr>
              <a:t>Large </a:t>
            </a:r>
            <a:r>
              <a:rPr lang="en-GB" sz="1800" kern="0" dirty="0" err="1" smtClean="0">
                <a:solidFill>
                  <a:srgbClr val="333399"/>
                </a:solidFill>
                <a:latin typeface="Arial" pitchFamily="34" charset="0"/>
                <a:cs typeface="Arial" pitchFamily="34" charset="0"/>
                <a:sym typeface="Wingdings" pitchFamily="2" charset="2"/>
              </a:rPr>
              <a:t>grad-T|</a:t>
            </a:r>
            <a:r>
              <a:rPr lang="en-GB" sz="1800" kern="0" baseline="-25000" dirty="0" err="1" smtClean="0">
                <a:solidFill>
                  <a:srgbClr val="333399"/>
                </a:solidFill>
                <a:latin typeface="Arial" pitchFamily="34" charset="0"/>
                <a:cs typeface="Arial" pitchFamily="34" charset="0"/>
                <a:sym typeface="Wingdings" pitchFamily="2" charset="2"/>
              </a:rPr>
              <a:t>ped</a:t>
            </a:r>
            <a:r>
              <a:rPr lang="en-GB" sz="1800" kern="0" dirty="0" smtClean="0">
                <a:solidFill>
                  <a:srgbClr val="333399"/>
                </a:solidFill>
                <a:latin typeface="Arial" pitchFamily="34" charset="0"/>
                <a:cs typeface="Arial" pitchFamily="34" charset="0"/>
                <a:sym typeface="Wingdings" pitchFamily="2" charset="2"/>
              </a:rPr>
              <a:t>  </a:t>
            </a:r>
            <a:r>
              <a:rPr lang="en-GB" sz="1800" kern="0" dirty="0" smtClean="0">
                <a:solidFill>
                  <a:srgbClr val="333399"/>
                </a:solidFill>
                <a:latin typeface="Arial" pitchFamily="34" charset="0"/>
                <a:cs typeface="Arial" pitchFamily="34" charset="0"/>
                <a:sym typeface="Symbol" pitchFamily="18" charset="2"/>
              </a:rPr>
              <a:t>good temperature screening</a:t>
            </a:r>
          </a:p>
          <a:p>
            <a:pPr marL="914400" lvl="1" indent="-457200">
              <a:spcBef>
                <a:spcPts val="0"/>
              </a:spcBef>
              <a:spcAft>
                <a:spcPts val="0"/>
              </a:spcAft>
              <a:buFont typeface="Wingdings" pitchFamily="2" charset="2"/>
              <a:buChar char="§"/>
              <a:tabLst>
                <a:tab pos="361950" algn="l"/>
              </a:tabLst>
              <a:defRPr/>
            </a:pPr>
            <a:r>
              <a:rPr lang="en-GB" sz="1800" kern="0" dirty="0" smtClean="0">
                <a:solidFill>
                  <a:srgbClr val="333399"/>
                </a:solidFill>
                <a:latin typeface="Arial" pitchFamily="34" charset="0"/>
                <a:cs typeface="Arial" pitchFamily="34" charset="0"/>
                <a:sym typeface="Symbol" pitchFamily="18" charset="2"/>
              </a:rPr>
              <a:t>Small </a:t>
            </a:r>
            <a:r>
              <a:rPr lang="en-GB" sz="1800" kern="0" dirty="0" err="1" smtClean="0">
                <a:solidFill>
                  <a:srgbClr val="333399"/>
                </a:solidFill>
                <a:latin typeface="Arial" pitchFamily="34" charset="0"/>
                <a:cs typeface="Arial" pitchFamily="34" charset="0"/>
                <a:sym typeface="Wingdings" pitchFamily="2" charset="2"/>
              </a:rPr>
              <a:t>grad-n|</a:t>
            </a:r>
            <a:r>
              <a:rPr lang="en-GB" sz="1800" kern="0" baseline="-25000" dirty="0" err="1" smtClean="0">
                <a:solidFill>
                  <a:srgbClr val="333399"/>
                </a:solidFill>
                <a:latin typeface="Arial" pitchFamily="34" charset="0"/>
                <a:cs typeface="Arial" pitchFamily="34" charset="0"/>
                <a:sym typeface="Wingdings" pitchFamily="2" charset="2"/>
              </a:rPr>
              <a:t>ped</a:t>
            </a:r>
            <a:r>
              <a:rPr lang="en-GB" sz="1800" kern="0" dirty="0" smtClean="0">
                <a:solidFill>
                  <a:srgbClr val="333399"/>
                </a:solidFill>
                <a:latin typeface="Arial" pitchFamily="34" charset="0"/>
                <a:cs typeface="Arial" pitchFamily="34" charset="0"/>
                <a:sym typeface="Wingdings" pitchFamily="2" charset="2"/>
              </a:rPr>
              <a:t> (because of high </a:t>
            </a:r>
            <a:r>
              <a:rPr lang="en-GB" sz="1800" kern="0" dirty="0" err="1" smtClean="0">
                <a:solidFill>
                  <a:srgbClr val="333399"/>
                </a:solidFill>
                <a:latin typeface="Arial" pitchFamily="34" charset="0"/>
                <a:cs typeface="Arial" pitchFamily="34" charset="0"/>
                <a:sym typeface="Wingdings" pitchFamily="2" charset="2"/>
              </a:rPr>
              <a:t>n</a:t>
            </a:r>
            <a:r>
              <a:rPr lang="en-GB" sz="1800" kern="0" baseline="-25000" dirty="0" err="1" smtClean="0">
                <a:solidFill>
                  <a:srgbClr val="333399"/>
                </a:solidFill>
                <a:latin typeface="Arial" pitchFamily="34" charset="0"/>
                <a:cs typeface="Arial" pitchFamily="34" charset="0"/>
                <a:sym typeface="Wingdings" pitchFamily="2" charset="2"/>
              </a:rPr>
              <a:t>sep</a:t>
            </a:r>
            <a:r>
              <a:rPr lang="en-GB" sz="1800" kern="0" dirty="0" smtClean="0">
                <a:solidFill>
                  <a:srgbClr val="333399"/>
                </a:solidFill>
                <a:latin typeface="Arial" pitchFamily="34" charset="0"/>
                <a:cs typeface="Arial" pitchFamily="34" charset="0"/>
                <a:sym typeface="Wingdings" pitchFamily="2" charset="2"/>
              </a:rPr>
              <a:t> for divertor power load control)  small inwards pinch</a:t>
            </a:r>
            <a:endParaRPr lang="en-GB" sz="1800" kern="0" dirty="0" smtClean="0">
              <a:solidFill>
                <a:srgbClr val="333399"/>
              </a:solidFill>
              <a:latin typeface="Arial" pitchFamily="34" charset="0"/>
              <a:cs typeface="Arial" pitchFamily="34" charset="0"/>
              <a:sym typeface="Symbol" pitchFamily="18" charset="2"/>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43406" y="1965904"/>
            <a:ext cx="3516397" cy="56298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914400" y="4133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325505" y="2771636"/>
            <a:ext cx="4224233" cy="369332"/>
          </a:xfrm>
          <a:prstGeom prst="rect">
            <a:avLst/>
          </a:prstGeom>
        </p:spPr>
        <p:txBody>
          <a:bodyPr wrap="none">
            <a:spAutoFit/>
          </a:bodyPr>
          <a:lstStyle/>
          <a:p>
            <a:pPr lvl="0"/>
            <a:r>
              <a:rPr lang="en-US" sz="1800" dirty="0" smtClean="0">
                <a:solidFill>
                  <a:srgbClr val="000000"/>
                </a:solidFill>
                <a:latin typeface="Arial" pitchFamily="34" charset="0"/>
                <a:cs typeface="Arial" pitchFamily="34" charset="0"/>
              </a:rPr>
              <a:t>ITER-STRAHL-Dux &amp; Fable -EPS 2013</a:t>
            </a:r>
            <a:endParaRPr lang="en-GB" sz="1800" dirty="0">
              <a:solidFill>
                <a:srgbClr val="000000"/>
              </a:solidFill>
              <a:latin typeface="Arial" pitchFamily="34" charset="0"/>
              <a:cs typeface="Arial" pitchFamily="34" charset="0"/>
            </a:endParaRPr>
          </a:p>
        </p:txBody>
      </p:sp>
      <p:sp>
        <p:nvSpPr>
          <p:cNvPr id="8" name="Rectangle 7"/>
          <p:cNvSpPr/>
          <p:nvPr/>
        </p:nvSpPr>
        <p:spPr bwMode="auto">
          <a:xfrm>
            <a:off x="6444208" y="3429000"/>
            <a:ext cx="360040" cy="2232248"/>
          </a:xfrm>
          <a:prstGeom prst="rect">
            <a:avLst/>
          </a:prstGeom>
          <a:solidFill>
            <a:srgbClr val="00B050">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Century Gothic" pitchFamily="34" charset="0"/>
            </a:endParaRPr>
          </a:p>
        </p:txBody>
      </p:sp>
      <p:sp>
        <p:nvSpPr>
          <p:cNvPr id="19" name="Rectangle 18"/>
          <p:cNvSpPr/>
          <p:nvPr/>
        </p:nvSpPr>
        <p:spPr>
          <a:xfrm rot="16200000">
            <a:off x="828186" y="4509722"/>
            <a:ext cx="2941831" cy="369332"/>
          </a:xfrm>
          <a:prstGeom prst="rect">
            <a:avLst/>
          </a:prstGeom>
          <a:solidFill>
            <a:schemeClr val="bg1"/>
          </a:solidFill>
        </p:spPr>
        <p:txBody>
          <a:bodyPr wrap="none">
            <a:spAutoFit/>
          </a:bodyPr>
          <a:lstStyle/>
          <a:p>
            <a:pPr lvl="0"/>
            <a:r>
              <a:rPr lang="en-US" sz="1800" dirty="0" smtClean="0">
                <a:solidFill>
                  <a:srgbClr val="000000"/>
                </a:solidFill>
                <a:latin typeface="Arial" pitchFamily="34" charset="0"/>
                <a:cs typeface="Arial" pitchFamily="34" charset="0"/>
              </a:rPr>
              <a:t>Pedestal Impurity peaking</a:t>
            </a:r>
            <a:endParaRPr lang="en-GB" sz="1800" dirty="0">
              <a:solidFill>
                <a:srgbClr val="000000"/>
              </a:solidFill>
              <a:latin typeface="Arial" pitchFamily="34" charset="0"/>
              <a:cs typeface="Arial" pitchFamily="34" charset="0"/>
            </a:endParaRPr>
          </a:p>
        </p:txBody>
      </p:sp>
      <p:sp>
        <p:nvSpPr>
          <p:cNvPr id="24" name="Rectangle 23"/>
          <p:cNvSpPr/>
          <p:nvPr/>
        </p:nvSpPr>
        <p:spPr>
          <a:xfrm>
            <a:off x="7236296" y="5249976"/>
            <a:ext cx="1395574" cy="923330"/>
          </a:xfrm>
          <a:prstGeom prst="rect">
            <a:avLst/>
          </a:prstGeom>
          <a:solidFill>
            <a:schemeClr val="bg1"/>
          </a:solidFill>
        </p:spPr>
        <p:txBody>
          <a:bodyPr wrap="square">
            <a:spAutoFit/>
          </a:bodyPr>
          <a:lstStyle/>
          <a:p>
            <a:pPr lvl="0" algn="ctr"/>
            <a:r>
              <a:rPr lang="en-US" sz="1800" dirty="0" err="1">
                <a:solidFill>
                  <a:srgbClr val="000000"/>
                </a:solidFill>
                <a:latin typeface="Arial" pitchFamily="34" charset="0"/>
                <a:cs typeface="Arial" pitchFamily="34" charset="0"/>
              </a:rPr>
              <a:t>n</a:t>
            </a:r>
            <a:r>
              <a:rPr lang="en-US" sz="1800" baseline="-25000" dirty="0" err="1" smtClean="0">
                <a:solidFill>
                  <a:srgbClr val="000000"/>
                </a:solidFill>
                <a:latin typeface="Arial" pitchFamily="34" charset="0"/>
                <a:cs typeface="Arial" pitchFamily="34" charset="0"/>
              </a:rPr>
              <a:t>sep</a:t>
            </a:r>
            <a:r>
              <a:rPr lang="en-US" sz="1800" dirty="0" smtClean="0">
                <a:solidFill>
                  <a:srgbClr val="000000"/>
                </a:solidFill>
                <a:latin typeface="Arial" pitchFamily="34" charset="0"/>
                <a:cs typeface="Arial" pitchFamily="34" charset="0"/>
              </a:rPr>
              <a:t> range for </a:t>
            </a:r>
            <a:r>
              <a:rPr lang="en-US" sz="1800" dirty="0" err="1" smtClean="0">
                <a:solidFill>
                  <a:srgbClr val="000000"/>
                </a:solidFill>
                <a:latin typeface="Arial" pitchFamily="34" charset="0"/>
                <a:cs typeface="Arial" pitchFamily="34" charset="0"/>
              </a:rPr>
              <a:t>q</a:t>
            </a:r>
            <a:r>
              <a:rPr lang="en-US" sz="1800" baseline="-25000" dirty="0" err="1" smtClean="0">
                <a:solidFill>
                  <a:srgbClr val="000000"/>
                </a:solidFill>
                <a:latin typeface="Arial" pitchFamily="34" charset="0"/>
                <a:cs typeface="Arial" pitchFamily="34" charset="0"/>
              </a:rPr>
              <a:t>div</a:t>
            </a:r>
            <a:r>
              <a:rPr lang="en-US" sz="1800" dirty="0" smtClean="0">
                <a:solidFill>
                  <a:srgbClr val="000000"/>
                </a:solidFill>
                <a:latin typeface="Arial" pitchFamily="34" charset="0"/>
                <a:cs typeface="Arial" pitchFamily="34" charset="0"/>
              </a:rPr>
              <a:t> control</a:t>
            </a:r>
            <a:endParaRPr lang="en-GB" sz="1800" dirty="0">
              <a:solidFill>
                <a:srgbClr val="000000"/>
              </a:solidFill>
              <a:latin typeface="Arial" pitchFamily="34" charset="0"/>
              <a:cs typeface="Arial" pitchFamily="34" charset="0"/>
            </a:endParaRPr>
          </a:p>
        </p:txBody>
      </p:sp>
      <p:cxnSp>
        <p:nvCxnSpPr>
          <p:cNvPr id="17" name="Straight Arrow Connector 16"/>
          <p:cNvCxnSpPr>
            <a:stCxn id="24" idx="1"/>
          </p:cNvCxnSpPr>
          <p:nvPr/>
        </p:nvCxnSpPr>
        <p:spPr bwMode="auto">
          <a:xfrm flipH="1" flipV="1">
            <a:off x="6804248" y="5373216"/>
            <a:ext cx="432048" cy="3384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Rectangle 3"/>
          <p:cNvSpPr txBox="1">
            <a:spLocks noChangeArrowheads="1"/>
          </p:cNvSpPr>
          <p:nvPr/>
        </p:nvSpPr>
        <p:spPr bwMode="auto">
          <a:xfrm>
            <a:off x="179388" y="0"/>
            <a:ext cx="8640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imes New Roman" pitchFamily="18" charset="0"/>
              </a:defRPr>
            </a:lvl2pPr>
            <a:lvl3pPr algn="l" rtl="0" eaLnBrk="0" fontAlgn="base" hangingPunct="0">
              <a:spcBef>
                <a:spcPct val="0"/>
              </a:spcBef>
              <a:spcAft>
                <a:spcPct val="0"/>
              </a:spcAft>
              <a:defRPr sz="3000">
                <a:solidFill>
                  <a:schemeClr val="tx2"/>
                </a:solidFill>
                <a:latin typeface="Times New Roman" pitchFamily="18" charset="0"/>
              </a:defRPr>
            </a:lvl3pPr>
            <a:lvl4pPr algn="l" rtl="0" eaLnBrk="0" fontAlgn="base" hangingPunct="0">
              <a:spcBef>
                <a:spcPct val="0"/>
              </a:spcBef>
              <a:spcAft>
                <a:spcPct val="0"/>
              </a:spcAft>
              <a:defRPr sz="3000">
                <a:solidFill>
                  <a:schemeClr val="tx2"/>
                </a:solidFill>
                <a:latin typeface="Times New Roman" pitchFamily="18" charset="0"/>
              </a:defRPr>
            </a:lvl4pPr>
            <a:lvl5pPr algn="l" rtl="0" eaLnBrk="0" fontAlgn="base" hangingPunct="0">
              <a:spcBef>
                <a:spcPct val="0"/>
              </a:spcBef>
              <a:spcAft>
                <a:spcPct val="0"/>
              </a:spcAft>
              <a:defRPr sz="3000">
                <a:solidFill>
                  <a:schemeClr val="tx2"/>
                </a:solidFill>
                <a:latin typeface="Times New Roman" pitchFamily="18" charset="0"/>
              </a:defRPr>
            </a:lvl5pPr>
            <a:lvl6pPr marL="457200" algn="l" rtl="0" eaLnBrk="0" fontAlgn="base" hangingPunct="0">
              <a:spcBef>
                <a:spcPct val="0"/>
              </a:spcBef>
              <a:spcAft>
                <a:spcPct val="0"/>
              </a:spcAft>
              <a:defRPr sz="3000">
                <a:solidFill>
                  <a:schemeClr val="tx2"/>
                </a:solidFill>
                <a:latin typeface="Times New Roman" pitchFamily="18" charset="0"/>
              </a:defRPr>
            </a:lvl6pPr>
            <a:lvl7pPr marL="914400" algn="l" rtl="0" eaLnBrk="0" fontAlgn="base" hangingPunct="0">
              <a:spcBef>
                <a:spcPct val="0"/>
              </a:spcBef>
              <a:spcAft>
                <a:spcPct val="0"/>
              </a:spcAft>
              <a:defRPr sz="3000">
                <a:solidFill>
                  <a:schemeClr val="tx2"/>
                </a:solidFill>
                <a:latin typeface="Times New Roman" pitchFamily="18" charset="0"/>
              </a:defRPr>
            </a:lvl7pPr>
            <a:lvl8pPr marL="1371600" algn="l" rtl="0" eaLnBrk="0" fontAlgn="base" hangingPunct="0">
              <a:spcBef>
                <a:spcPct val="0"/>
              </a:spcBef>
              <a:spcAft>
                <a:spcPct val="0"/>
              </a:spcAft>
              <a:defRPr sz="3000">
                <a:solidFill>
                  <a:schemeClr val="tx2"/>
                </a:solidFill>
                <a:latin typeface="Times New Roman" pitchFamily="18" charset="0"/>
              </a:defRPr>
            </a:lvl8pPr>
            <a:lvl9pPr marL="1828800" algn="l" rtl="0" eaLnBrk="0" fontAlgn="base" hangingPunct="0">
              <a:spcBef>
                <a:spcPct val="0"/>
              </a:spcBef>
              <a:spcAft>
                <a:spcPct val="0"/>
              </a:spcAft>
              <a:defRPr sz="3000">
                <a:solidFill>
                  <a:schemeClr val="tx2"/>
                </a:solidFill>
                <a:latin typeface="Times New Roman" pitchFamily="18" charset="0"/>
              </a:defRPr>
            </a:lvl9pPr>
          </a:lstStyle>
          <a:p>
            <a:pPr algn="ctr" eaLnBrk="1" hangingPunct="1"/>
            <a:r>
              <a:rPr lang="en-US" sz="2800" b="1" kern="0" dirty="0" smtClean="0">
                <a:solidFill>
                  <a:srgbClr val="333399"/>
                </a:solidFill>
                <a:latin typeface="Arial" pitchFamily="34" charset="0"/>
                <a:cs typeface="Arial" pitchFamily="34" charset="0"/>
                <a:sym typeface="Symbol" pitchFamily="18" charset="2"/>
              </a:rPr>
              <a:t>Edge-Core Pedestal Transport and ELMs - I</a:t>
            </a:r>
            <a:endParaRPr lang="en-GB" sz="2800" kern="0" dirty="0" smtClean="0">
              <a:solidFill>
                <a:srgbClr val="333399"/>
              </a:solidFill>
              <a:latin typeface="Arial" pitchFamily="34" charset="0"/>
              <a:cs typeface="Arial" pitchFamily="34" charset="0"/>
            </a:endParaRPr>
          </a:p>
        </p:txBody>
      </p:sp>
    </p:spTree>
    <p:extLst>
      <p:ext uri="{BB962C8B-B14F-4D97-AF65-F5344CB8AC3E}">
        <p14:creationId xmlns:p14="http://schemas.microsoft.com/office/powerpoint/2010/main" val="12259267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ITER_PPTemplate (2)">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TER_PPTemplate (2)">
  <a:themeElements>
    <a:clrScheme name="1_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TER_PPTemplate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1_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63268</TotalTime>
  <Words>801</Words>
  <Application>Microsoft Office PowerPoint</Application>
  <PresentationFormat>On-screen Show (4:3)</PresentationFormat>
  <Paragraphs>100</Paragraphs>
  <Slides>16</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3_ITER_PPTemplate (2)</vt:lpstr>
      <vt:lpstr>2_ITER_PPTemplate (2)</vt:lpstr>
      <vt:lpstr>Graph</vt:lpstr>
      <vt:lpstr>PowerPoint Presentation</vt:lpstr>
      <vt:lpstr>Introduction</vt:lpstr>
      <vt:lpstr>Introduction</vt:lpstr>
      <vt:lpstr>Core Plasma Energy and Particle Transport - I </vt:lpstr>
      <vt:lpstr>Core Plasma Energy and Particle Transport - II </vt:lpstr>
      <vt:lpstr>Core Plasma Energy and Particle Transport - III </vt:lpstr>
      <vt:lpstr>Core Plasma Energy and Particle Transport - IV </vt:lpstr>
      <vt:lpstr>Core Plasma Energy and Particle Transport - V</vt:lpstr>
      <vt:lpstr>PowerPoint Presentation</vt:lpstr>
      <vt:lpstr>PowerPoint Presentation</vt:lpstr>
      <vt:lpstr>PowerPoint Presentation</vt:lpstr>
      <vt:lpstr>Edge-Core Integration</vt:lpstr>
      <vt:lpstr>Plasma Fuelling - I </vt:lpstr>
      <vt:lpstr>Plasma Fuelling - II </vt:lpstr>
      <vt:lpstr>PowerPoint Presentation</vt:lpstr>
      <vt:lpstr>Conclusions</vt:lpstr>
    </vt:vector>
  </TitlesOfParts>
  <Company>ITER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ITPA ITER R&amp;D</dc:title>
  <dc:creator>J A Snipes</dc:creator>
  <cp:lastModifiedBy>Loarte Alberto</cp:lastModifiedBy>
  <cp:revision>1346</cp:revision>
  <dcterms:created xsi:type="dcterms:W3CDTF">2008-09-02T15:06:07Z</dcterms:created>
  <dcterms:modified xsi:type="dcterms:W3CDTF">2013-06-06T10:11:37Z</dcterms:modified>
</cp:coreProperties>
</file>