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73" r:id="rId3"/>
    <p:sldId id="277" r:id="rId4"/>
    <p:sldId id="337" r:id="rId5"/>
    <p:sldId id="280" r:id="rId6"/>
    <p:sldId id="302" r:id="rId7"/>
    <p:sldId id="309" r:id="rId8"/>
    <p:sldId id="311" r:id="rId9"/>
    <p:sldId id="322" r:id="rId10"/>
    <p:sldId id="312" r:id="rId11"/>
    <p:sldId id="310" r:id="rId12"/>
    <p:sldId id="334" r:id="rId13"/>
    <p:sldId id="333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808080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>
        <p:scale>
          <a:sx n="90" d="100"/>
          <a:sy n="90" d="100"/>
        </p:scale>
        <p:origin x="-732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215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6EBDD1-0B1B-4556-8535-756661B14588}" type="datetimeFigureOut">
              <a:rPr lang="fr-FR"/>
              <a:pPr>
                <a:defRPr/>
              </a:pPr>
              <a:t>06/06/2013</a:t>
            </a:fld>
            <a:endParaRPr lang="fr-FR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D6A0FA9-B005-4C36-8C83-7A7F0617D0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17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D31252-47F4-49EE-A9E0-D28FD54B25CB}" type="datetimeFigureOut">
              <a:rPr lang="fr-FR"/>
              <a:pPr>
                <a:defRPr/>
              </a:pPr>
              <a:t>06/06/2013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9AB8F3-7B49-44EC-8A9C-2852D0E152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300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bandeau_titr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09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IRFMblanc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71550" y="5157788"/>
            <a:ext cx="1296988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2653832"/>
          </a:xfrm>
        </p:spPr>
        <p:txBody>
          <a:bodyPr anchor="t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3060272" cy="504056"/>
          </a:xfrm>
        </p:spPr>
        <p:txBody>
          <a:bodyPr anchor="b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3960000" y="4509120"/>
            <a:ext cx="4788464" cy="1224136"/>
          </a:xfrm>
        </p:spPr>
        <p:txBody>
          <a:bodyPr anchor="b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11"/>
          <p:cNvSpPr>
            <a:spLocks noGrp="1"/>
          </p:cNvSpPr>
          <p:nvPr>
            <p:ph type="sldNum" sz="quarter" idx="14"/>
          </p:nvPr>
        </p:nvSpPr>
        <p:spPr>
          <a:xfrm>
            <a:off x="8024813" y="6308725"/>
            <a:ext cx="111918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|  PAGE </a:t>
            </a:r>
            <a:fld id="{4926EB4A-BF27-4A73-A08D-050FF1DAE8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Espace réservé du pied de page 12"/>
          <p:cNvSpPr>
            <a:spLocks noGrp="1"/>
          </p:cNvSpPr>
          <p:nvPr>
            <p:ph type="ftr" sz="quarter" idx="15"/>
          </p:nvPr>
        </p:nvSpPr>
        <p:spPr>
          <a:xfrm>
            <a:off x="5435600" y="6305550"/>
            <a:ext cx="25558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CEA | 10 AVRIL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I ISM CEA| 6 </a:t>
            </a:r>
            <a:r>
              <a:rPr lang="fr-FR" dirty="0" err="1" smtClean="0"/>
              <a:t>June</a:t>
            </a:r>
            <a:r>
              <a:rPr lang="fr-FR" dirty="0" smtClean="0"/>
              <a:t> 2013</a:t>
            </a:r>
            <a:endParaRPr lang="fr-FR" dirty="0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|  PAGE </a:t>
            </a:r>
            <a:fld id="{0040BFFA-1183-4FC2-A4C1-217970AE36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rcal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1" descr="bandeau_intercalair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09938" y="0"/>
            <a:ext cx="58340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000" y="1949598"/>
            <a:ext cx="5364496" cy="4719761"/>
          </a:xfrm>
        </p:spPr>
        <p:txBody>
          <a:bodyPr anchor="t"/>
          <a:lstStyle>
            <a:lvl1pPr algn="l">
              <a:lnSpc>
                <a:spcPts val="2800"/>
              </a:lnSpc>
              <a:defRPr sz="2200" b="1" cap="all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000" y="260649"/>
            <a:ext cx="5292488" cy="1584176"/>
          </a:xfrm>
        </p:spPr>
        <p:txBody>
          <a:bodyPr/>
          <a:lstStyle>
            <a:lvl1pPr marL="0" indent="0">
              <a:lnSpc>
                <a:spcPts val="1200"/>
              </a:lnSpc>
              <a:spcAft>
                <a:spcPts val="0"/>
              </a:spcAft>
              <a:buNone/>
              <a:defRPr sz="85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7"/>
          <p:cNvSpPr>
            <a:spLocks noGrp="1"/>
          </p:cNvSpPr>
          <p:nvPr>
            <p:ph type="sldNum" sz="quarter" idx="10"/>
          </p:nvPr>
        </p:nvSpPr>
        <p:spPr>
          <a:xfrm>
            <a:off x="576263" y="5876925"/>
            <a:ext cx="270033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|  PAGE </a:t>
            </a:r>
            <a:fld id="{2A6659F1-3A28-4993-AB5A-2DD398A3FD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576263" y="5445125"/>
            <a:ext cx="270033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CEA | 10 AVRIL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spcAft>
                <a:spcPts val="1500"/>
              </a:spcAft>
              <a:defRPr/>
            </a:lvl1pPr>
            <a:lvl2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2pPr>
            <a:lvl3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3pPr>
            <a:lvl4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4pPr>
            <a:lvl5pPr marL="361950" indent="0">
              <a:lnSpc>
                <a:spcPts val="2800"/>
              </a:lnSpc>
              <a:buNone/>
              <a:tabLst>
                <a:tab pos="8077200" algn="r"/>
              </a:tabLst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I ISM CEA| 6 </a:t>
            </a:r>
            <a:r>
              <a:rPr lang="fr-FR" dirty="0" err="1" smtClean="0"/>
              <a:t>June</a:t>
            </a:r>
            <a:r>
              <a:rPr lang="fr-FR" dirty="0" smtClean="0"/>
              <a:t> 2013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|  PAGE </a:t>
            </a:r>
            <a:fld id="{962246D9-F949-4F64-B4B1-037BC9A2EB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I ISM CEA| 6 </a:t>
            </a:r>
            <a:r>
              <a:rPr lang="fr-FR" dirty="0" err="1" smtClean="0"/>
              <a:t>June</a:t>
            </a:r>
            <a:r>
              <a:rPr lang="fr-FR" dirty="0" smtClean="0"/>
              <a:t> 2013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|  PAGE </a:t>
            </a:r>
            <a:fld id="{2EC3AA5B-2CA2-4D7D-96B4-015A69EFA4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1" name="Espace réservé du contenu 20"/>
          <p:cNvSpPr>
            <a:spLocks noGrp="1"/>
          </p:cNvSpPr>
          <p:nvPr>
            <p:ph sz="quarter" idx="20"/>
          </p:nvPr>
        </p:nvSpPr>
        <p:spPr>
          <a:xfrm>
            <a:off x="5148000" y="2016000"/>
            <a:ext cx="3492000" cy="369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I ISM CEA| 6 </a:t>
            </a:r>
            <a:r>
              <a:rPr lang="fr-FR" dirty="0" err="1" smtClean="0"/>
              <a:t>June</a:t>
            </a:r>
            <a:r>
              <a:rPr lang="fr-FR" dirty="0" smtClean="0"/>
              <a:t> 2013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|  PAGE </a:t>
            </a:r>
            <a:fld id="{0B2AA0BB-5043-43F4-9784-55D452BF61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5" name="Espace réservé du contenu 20"/>
          <p:cNvSpPr>
            <a:spLocks noGrp="1"/>
          </p:cNvSpPr>
          <p:nvPr>
            <p:ph sz="quarter" idx="21"/>
          </p:nvPr>
        </p:nvSpPr>
        <p:spPr>
          <a:xfrm>
            <a:off x="5148000" y="2016000"/>
            <a:ext cx="3492000" cy="198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Espace réservé du contenu 20"/>
          <p:cNvSpPr>
            <a:spLocks noGrp="1"/>
          </p:cNvSpPr>
          <p:nvPr>
            <p:ph sz="quarter" idx="22"/>
          </p:nvPr>
        </p:nvSpPr>
        <p:spPr>
          <a:xfrm>
            <a:off x="5148000" y="3999600"/>
            <a:ext cx="1746000" cy="1695600"/>
          </a:xfrm>
          <a:solidFill>
            <a:srgbClr val="808080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7" name="Espace réservé du contenu 20"/>
          <p:cNvSpPr>
            <a:spLocks noGrp="1"/>
          </p:cNvSpPr>
          <p:nvPr>
            <p:ph sz="quarter" idx="23"/>
          </p:nvPr>
        </p:nvSpPr>
        <p:spPr>
          <a:xfrm>
            <a:off x="6894000" y="3999600"/>
            <a:ext cx="1746000" cy="1695600"/>
          </a:xfrm>
          <a:solidFill>
            <a:srgbClr val="B2B2B2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I ISM CEA| 6 </a:t>
            </a:r>
            <a:r>
              <a:rPr lang="fr-FR" dirty="0" err="1" smtClean="0"/>
              <a:t>June</a:t>
            </a:r>
            <a:r>
              <a:rPr lang="fr-FR" dirty="0" smtClean="0"/>
              <a:t> 2013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|  PAGE </a:t>
            </a:r>
            <a:fld id="{2B9F7FBB-4849-432F-99CE-F432AF02C1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raphiq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3707506"/>
            <a:ext cx="8172464" cy="252980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9" name="Espace réservé du contenu 20"/>
          <p:cNvSpPr>
            <a:spLocks noGrp="1"/>
          </p:cNvSpPr>
          <p:nvPr>
            <p:ph sz="quarter" idx="21"/>
          </p:nvPr>
        </p:nvSpPr>
        <p:spPr>
          <a:xfrm>
            <a:off x="576000" y="1458000"/>
            <a:ext cx="8064000" cy="1908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I ISM CEA| 6 </a:t>
            </a:r>
            <a:r>
              <a:rPr lang="fr-FR" dirty="0" err="1" smtClean="0"/>
              <a:t>June</a:t>
            </a:r>
            <a:r>
              <a:rPr lang="fr-FR" dirty="0" smtClean="0"/>
              <a:t> 2013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|  PAGE </a:t>
            </a:r>
            <a:fld id="{FE685D68-A52A-4973-8E13-D9C10D3AE2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9" descr="car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76238" y="846138"/>
            <a:ext cx="8459787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8" descr="bandeau_page_cart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Espace réservé du graphique 32"/>
          <p:cNvSpPr>
            <a:spLocks noGrp="1"/>
          </p:cNvSpPr>
          <p:nvPr>
            <p:ph type="chart" sz="quarter" idx="13"/>
          </p:nvPr>
        </p:nvSpPr>
        <p:spPr>
          <a:xfrm>
            <a:off x="899592" y="5157788"/>
            <a:ext cx="3240360" cy="863600"/>
          </a:xfrm>
        </p:spPr>
        <p:txBody>
          <a:bodyPr rtlCol="0" anchor="ctr">
            <a:noAutofit/>
          </a:bodyPr>
          <a:lstStyle>
            <a:lvl1pPr marL="0" indent="0" algn="ctr">
              <a:defRPr sz="1200"/>
            </a:lvl1pPr>
          </a:lstStyle>
          <a:p>
            <a:pPr lvl="0"/>
            <a:r>
              <a:rPr lang="fr-FR" noProof="0" smtClean="0"/>
              <a:t>Cliquez sur l'icône pour ajouter un graphique</a:t>
            </a:r>
            <a:endParaRPr lang="fr-FR" noProof="0" dirty="0"/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|  PAGE </a:t>
            </a:r>
            <a:fld id="{0EC31C59-2F32-4A90-BDC4-D76E44A2FF2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Espace réservé du pied de page 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CEA | 10 AVRIL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7" descr="bandeau_intercalair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09938" y="0"/>
            <a:ext cx="58340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6" descr="bandeau_dernière.png"/>
          <p:cNvPicPr>
            <a:picLocks noChangeAspect="1"/>
          </p:cNvPicPr>
          <p:nvPr userDrawn="1"/>
        </p:nvPicPr>
        <p:blipFill>
          <a:blip r:embed="rId3"/>
          <a:srcRect b="15350"/>
          <a:stretch>
            <a:fillRect/>
          </a:stretch>
        </p:blipFill>
        <p:spPr bwMode="auto">
          <a:xfrm>
            <a:off x="3309938" y="0"/>
            <a:ext cx="5834062" cy="580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38800" y="5799600"/>
            <a:ext cx="1897200" cy="943200"/>
          </a:xfrm>
        </p:spPr>
        <p:txBody>
          <a:bodyPr anchor="t"/>
          <a:lstStyle>
            <a:lvl1pPr>
              <a:lnSpc>
                <a:spcPts val="1200"/>
              </a:lnSpc>
              <a:defRPr sz="850" b="0" cap="none" baseline="0"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39505" y="5799600"/>
            <a:ext cx="3552775" cy="943200"/>
          </a:xfrm>
        </p:spPr>
        <p:txBody>
          <a:bodyPr/>
          <a:lstStyle>
            <a:lvl1pPr marL="0" indent="0">
              <a:lnSpc>
                <a:spcPts val="1200"/>
              </a:lnSpc>
              <a:spcAft>
                <a:spcPts val="0"/>
              </a:spcAft>
              <a:buFont typeface="Arial" pitchFamily="34" charset="0"/>
              <a:buNone/>
              <a:defRPr sz="800">
                <a:solidFill>
                  <a:schemeClr val="bg1"/>
                </a:solidFill>
              </a:defRPr>
            </a:lvl1pPr>
            <a:lvl2pPr marL="0" indent="0">
              <a:lnSpc>
                <a:spcPts val="1200"/>
              </a:lnSpc>
              <a:spcBef>
                <a:spcPts val="800"/>
              </a:spcBef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2pPr>
            <a:lvl3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3pPr>
            <a:lvl4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4pPr>
            <a:lvl5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10"/>
          <p:cNvSpPr>
            <a:spLocks noGrp="1"/>
          </p:cNvSpPr>
          <p:nvPr>
            <p:ph type="sldNum" sz="quarter" idx="10"/>
          </p:nvPr>
        </p:nvSpPr>
        <p:spPr>
          <a:xfrm>
            <a:off x="576263" y="5445125"/>
            <a:ext cx="11191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|  PAGE </a:t>
            </a:r>
            <a:fld id="{959FDA72-75B9-4038-B1DB-4F2BFF65DF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1"/>
          </p:nvPr>
        </p:nvSpPr>
        <p:spPr>
          <a:xfrm>
            <a:off x="576263" y="5876925"/>
            <a:ext cx="2663825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CEA | 10 AVRIL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7" descr="bandeau_texte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1300" y="52388"/>
            <a:ext cx="7237413" cy="90963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76263" y="1268413"/>
            <a:ext cx="81724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51050" y="6305550"/>
            <a:ext cx="594042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6666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dirty="0" smtClean="0"/>
              <a:t>ISM CEA| 6 </a:t>
            </a:r>
            <a:r>
              <a:rPr lang="fr-FR" dirty="0" err="1" smtClean="0"/>
              <a:t>June</a:t>
            </a:r>
            <a:r>
              <a:rPr lang="fr-FR" dirty="0" smtClean="0"/>
              <a:t> 2013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024813" y="6303963"/>
            <a:ext cx="111918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6666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|  PAGE </a:t>
            </a:r>
            <a:fld id="{ED9403B8-7FC6-4618-8DC2-DB5AD59694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31" name="Picture 8" descr="IRFMblanc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308975" y="238125"/>
            <a:ext cx="7270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5" r:id="rId8"/>
    <p:sldLayoutId id="2147483746" r:id="rId9"/>
    <p:sldLayoutId id="2147483742" r:id="rId10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9pPr>
    </p:titleStyle>
    <p:bodyStyle>
      <a:lvl1pPr marL="923925" indent="-923925" algn="l" rtl="0" eaLnBrk="0" fontAlgn="base" hangingPunct="0">
        <a:spcBef>
          <a:spcPct val="0"/>
        </a:spcBef>
        <a:spcAft>
          <a:spcPts val="400"/>
        </a:spcAft>
        <a:buFont typeface="Arial" pitchFamily="34" charset="0"/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360363" indent="-360363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90000"/>
        <a:buBlip>
          <a:blip r:embed="rId14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2pPr>
      <a:lvl3pPr marL="361950" indent="55245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36000"/>
        <a:buFont typeface="Arial" pitchFamily="34" charset="0"/>
        <a:defRPr sz="1600" kern="1200">
          <a:solidFill>
            <a:srgbClr val="666666"/>
          </a:solidFill>
          <a:latin typeface="+mn-lt"/>
          <a:ea typeface="+mn-ea"/>
          <a:cs typeface="+mn-cs"/>
        </a:defRPr>
      </a:lvl3pPr>
      <a:lvl4pPr marL="1009650" indent="-238125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SzPct val="36000"/>
        <a:buBlip>
          <a:blip r:embed="rId15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133475" indent="-11430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pitchFamily="34" charset="0"/>
        <a:buChar char="-"/>
        <a:defRPr sz="16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8"/>
          <p:cNvSpPr>
            <a:spLocks noGrp="1"/>
          </p:cNvSpPr>
          <p:nvPr>
            <p:ph type="ctrTitle"/>
          </p:nvPr>
        </p:nvSpPr>
        <p:spPr bwMode="auto">
          <a:xfrm>
            <a:off x="3959225" y="1855788"/>
            <a:ext cx="4789488" cy="2652712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2400" b="1" dirty="0"/>
              <a:t>Particle transport with theory-based models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200" b="1" cap="none" dirty="0" smtClean="0">
                <a:solidFill>
                  <a:schemeClr val="tx1"/>
                </a:solidFill>
              </a:rPr>
              <a:t/>
            </a:r>
            <a:br>
              <a:rPr lang="fr-FR" sz="2200" b="1" cap="none" dirty="0" smtClean="0">
                <a:solidFill>
                  <a:schemeClr val="tx1"/>
                </a:solidFill>
              </a:rPr>
            </a:br>
            <a:endParaRPr lang="fr-FR" sz="2200" b="1" cap="none" dirty="0" smtClean="0">
              <a:solidFill>
                <a:schemeClr val="tx1"/>
              </a:solidFill>
            </a:endParaRPr>
          </a:p>
        </p:txBody>
      </p:sp>
      <p:sp>
        <p:nvSpPr>
          <p:cNvPr id="6147" name="Sous-titre 9"/>
          <p:cNvSpPr>
            <a:spLocks noGrp="1"/>
          </p:cNvSpPr>
          <p:nvPr>
            <p:ph type="subTitle" idx="1"/>
          </p:nvPr>
        </p:nvSpPr>
        <p:spPr>
          <a:xfrm>
            <a:off x="3959225" y="5805488"/>
            <a:ext cx="3060700" cy="503237"/>
          </a:xfrm>
        </p:spPr>
        <p:txBody>
          <a:bodyPr/>
          <a:lstStyle/>
          <a:p>
            <a:pPr eaLnBrk="1" hangingPunct="1"/>
            <a:r>
              <a:rPr lang="fr-FR" sz="1500" cap="none" dirty="0" smtClean="0"/>
              <a:t>6 </a:t>
            </a:r>
            <a:r>
              <a:rPr lang="fr-FR" sz="1500" cap="none" dirty="0" err="1" smtClean="0"/>
              <a:t>June</a:t>
            </a:r>
            <a:r>
              <a:rPr lang="fr-FR" sz="1500" cap="none" dirty="0" smtClean="0"/>
              <a:t> 2013</a:t>
            </a:r>
            <a:endParaRPr lang="fr-FR" sz="1500" cap="none" dirty="0" smtClean="0"/>
          </a:p>
        </p:txBody>
      </p:sp>
      <p:sp>
        <p:nvSpPr>
          <p:cNvPr id="6148" name="Espace réservé du texte 10"/>
          <p:cNvSpPr>
            <a:spLocks noGrp="1"/>
          </p:cNvSpPr>
          <p:nvPr>
            <p:ph type="body" sz="quarter" idx="13"/>
          </p:nvPr>
        </p:nvSpPr>
        <p:spPr>
          <a:xfrm>
            <a:off x="3851275" y="4508500"/>
            <a:ext cx="4789488" cy="1223963"/>
          </a:xfrm>
        </p:spPr>
        <p:txBody>
          <a:bodyPr/>
          <a:lstStyle/>
          <a:p>
            <a:pPr eaLnBrk="1" hangingPunct="1"/>
            <a:endParaRPr lang="fr-FR" sz="800" smtClean="0"/>
          </a:p>
        </p:txBody>
      </p:sp>
      <p:sp>
        <p:nvSpPr>
          <p:cNvPr id="15364" name="Espace réservé du numéro de diapositive 6"/>
          <p:cNvSpPr>
            <a:spLocks noGrp="1"/>
          </p:cNvSpPr>
          <p:nvPr>
            <p:ph type="sldNum" sz="quarter" idx="14"/>
          </p:nvPr>
        </p:nvSpPr>
        <p:spPr bwMode="auto">
          <a:xfrm>
            <a:off x="8024813" y="6303963"/>
            <a:ext cx="111918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dirty="0"/>
              <a:t>|  PAGE </a:t>
            </a:r>
            <a:fld id="{4E9E4D5A-F227-4214-833C-B9D4F7D6A379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dirty="0"/>
          </a:p>
        </p:txBody>
      </p:sp>
      <p:sp>
        <p:nvSpPr>
          <p:cNvPr id="15365" name="Espace réservé du pied de page 7"/>
          <p:cNvSpPr>
            <a:spLocks noGrp="1"/>
          </p:cNvSpPr>
          <p:nvPr>
            <p:ph type="ftr" sz="quarter" idx="1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dirty="0"/>
              <a:t>CEA | 10 AVRIL 2012</a:t>
            </a:r>
          </a:p>
        </p:txBody>
      </p:sp>
      <p:sp>
        <p:nvSpPr>
          <p:cNvPr id="435205" name="Text Box 1029"/>
          <p:cNvSpPr txBox="1">
            <a:spLocks noChangeArrowheads="1"/>
          </p:cNvSpPr>
          <p:nvPr/>
        </p:nvSpPr>
        <p:spPr bwMode="auto">
          <a:xfrm>
            <a:off x="3563938" y="3357563"/>
            <a:ext cx="525621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ctr" hangingPunct="0">
              <a:defRPr/>
            </a:pPr>
            <a:r>
              <a:rPr lang="fr-FR" b="1" dirty="0">
                <a:latin typeface="Arial" charset="0"/>
              </a:rPr>
              <a:t>J. Garcia</a:t>
            </a:r>
          </a:p>
          <a:p>
            <a:pPr algn="ctr" eaLnBrk="0" fontAlgn="ctr" hangingPunct="0">
              <a:defRPr/>
            </a:pPr>
            <a:endParaRPr lang="fr-FR" sz="1600" b="1" dirty="0">
              <a:latin typeface="Arial" charset="0"/>
            </a:endParaRPr>
          </a:p>
          <a:p>
            <a:pPr algn="ctr" eaLnBrk="0" fontAlgn="ctr" hangingPunct="0">
              <a:defRPr/>
            </a:pPr>
            <a:r>
              <a:rPr lang="fr-FR" sz="1600" b="1" dirty="0">
                <a:latin typeface="Arial" charset="0"/>
              </a:rPr>
              <a:t> </a:t>
            </a:r>
            <a:endParaRPr lang="fr-FR" sz="16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|  PAGE </a:t>
            </a:r>
            <a:fld id="{67DF5755-B355-4C5E-8BAA-F425D96F05D7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pic>
        <p:nvPicPr>
          <p:cNvPr id="4301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196975"/>
            <a:ext cx="2303463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017588"/>
            <a:ext cx="2947988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1138238"/>
            <a:ext cx="2627313" cy="245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511300" y="52388"/>
            <a:ext cx="7237413" cy="909637"/>
          </a:xfrm>
        </p:spPr>
        <p:txBody>
          <a:bodyPr/>
          <a:lstStyle/>
          <a:p>
            <a:pPr>
              <a:defRPr/>
            </a:pPr>
            <a:r>
              <a:rPr lang="fr-FR" sz="2000" cap="none" dirty="0" err="1" smtClean="0"/>
              <a:t>Fully</a:t>
            </a:r>
            <a:r>
              <a:rPr lang="fr-FR" sz="2000" cap="none" dirty="0" smtClean="0"/>
              <a:t> self-consistent simulations: JT-60U 48158</a:t>
            </a:r>
            <a:endParaRPr lang="fr-FR" dirty="0"/>
          </a:p>
        </p:txBody>
      </p:sp>
      <p:sp>
        <p:nvSpPr>
          <p:cNvPr id="9" name="3 Rectángulo"/>
          <p:cNvSpPr>
            <a:spLocks noChangeArrowheads="1"/>
          </p:cNvSpPr>
          <p:nvPr/>
        </p:nvSpPr>
        <p:spPr bwMode="auto">
          <a:xfrm>
            <a:off x="446088" y="4005263"/>
            <a:ext cx="805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No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current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diffusion made for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this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shot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</a:p>
          <a:p>
            <a:pPr>
              <a:buFontTx/>
              <a:buChar char="•"/>
            </a:pP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Density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is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reasonably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well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simulated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by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using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this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scheme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. </a:t>
            </a:r>
          </a:p>
          <a:p>
            <a:pPr>
              <a:buFontTx/>
              <a:buChar char="•"/>
            </a:pP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With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GLF23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density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peaking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is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similar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to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experimental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data</a:t>
            </a:r>
          </a:p>
          <a:p>
            <a:pPr>
              <a:buFontTx/>
              <a:buChar char="•"/>
            </a:pP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Electron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temperature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similar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for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both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models</a:t>
            </a:r>
            <a:endParaRPr lang="fr-FR" sz="2000" dirty="0" smtClean="0">
              <a:solidFill>
                <a:srgbClr val="000000"/>
              </a:solidFill>
              <a:latin typeface="Times" pitchFamily="18" charset="0"/>
              <a:ea typeface="平成明朝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Ion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temperature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much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better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for CDBM</a:t>
            </a:r>
          </a:p>
          <a:p>
            <a:pPr>
              <a:buFontTx/>
              <a:buChar char="•"/>
            </a:pP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Pedestal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is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well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simulated</a:t>
            </a:r>
            <a:endParaRPr lang="fr-FR" sz="2000" dirty="0">
              <a:solidFill>
                <a:srgbClr val="FF0000"/>
              </a:solidFill>
              <a:latin typeface="Times" pitchFamily="18" charset="0"/>
              <a:ea typeface="平成明朝"/>
              <a:cs typeface="Times New Roman" pitchFamily="18" charset="0"/>
            </a:endParaRPr>
          </a:p>
        </p:txBody>
      </p:sp>
      <p:sp>
        <p:nvSpPr>
          <p:cNvPr id="10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2051050" y="6305550"/>
            <a:ext cx="5940425" cy="365125"/>
          </a:xfrm>
        </p:spPr>
        <p:txBody>
          <a:bodyPr/>
          <a:lstStyle/>
          <a:p>
            <a:pPr>
              <a:defRPr/>
            </a:pPr>
            <a:r>
              <a:rPr lang="fr-FR" dirty="0"/>
              <a:t>I ISM CEA| 6 </a:t>
            </a:r>
            <a:r>
              <a:rPr lang="fr-FR" dirty="0" err="1"/>
              <a:t>June</a:t>
            </a:r>
            <a:r>
              <a:rPr lang="fr-FR" dirty="0"/>
              <a:t> 2013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/>
            <a:endParaRPr lang="fr-FR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|  PAGE </a:t>
            </a:r>
            <a:fld id="{15AAFD2A-4502-4A54-A767-196F8F8B8ABF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pic>
        <p:nvPicPr>
          <p:cNvPr id="44038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052513"/>
            <a:ext cx="2592388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39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46400" y="1187450"/>
            <a:ext cx="2655888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40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21338" y="1187450"/>
            <a:ext cx="2759075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511300" y="52388"/>
            <a:ext cx="7237413" cy="909637"/>
          </a:xfrm>
        </p:spPr>
        <p:txBody>
          <a:bodyPr/>
          <a:lstStyle/>
          <a:p>
            <a:pPr>
              <a:defRPr/>
            </a:pPr>
            <a:r>
              <a:rPr lang="fr-FR" sz="2000" cap="none" dirty="0" err="1" smtClean="0"/>
              <a:t>Fully</a:t>
            </a:r>
            <a:r>
              <a:rPr lang="fr-FR" sz="2000" cap="none" dirty="0" smtClean="0"/>
              <a:t> self-consistent simulations: JET 75225</a:t>
            </a:r>
            <a:endParaRPr lang="fr-FR" dirty="0"/>
          </a:p>
        </p:txBody>
      </p:sp>
      <p:sp>
        <p:nvSpPr>
          <p:cNvPr id="10" name="3 Rectángulo"/>
          <p:cNvSpPr>
            <a:spLocks noChangeArrowheads="1"/>
          </p:cNvSpPr>
          <p:nvPr/>
        </p:nvSpPr>
        <p:spPr bwMode="auto">
          <a:xfrm>
            <a:off x="446088" y="4005263"/>
            <a:ext cx="8051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Density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is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reasonably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well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simulated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by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using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this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scheme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altough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a bit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better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for GLF23 </a:t>
            </a:r>
          </a:p>
          <a:p>
            <a:pPr>
              <a:buFontTx/>
              <a:buChar char="•"/>
            </a:pP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Temperatures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are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reasonably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well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simulated</a:t>
            </a:r>
            <a:endParaRPr lang="fr-FR" sz="2000" dirty="0">
              <a:solidFill>
                <a:srgbClr val="FF0000"/>
              </a:solidFill>
              <a:latin typeface="Times" pitchFamily="18" charset="0"/>
              <a:ea typeface="平成明朝"/>
              <a:cs typeface="Times New Roman" pitchFamily="18" charset="0"/>
            </a:endParaRPr>
          </a:p>
        </p:txBody>
      </p:sp>
      <p:sp>
        <p:nvSpPr>
          <p:cNvPr id="11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2051050" y="6305550"/>
            <a:ext cx="5940425" cy="365125"/>
          </a:xfrm>
        </p:spPr>
        <p:txBody>
          <a:bodyPr/>
          <a:lstStyle/>
          <a:p>
            <a:pPr>
              <a:defRPr/>
            </a:pPr>
            <a:r>
              <a:rPr lang="fr-FR" dirty="0"/>
              <a:t>I ISM CEA| 6 </a:t>
            </a:r>
            <a:r>
              <a:rPr lang="fr-FR" dirty="0" err="1"/>
              <a:t>June</a:t>
            </a:r>
            <a:r>
              <a:rPr lang="fr-FR" dirty="0"/>
              <a:t> 2013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re 19"/>
          <p:cNvSpPr>
            <a:spLocks noGrp="1"/>
          </p:cNvSpPr>
          <p:nvPr>
            <p:ph type="title"/>
          </p:nvPr>
        </p:nvSpPr>
        <p:spPr bwMode="auto">
          <a:xfrm>
            <a:off x="3671888" y="1949450"/>
            <a:ext cx="5364162" cy="47196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2400" cap="none" smtClean="0"/>
              <a:t>Conclusions</a:t>
            </a:r>
          </a:p>
        </p:txBody>
      </p:sp>
      <p:sp>
        <p:nvSpPr>
          <p:cNvPr id="19458" name="Espace réservé du numéro de diapositive 8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/>
              <a:t>|  PAGE </a:t>
            </a:r>
            <a:fld id="{9D050478-BF27-4F34-8387-5686FD3DAD6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/>
          </a:p>
        </p:txBody>
      </p:sp>
      <p:sp>
        <p:nvSpPr>
          <p:cNvPr id="19459" name="Espace réservé du pied de page 9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/>
              <a:t>CEA | 10 AVRIL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4608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dirty="0" err="1" smtClean="0">
                <a:solidFill>
                  <a:schemeClr val="tx1"/>
                </a:solidFill>
              </a:rPr>
              <a:t>Temperatures</a:t>
            </a:r>
            <a:r>
              <a:rPr lang="fr-FR" dirty="0" smtClean="0">
                <a:solidFill>
                  <a:schemeClr val="tx1"/>
                </a:solidFill>
              </a:rPr>
              <a:t> and </a:t>
            </a:r>
            <a:r>
              <a:rPr lang="fr-FR" dirty="0" err="1" smtClean="0">
                <a:solidFill>
                  <a:schemeClr val="tx1"/>
                </a:solidFill>
              </a:rPr>
              <a:t>densities</a:t>
            </a:r>
            <a:r>
              <a:rPr lang="fr-FR" dirty="0" smtClean="0">
                <a:solidFill>
                  <a:schemeClr val="tx1"/>
                </a:solidFill>
              </a:rPr>
              <a:t> are </a:t>
            </a:r>
            <a:r>
              <a:rPr lang="fr-FR" dirty="0" err="1" smtClean="0">
                <a:solidFill>
                  <a:schemeClr val="tx1"/>
                </a:solidFill>
              </a:rPr>
              <a:t>reasonably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simulated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with</a:t>
            </a:r>
            <a:r>
              <a:rPr lang="fr-FR" dirty="0" smtClean="0">
                <a:solidFill>
                  <a:schemeClr val="tx1"/>
                </a:solidFill>
              </a:rPr>
              <a:t> GLF23 for H-mode inductive scenarios in </a:t>
            </a:r>
            <a:r>
              <a:rPr lang="fr-FR" dirty="0" err="1" smtClean="0">
                <a:solidFill>
                  <a:schemeClr val="tx1"/>
                </a:solidFill>
              </a:rPr>
              <a:t>both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devices</a:t>
            </a: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The </a:t>
            </a:r>
            <a:r>
              <a:rPr lang="fr-FR" dirty="0" err="1" smtClean="0">
                <a:solidFill>
                  <a:schemeClr val="tx1"/>
                </a:solidFill>
              </a:rPr>
              <a:t>combination</a:t>
            </a:r>
            <a:r>
              <a:rPr lang="fr-FR" dirty="0" smtClean="0">
                <a:solidFill>
                  <a:schemeClr val="tx1"/>
                </a:solidFill>
              </a:rPr>
              <a:t> of CDBM (</a:t>
            </a:r>
            <a:r>
              <a:rPr lang="fr-FR" dirty="0" err="1" smtClean="0">
                <a:solidFill>
                  <a:schemeClr val="tx1"/>
                </a:solidFill>
              </a:rPr>
              <a:t>heat</a:t>
            </a:r>
            <a:r>
              <a:rPr lang="fr-FR" dirty="0" smtClean="0">
                <a:solidFill>
                  <a:schemeClr val="tx1"/>
                </a:solidFill>
              </a:rPr>
              <a:t>)+GLF23 (</a:t>
            </a:r>
            <a:r>
              <a:rPr lang="fr-FR" dirty="0" err="1" smtClean="0">
                <a:solidFill>
                  <a:schemeClr val="tx1"/>
                </a:solidFill>
              </a:rPr>
              <a:t>particle</a:t>
            </a:r>
            <a:r>
              <a:rPr lang="fr-FR" dirty="0" smtClean="0">
                <a:solidFill>
                  <a:schemeClr val="tx1"/>
                </a:solidFill>
              </a:rPr>
              <a:t>) </a:t>
            </a:r>
            <a:r>
              <a:rPr lang="fr-FR" dirty="0" err="1" smtClean="0">
                <a:solidFill>
                  <a:schemeClr val="tx1"/>
                </a:solidFill>
              </a:rPr>
              <a:t>is</a:t>
            </a:r>
            <a:r>
              <a:rPr lang="fr-FR" dirty="0" smtClean="0">
                <a:solidFill>
                  <a:schemeClr val="tx1"/>
                </a:solidFill>
              </a:rPr>
              <a:t> good for </a:t>
            </a:r>
            <a:r>
              <a:rPr lang="fr-FR" dirty="0" err="1" smtClean="0">
                <a:solidFill>
                  <a:schemeClr val="tx1"/>
                </a:solidFill>
              </a:rPr>
              <a:t>advanced</a:t>
            </a:r>
            <a:r>
              <a:rPr lang="fr-FR" dirty="0" smtClean="0">
                <a:solidFill>
                  <a:schemeClr val="tx1"/>
                </a:solidFill>
              </a:rPr>
              <a:t> scenarios</a:t>
            </a: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The </a:t>
            </a:r>
            <a:r>
              <a:rPr lang="fr-FR" dirty="0" err="1" smtClean="0">
                <a:solidFill>
                  <a:schemeClr val="tx1"/>
                </a:solidFill>
              </a:rPr>
              <a:t>pedestal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density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can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be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simulated</a:t>
            </a:r>
            <a:r>
              <a:rPr lang="fr-FR" dirty="0" smtClean="0">
                <a:solidFill>
                  <a:schemeClr val="tx1"/>
                </a:solidFill>
              </a:rPr>
              <a:t> by </a:t>
            </a:r>
            <a:r>
              <a:rPr lang="fr-FR" dirty="0" err="1" smtClean="0">
                <a:solidFill>
                  <a:schemeClr val="tx1"/>
                </a:solidFill>
              </a:rPr>
              <a:t>asuming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neoclassical</a:t>
            </a:r>
            <a:r>
              <a:rPr lang="fr-FR" dirty="0" smtClean="0">
                <a:solidFill>
                  <a:schemeClr val="tx1"/>
                </a:solidFill>
              </a:rPr>
              <a:t> transport </a:t>
            </a:r>
            <a:r>
              <a:rPr lang="fr-FR" dirty="0" err="1" smtClean="0">
                <a:solidFill>
                  <a:schemeClr val="tx1"/>
                </a:solidFill>
              </a:rPr>
              <a:t>with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some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margin</a:t>
            </a:r>
            <a:r>
              <a:rPr lang="fr-FR" dirty="0" smtClean="0">
                <a:solidFill>
                  <a:schemeClr val="tx1"/>
                </a:solidFill>
              </a:rPr>
              <a:t> of confidence</a:t>
            </a: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dirty="0" err="1" smtClean="0">
                <a:solidFill>
                  <a:schemeClr val="tx1"/>
                </a:solidFill>
              </a:rPr>
              <a:t>Cordey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scaling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gives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reasonable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temperature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at</a:t>
            </a:r>
            <a:r>
              <a:rPr lang="fr-FR" dirty="0" smtClean="0">
                <a:solidFill>
                  <a:schemeClr val="tx1"/>
                </a:solidFill>
              </a:rPr>
              <a:t> the </a:t>
            </a:r>
            <a:r>
              <a:rPr lang="fr-FR" dirty="0" err="1" smtClean="0">
                <a:solidFill>
                  <a:schemeClr val="tx1"/>
                </a:solidFill>
              </a:rPr>
              <a:t>pedestal</a:t>
            </a: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First simulations </a:t>
            </a:r>
            <a:r>
              <a:rPr lang="fr-FR" dirty="0" err="1" smtClean="0">
                <a:solidFill>
                  <a:schemeClr val="tx1"/>
                </a:solidFill>
              </a:rPr>
              <a:t>performed</a:t>
            </a:r>
            <a:r>
              <a:rPr lang="fr-FR" dirty="0" smtClean="0">
                <a:solidFill>
                  <a:schemeClr val="tx1"/>
                </a:solidFill>
              </a:rPr>
              <a:t> for JT60-SA </a:t>
            </a:r>
            <a:r>
              <a:rPr lang="fr-FR" dirty="0" err="1" smtClean="0">
                <a:solidFill>
                  <a:schemeClr val="tx1"/>
                </a:solidFill>
              </a:rPr>
              <a:t>give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encouraging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results</a:t>
            </a:r>
            <a:endParaRPr lang="fr-FR" dirty="0" smtClean="0">
              <a:solidFill>
                <a:schemeClr val="tx1"/>
              </a:solidFill>
            </a:endParaRPr>
          </a:p>
          <a:p>
            <a:pPr marL="0" indent="0"/>
            <a:endParaRPr lang="fr-FR" dirty="0" smtClean="0"/>
          </a:p>
          <a:p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|  PAGE </a:t>
            </a:r>
            <a:fld id="{FDE5E835-A7B2-440C-9663-3BBB48398807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2051050" y="6305550"/>
            <a:ext cx="5940425" cy="365125"/>
          </a:xfrm>
        </p:spPr>
        <p:txBody>
          <a:bodyPr/>
          <a:lstStyle/>
          <a:p>
            <a:pPr>
              <a:defRPr/>
            </a:pPr>
            <a:r>
              <a:rPr lang="fr-FR" dirty="0"/>
              <a:t>I ISM CEA| 6 </a:t>
            </a:r>
            <a:r>
              <a:rPr lang="fr-FR" dirty="0" err="1"/>
              <a:t>June</a:t>
            </a:r>
            <a:r>
              <a:rPr lang="fr-FR" dirty="0"/>
              <a:t> 2013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042988" y="0"/>
            <a:ext cx="7237412" cy="909638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r-FR" cap="none" smtClean="0"/>
              <a:t>Context</a:t>
            </a:r>
          </a:p>
        </p:txBody>
      </p:sp>
      <p:sp>
        <p:nvSpPr>
          <p:cNvPr id="7171" name="3 Rectángulo"/>
          <p:cNvSpPr>
            <a:spLocks noChangeArrowheads="1"/>
          </p:cNvSpPr>
          <p:nvPr/>
        </p:nvSpPr>
        <p:spPr bwMode="auto">
          <a:xfrm>
            <a:off x="395288" y="1557338"/>
            <a:ext cx="8361362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828800" algn="l"/>
                <a:tab pos="1890713" algn="l"/>
                <a:tab pos="2057400" algn="l"/>
              </a:tabLst>
            </a:pPr>
            <a:r>
              <a:rPr lang="en-US" dirty="0" smtClean="0"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endParaRPr lang="en-US" dirty="0">
              <a:latin typeface="Times" pitchFamily="18" charset="0"/>
              <a:ea typeface="平成明朝"/>
              <a:cs typeface="Times New Roman" pitchFamily="18" charset="0"/>
            </a:endParaRPr>
          </a:p>
          <a:p>
            <a:pPr>
              <a:buFontTx/>
              <a:buChar char="•"/>
              <a:tabLst>
                <a:tab pos="1828800" algn="l"/>
                <a:tab pos="1890713" algn="l"/>
                <a:tab pos="2057400" algn="l"/>
              </a:tabLst>
            </a:pPr>
            <a:r>
              <a:rPr lang="en-US" dirty="0"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en-US" sz="2000" dirty="0">
                <a:latin typeface="Times" pitchFamily="18" charset="0"/>
                <a:ea typeface="平成明朝"/>
                <a:cs typeface="Times New Roman" pitchFamily="18" charset="0"/>
              </a:rPr>
              <a:t>Simulate temperatures and </a:t>
            </a:r>
            <a:r>
              <a:rPr lang="en-US" sz="2000" dirty="0" smtClean="0">
                <a:latin typeface="Times" pitchFamily="18" charset="0"/>
                <a:ea typeface="平成明朝"/>
                <a:cs typeface="Times New Roman" pitchFamily="18" charset="0"/>
              </a:rPr>
              <a:t>densities for </a:t>
            </a:r>
            <a:r>
              <a:rPr lang="en-US" sz="2000" dirty="0" smtClean="0">
                <a:latin typeface="Times" pitchFamily="18" charset="0"/>
                <a:ea typeface="平成明朝"/>
                <a:cs typeface="Times New Roman" pitchFamily="18" charset="0"/>
              </a:rPr>
              <a:t>JET and JT-60U H-mode inductive and hybrid scenarios with GLF23 and CDBM</a:t>
            </a:r>
          </a:p>
          <a:p>
            <a:pPr>
              <a:buFontTx/>
              <a:buChar char="•"/>
              <a:tabLst>
                <a:tab pos="1828800" algn="l"/>
                <a:tab pos="1890713" algn="l"/>
                <a:tab pos="2057400" algn="l"/>
              </a:tabLst>
            </a:pPr>
            <a:r>
              <a:rPr lang="en-US" sz="2000" dirty="0"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en-US" sz="2000" dirty="0" smtClean="0">
                <a:latin typeface="Times" pitchFamily="18" charset="0"/>
                <a:ea typeface="平成明朝"/>
                <a:cs typeface="Times New Roman" pitchFamily="18" charset="0"/>
              </a:rPr>
              <a:t>1</a:t>
            </a:r>
            <a:r>
              <a:rPr lang="en-US" sz="2000" baseline="30000" dirty="0" smtClean="0">
                <a:latin typeface="Times" pitchFamily="18" charset="0"/>
                <a:ea typeface="平成明朝"/>
                <a:cs typeface="Times New Roman" pitchFamily="18" charset="0"/>
              </a:rPr>
              <a:t>st</a:t>
            </a:r>
            <a:r>
              <a:rPr lang="en-US" sz="2000" dirty="0" smtClean="0">
                <a:latin typeface="Times" pitchFamily="18" charset="0"/>
                <a:ea typeface="平成明朝"/>
                <a:cs typeface="Times New Roman" pitchFamily="18" charset="0"/>
              </a:rPr>
              <a:t> step: Plasma boundary prescribed</a:t>
            </a:r>
          </a:p>
          <a:p>
            <a:pPr>
              <a:buFontTx/>
              <a:buChar char="•"/>
              <a:tabLst>
                <a:tab pos="1828800" algn="l"/>
                <a:tab pos="1890713" algn="l"/>
                <a:tab pos="2057400" algn="l"/>
              </a:tabLst>
            </a:pPr>
            <a:r>
              <a:rPr lang="en-US" sz="2000" dirty="0"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en-US" sz="2000" dirty="0" smtClean="0">
                <a:latin typeface="Times" pitchFamily="18" charset="0"/>
                <a:ea typeface="平成明朝"/>
                <a:cs typeface="Times New Roman" pitchFamily="18" charset="0"/>
              </a:rPr>
              <a:t>2</a:t>
            </a:r>
            <a:r>
              <a:rPr lang="en-US" sz="2000" baseline="30000" dirty="0" smtClean="0">
                <a:latin typeface="Times" pitchFamily="18" charset="0"/>
                <a:ea typeface="平成明朝"/>
                <a:cs typeface="Times New Roman" pitchFamily="18" charset="0"/>
              </a:rPr>
              <a:t>nd</a:t>
            </a:r>
            <a:r>
              <a:rPr lang="en-US" sz="2000" dirty="0" smtClean="0">
                <a:latin typeface="Times" pitchFamily="18" charset="0"/>
                <a:ea typeface="平成明朝"/>
                <a:cs typeface="Times New Roman" pitchFamily="18" charset="0"/>
              </a:rPr>
              <a:t> step: Simulation of density and temperature at the pedestal</a:t>
            </a:r>
          </a:p>
          <a:p>
            <a:pPr>
              <a:buFontTx/>
              <a:buChar char="•"/>
              <a:tabLst>
                <a:tab pos="1828800" algn="l"/>
                <a:tab pos="1890713" algn="l"/>
                <a:tab pos="2057400" algn="l"/>
              </a:tabLst>
            </a:pPr>
            <a:r>
              <a:rPr lang="en-US" sz="2000" dirty="0"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en-US" sz="2000" dirty="0" smtClean="0">
                <a:latin typeface="Times" pitchFamily="18" charset="0"/>
                <a:ea typeface="平成明朝"/>
                <a:cs typeface="Times New Roman" pitchFamily="18" charset="0"/>
              </a:rPr>
              <a:t>3</a:t>
            </a:r>
            <a:r>
              <a:rPr lang="en-US" sz="2000" baseline="30000" dirty="0" smtClean="0">
                <a:latin typeface="Times" pitchFamily="18" charset="0"/>
                <a:ea typeface="平成明朝"/>
                <a:cs typeface="Times New Roman" pitchFamily="18" charset="0"/>
              </a:rPr>
              <a:t>rd</a:t>
            </a:r>
            <a:r>
              <a:rPr lang="en-US" sz="2000" dirty="0" smtClean="0">
                <a:latin typeface="Times" pitchFamily="18" charset="0"/>
                <a:ea typeface="平成明朝"/>
                <a:cs typeface="Times New Roman" pitchFamily="18" charset="0"/>
              </a:rPr>
              <a:t> step:</a:t>
            </a:r>
            <a:r>
              <a:rPr lang="en-US" sz="2000" dirty="0" smtClean="0"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particle</a:t>
            </a:r>
            <a:r>
              <a:rPr lang="fr-FR" dirty="0">
                <a:solidFill>
                  <a:srgbClr val="FF0000"/>
                </a:solidFill>
              </a:rPr>
              <a:t> transport, </a:t>
            </a:r>
            <a:r>
              <a:rPr lang="fr-FR" dirty="0" err="1">
                <a:solidFill>
                  <a:srgbClr val="FF0000"/>
                </a:solidFill>
              </a:rPr>
              <a:t>current</a:t>
            </a:r>
            <a:r>
              <a:rPr lang="fr-FR" dirty="0">
                <a:solidFill>
                  <a:srgbClr val="FF0000"/>
                </a:solidFill>
              </a:rPr>
              <a:t> diffusion, and </a:t>
            </a:r>
            <a:r>
              <a:rPr lang="fr-FR" dirty="0" err="1">
                <a:solidFill>
                  <a:srgbClr val="FF0000"/>
                </a:solidFill>
              </a:rPr>
              <a:t>pedestal</a:t>
            </a:r>
            <a:r>
              <a:rPr lang="fr-FR" dirty="0">
                <a:solidFill>
                  <a:srgbClr val="FF0000"/>
                </a:solidFill>
              </a:rPr>
              <a:t> pressure 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FontTx/>
              <a:buChar char="•"/>
              <a:tabLst>
                <a:tab pos="1828800" algn="l"/>
                <a:tab pos="1890713" algn="l"/>
                <a:tab pos="2057400" algn="l"/>
              </a:tabLst>
            </a:pPr>
            <a:r>
              <a:rPr lang="fr-FR" sz="2000" dirty="0"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smtClean="0">
                <a:latin typeface="Times" pitchFamily="18" charset="0"/>
                <a:ea typeface="平成明朝"/>
                <a:cs typeface="Times New Roman" pitchFamily="18" charset="0"/>
              </a:rPr>
              <a:t>4</a:t>
            </a:r>
            <a:r>
              <a:rPr lang="en-US" sz="2000" baseline="30000" dirty="0" err="1" smtClean="0">
                <a:latin typeface="Times" pitchFamily="18" charset="0"/>
                <a:ea typeface="平成明朝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en-US" sz="2000" dirty="0">
                <a:latin typeface="Times" pitchFamily="18" charset="0"/>
                <a:ea typeface="平成明朝"/>
                <a:cs typeface="Times New Roman" pitchFamily="18" charset="0"/>
              </a:rPr>
              <a:t>step</a:t>
            </a:r>
            <a:r>
              <a:rPr lang="en-US" sz="2000" dirty="0" smtClean="0">
                <a:latin typeface="Times" pitchFamily="18" charset="0"/>
                <a:ea typeface="平成明朝"/>
                <a:cs typeface="Times New Roman" pitchFamily="18" charset="0"/>
              </a:rPr>
              <a:t>: Use this knowledge for predicting performance </a:t>
            </a:r>
            <a:r>
              <a:rPr lang="en-US" sz="2000" dirty="0">
                <a:latin typeface="Times" pitchFamily="18" charset="0"/>
                <a:ea typeface="平成明朝"/>
                <a:cs typeface="Times New Roman" pitchFamily="18" charset="0"/>
              </a:rPr>
              <a:t>in future experiments </a:t>
            </a:r>
            <a:r>
              <a:rPr lang="en-US" sz="2000" dirty="0" smtClean="0">
                <a:latin typeface="Times" pitchFamily="18" charset="0"/>
                <a:ea typeface="平成明朝"/>
                <a:cs typeface="Times New Roman" pitchFamily="18" charset="0"/>
              </a:rPr>
              <a:t>and devices like JT-60SA</a:t>
            </a:r>
            <a:endParaRPr lang="en-US" sz="2000" dirty="0" smtClean="0">
              <a:latin typeface="Times" pitchFamily="18" charset="0"/>
              <a:ea typeface="平成明朝"/>
              <a:cs typeface="Times New Roman" pitchFamily="18" charset="0"/>
            </a:endParaRPr>
          </a:p>
          <a:p>
            <a:pPr>
              <a:buFontTx/>
              <a:buChar char="•"/>
              <a:tabLst>
                <a:tab pos="1828800" algn="l"/>
                <a:tab pos="1890713" algn="l"/>
                <a:tab pos="2057400" algn="l"/>
              </a:tabLst>
            </a:pPr>
            <a:r>
              <a:rPr lang="en-US" sz="2000" dirty="0"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en-US" sz="2000" dirty="0" smtClean="0">
                <a:latin typeface="Times" pitchFamily="18" charset="0"/>
                <a:ea typeface="平成明朝"/>
                <a:cs typeface="Times New Roman" pitchFamily="18" charset="0"/>
              </a:rPr>
              <a:t>5</a:t>
            </a:r>
            <a:r>
              <a:rPr lang="en-US" sz="2000" baseline="30000" dirty="0" smtClean="0">
                <a:latin typeface="Times" pitchFamily="18" charset="0"/>
                <a:ea typeface="平成明朝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" pitchFamily="18" charset="0"/>
                <a:ea typeface="平成明朝"/>
                <a:cs typeface="Times New Roman" pitchFamily="18" charset="0"/>
              </a:rPr>
              <a:t> step: Compare pedestal pressure with Peeling-</a:t>
            </a:r>
            <a:r>
              <a:rPr lang="en-US" sz="2000" dirty="0" err="1" smtClean="0">
                <a:latin typeface="Times" pitchFamily="18" charset="0"/>
                <a:ea typeface="平成明朝"/>
                <a:cs typeface="Times New Roman" pitchFamily="18" charset="0"/>
              </a:rPr>
              <a:t>Balloning</a:t>
            </a:r>
            <a:r>
              <a:rPr lang="en-US" sz="2000" dirty="0" smtClean="0">
                <a:latin typeface="Times" pitchFamily="18" charset="0"/>
                <a:ea typeface="平成明朝"/>
                <a:cs typeface="Times New Roman" pitchFamily="18" charset="0"/>
              </a:rPr>
              <a:t> calculations. If something dramatically wrong, back to point 2.</a:t>
            </a:r>
          </a:p>
          <a:p>
            <a:pPr>
              <a:tabLst>
                <a:tab pos="1828800" algn="l"/>
                <a:tab pos="1890713" algn="l"/>
                <a:tab pos="2057400" algn="l"/>
              </a:tabLst>
            </a:pPr>
            <a:endParaRPr lang="fr-FR" sz="2000" dirty="0" smtClean="0"/>
          </a:p>
          <a:p>
            <a:pPr>
              <a:tabLst>
                <a:tab pos="1828800" algn="l"/>
                <a:tab pos="1890713" algn="l"/>
                <a:tab pos="2057400" algn="l"/>
              </a:tabLst>
            </a:pPr>
            <a:r>
              <a:rPr lang="fr-FR" sz="2000" dirty="0" smtClean="0">
                <a:solidFill>
                  <a:srgbClr val="FF0000"/>
                </a:solidFill>
              </a:rPr>
              <a:t>The </a:t>
            </a:r>
            <a:r>
              <a:rPr lang="fr-FR" sz="2000" dirty="0" err="1">
                <a:solidFill>
                  <a:srgbClr val="FF0000"/>
                </a:solidFill>
              </a:rPr>
              <a:t>results</a:t>
            </a: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dirty="0" err="1">
                <a:solidFill>
                  <a:srgbClr val="FF0000"/>
                </a:solidFill>
              </a:rPr>
              <a:t>give</a:t>
            </a:r>
            <a:r>
              <a:rPr lang="fr-FR" sz="2000" dirty="0">
                <a:solidFill>
                  <a:srgbClr val="FF0000"/>
                </a:solidFill>
              </a:rPr>
              <a:t> an </a:t>
            </a:r>
            <a:r>
              <a:rPr lang="fr-FR" sz="2000" dirty="0" err="1">
                <a:solidFill>
                  <a:srgbClr val="FF0000"/>
                </a:solidFill>
              </a:rPr>
              <a:t>operational</a:t>
            </a: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dirty="0" err="1">
                <a:solidFill>
                  <a:srgbClr val="FF0000"/>
                </a:solidFill>
              </a:rPr>
              <a:t>window</a:t>
            </a:r>
            <a:r>
              <a:rPr lang="fr-FR" sz="2000" dirty="0">
                <a:solidFill>
                  <a:srgbClr val="FF0000"/>
                </a:solidFill>
              </a:rPr>
              <a:t> of the </a:t>
            </a:r>
            <a:r>
              <a:rPr lang="fr-FR" sz="2000" dirty="0" err="1">
                <a:solidFill>
                  <a:srgbClr val="FF0000"/>
                </a:solidFill>
              </a:rPr>
              <a:t>expected</a:t>
            </a:r>
            <a:r>
              <a:rPr lang="fr-FR" sz="2000" dirty="0">
                <a:solidFill>
                  <a:srgbClr val="FF0000"/>
                </a:solidFill>
              </a:rPr>
              <a:t> performance for JT-60SA</a:t>
            </a:r>
          </a:p>
          <a:p>
            <a:pPr>
              <a:tabLst>
                <a:tab pos="1828800" algn="l"/>
                <a:tab pos="1890713" algn="l"/>
                <a:tab pos="2057400" algn="l"/>
              </a:tabLst>
            </a:pPr>
            <a:r>
              <a:rPr lang="en-US" sz="2000" dirty="0" smtClean="0">
                <a:latin typeface="Times" pitchFamily="18" charset="0"/>
                <a:ea typeface="平成明朝"/>
                <a:cs typeface="Times New Roman" pitchFamily="18" charset="0"/>
              </a:rPr>
              <a:t>CRONOS code used for this analysis: Provides heating and particle sources, neoclassical transport, equilibrium </a:t>
            </a:r>
            <a:endParaRPr lang="en-US" sz="2000" dirty="0">
              <a:latin typeface="Times" pitchFamily="18" charset="0"/>
              <a:ea typeface="平成明朝"/>
              <a:cs typeface="Times New Roman" pitchFamily="18" charset="0"/>
            </a:endParaRPr>
          </a:p>
        </p:txBody>
      </p:sp>
      <p:sp>
        <p:nvSpPr>
          <p:cNvPr id="4" name="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024813" y="6303963"/>
            <a:ext cx="1119187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|  PAGE </a:t>
            </a:r>
            <a:fld id="{0040BFFA-1183-4FC2-A4C1-217970AE36FE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5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2051050" y="6305550"/>
            <a:ext cx="5940425" cy="365125"/>
          </a:xfrm>
        </p:spPr>
        <p:txBody>
          <a:bodyPr/>
          <a:lstStyle/>
          <a:p>
            <a:pPr>
              <a:defRPr/>
            </a:pPr>
            <a:r>
              <a:rPr lang="fr-FR" dirty="0"/>
              <a:t>I ISM CEA| 6 </a:t>
            </a:r>
            <a:r>
              <a:rPr lang="fr-FR" dirty="0" err="1"/>
              <a:t>June</a:t>
            </a:r>
            <a:r>
              <a:rPr lang="fr-FR" dirty="0"/>
              <a:t> 2013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270000" y="0"/>
            <a:ext cx="7237413" cy="909638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r-FR" cap="none" smtClean="0"/>
              <a:t>JT-60U H-mode: 33654</a:t>
            </a:r>
          </a:p>
        </p:txBody>
      </p:sp>
      <p:pic>
        <p:nvPicPr>
          <p:cNvPr id="1843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1230313"/>
            <a:ext cx="2846387" cy="257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1230313"/>
            <a:ext cx="2947987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1341438"/>
            <a:ext cx="2741612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3 Rectángulo"/>
          <p:cNvSpPr>
            <a:spLocks noChangeArrowheads="1"/>
          </p:cNvSpPr>
          <p:nvPr/>
        </p:nvSpPr>
        <p:spPr bwMode="auto">
          <a:xfrm>
            <a:off x="446088" y="4005263"/>
            <a:ext cx="805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Density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is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simulated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with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GLF23.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Density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pedestal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is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fixed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to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experimental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value</a:t>
            </a:r>
          </a:p>
          <a:p>
            <a:pPr>
              <a:buFontTx/>
              <a:buChar char="•"/>
            </a:pP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Only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NBI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particle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source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considered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(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particle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source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at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the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edge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on the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way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)</a:t>
            </a:r>
            <a:endParaRPr lang="fr-FR" sz="2000" dirty="0">
              <a:solidFill>
                <a:srgbClr val="000000"/>
              </a:solidFill>
              <a:latin typeface="Times" pitchFamily="18" charset="0"/>
              <a:ea typeface="平成明朝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Density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is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simulated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with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reasonable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agreement(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slightly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more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peaked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)</a:t>
            </a:r>
          </a:p>
          <a:p>
            <a:endParaRPr lang="fr-FR" sz="2000" dirty="0">
              <a:solidFill>
                <a:srgbClr val="FF0000"/>
              </a:solidFill>
              <a:latin typeface="Times" pitchFamily="18" charset="0"/>
              <a:ea typeface="平成明朝"/>
              <a:cs typeface="Times New Roman" pitchFamily="18" charset="0"/>
            </a:endParaRPr>
          </a:p>
        </p:txBody>
      </p:sp>
      <p:sp>
        <p:nvSpPr>
          <p:cNvPr id="7" name="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024813" y="6303963"/>
            <a:ext cx="1119187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|  PAGE </a:t>
            </a:r>
            <a:fld id="{0040BFFA-1183-4FC2-A4C1-217970AE36FE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2051050" y="6305550"/>
            <a:ext cx="5940425" cy="365125"/>
          </a:xfrm>
        </p:spPr>
        <p:txBody>
          <a:bodyPr/>
          <a:lstStyle/>
          <a:p>
            <a:pPr>
              <a:defRPr/>
            </a:pPr>
            <a:r>
              <a:rPr lang="fr-FR" dirty="0"/>
              <a:t>I ISM CEA| 6 </a:t>
            </a:r>
            <a:r>
              <a:rPr lang="fr-FR" dirty="0" err="1"/>
              <a:t>June</a:t>
            </a:r>
            <a:r>
              <a:rPr lang="fr-FR" dirty="0"/>
              <a:t> 2013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 txBox="1">
            <a:spLocks/>
          </p:cNvSpPr>
          <p:nvPr/>
        </p:nvSpPr>
        <p:spPr bwMode="auto">
          <a:xfrm>
            <a:off x="1116013" y="14288"/>
            <a:ext cx="7237412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fr-FR" sz="2200" b="1" dirty="0">
                <a:solidFill>
                  <a:schemeClr val="bg1"/>
                </a:solidFill>
              </a:rPr>
              <a:t>JET H-mode: </a:t>
            </a:r>
            <a:r>
              <a:rPr lang="fr-FR" sz="2200" b="1" dirty="0" smtClean="0">
                <a:solidFill>
                  <a:schemeClr val="bg1"/>
                </a:solidFill>
              </a:rPr>
              <a:t>77070</a:t>
            </a:r>
            <a:endParaRPr lang="fr-FR" sz="2200" b="1" dirty="0">
              <a:solidFill>
                <a:schemeClr val="bg1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024813" y="6303963"/>
            <a:ext cx="1119187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|  PAGE </a:t>
            </a:r>
            <a:fld id="{0040BFFA-1183-4FC2-A4C1-217970AE36FE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551" y="1141243"/>
            <a:ext cx="2866511" cy="2774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292" y="1123661"/>
            <a:ext cx="2860891" cy="2809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2" y="985664"/>
            <a:ext cx="3030369" cy="287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3 Rectángulo"/>
          <p:cNvSpPr>
            <a:spLocks noChangeArrowheads="1"/>
          </p:cNvSpPr>
          <p:nvPr/>
        </p:nvSpPr>
        <p:spPr bwMode="auto">
          <a:xfrm>
            <a:off x="446088" y="4005263"/>
            <a:ext cx="8051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Density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is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simulated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with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GLF23.</a:t>
            </a:r>
            <a:endParaRPr lang="fr-FR" sz="2000" dirty="0">
              <a:solidFill>
                <a:srgbClr val="000000"/>
              </a:solidFill>
              <a:latin typeface="Times" pitchFamily="18" charset="0"/>
              <a:ea typeface="平成明朝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Density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pedestal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is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fixed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to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experimental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value by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assuming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that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turbulent transport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is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reduced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to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neoclassical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levels</a:t>
            </a:r>
            <a:endParaRPr lang="fr-FR" sz="2000" dirty="0">
              <a:solidFill>
                <a:srgbClr val="000000"/>
              </a:solidFill>
              <a:latin typeface="Times" pitchFamily="18" charset="0"/>
              <a:ea typeface="平成明朝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Only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NBI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particle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source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considered</a:t>
            </a:r>
            <a:endParaRPr lang="fr-FR" sz="2000" dirty="0" smtClean="0">
              <a:solidFill>
                <a:srgbClr val="000000"/>
              </a:solidFill>
              <a:latin typeface="Times" pitchFamily="18" charset="0"/>
              <a:ea typeface="平成明朝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No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sawteeth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considered</a:t>
            </a:r>
            <a:endParaRPr lang="fr-FR" sz="2000" dirty="0">
              <a:solidFill>
                <a:srgbClr val="000000"/>
              </a:solidFill>
              <a:latin typeface="Times" pitchFamily="18" charset="0"/>
              <a:ea typeface="平成明朝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Density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is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simulated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with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reasonable</a:t>
            </a: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agreement.Temperatures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are close to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experiment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.</a:t>
            </a:r>
            <a:endParaRPr lang="fr-FR" sz="2000" dirty="0">
              <a:solidFill>
                <a:srgbClr val="000000"/>
              </a:solidFill>
              <a:latin typeface="Times" pitchFamily="18" charset="0"/>
              <a:ea typeface="平成明朝"/>
              <a:cs typeface="Times New Roman" pitchFamily="18" charset="0"/>
            </a:endParaRPr>
          </a:p>
          <a:p>
            <a:pPr>
              <a:buFontTx/>
              <a:buChar char="•"/>
            </a:pPr>
            <a:endParaRPr lang="fr-FR" sz="2000" dirty="0">
              <a:solidFill>
                <a:srgbClr val="FF0000"/>
              </a:solidFill>
              <a:latin typeface="Times" pitchFamily="18" charset="0"/>
              <a:ea typeface="平成明朝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43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3" y="1009650"/>
            <a:ext cx="257016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0063" y="1112838"/>
            <a:ext cx="2684462" cy="251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1052513"/>
            <a:ext cx="2554288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7" name="Rectangle 2"/>
          <p:cNvSpPr txBox="1">
            <a:spLocks/>
          </p:cNvSpPr>
          <p:nvPr/>
        </p:nvSpPr>
        <p:spPr bwMode="auto">
          <a:xfrm>
            <a:off x="1116013" y="14288"/>
            <a:ext cx="7237412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fr-FR" sz="2200" b="1" dirty="0">
                <a:solidFill>
                  <a:schemeClr val="bg1"/>
                </a:solidFill>
              </a:rPr>
              <a:t>JT-60U </a:t>
            </a:r>
            <a:r>
              <a:rPr lang="fr-FR" sz="2200" b="1" dirty="0" err="1">
                <a:solidFill>
                  <a:schemeClr val="bg1"/>
                </a:solidFill>
              </a:rPr>
              <a:t>Hybrid</a:t>
            </a:r>
            <a:r>
              <a:rPr lang="fr-FR" sz="2200" b="1" dirty="0">
                <a:solidFill>
                  <a:schemeClr val="bg1"/>
                </a:solidFill>
              </a:rPr>
              <a:t> : 48158</a:t>
            </a:r>
          </a:p>
        </p:txBody>
      </p:sp>
      <p:sp>
        <p:nvSpPr>
          <p:cNvPr id="28678" name="3 Rectángulo"/>
          <p:cNvSpPr>
            <a:spLocks noChangeArrowheads="1"/>
          </p:cNvSpPr>
          <p:nvPr/>
        </p:nvSpPr>
        <p:spPr bwMode="auto">
          <a:xfrm>
            <a:off x="446088" y="4005263"/>
            <a:ext cx="80518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 sz="200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Density is simulated with GLF23. Density pedestal is fixed to experimental value by reducing diffusivity to neoclassical value.</a:t>
            </a:r>
          </a:p>
          <a:p>
            <a:pPr>
              <a:buFontTx/>
              <a:buChar char="•"/>
            </a:pPr>
            <a:r>
              <a:rPr lang="fr-FR" sz="200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Only NBI particle source considered</a:t>
            </a:r>
          </a:p>
          <a:p>
            <a:pPr>
              <a:buFontTx/>
              <a:buChar char="•"/>
            </a:pPr>
            <a:r>
              <a:rPr lang="fr-FR" sz="200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Temperatures are simulated with both CDBM and GLF23.</a:t>
            </a:r>
          </a:p>
          <a:p>
            <a:pPr>
              <a:buFontTx/>
              <a:buChar char="•"/>
            </a:pPr>
            <a:r>
              <a:rPr lang="fr-FR" sz="200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Density is simulated with reasonable agreement for both models</a:t>
            </a:r>
          </a:p>
          <a:p>
            <a:pPr>
              <a:buFontTx/>
              <a:buChar char="•"/>
            </a:pPr>
            <a:r>
              <a:rPr lang="fr-FR" sz="200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>
                <a:solidFill>
                  <a:srgbClr val="FF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Temperature profiles are similar than fixed density simulations, including EXB.</a:t>
            </a:r>
          </a:p>
          <a:p>
            <a:pPr>
              <a:buFontTx/>
              <a:buChar char="•"/>
            </a:pPr>
            <a:r>
              <a:rPr lang="fr-FR" sz="2000">
                <a:solidFill>
                  <a:srgbClr val="FF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The ion temperature is much beter simulated with CDBM</a:t>
            </a:r>
          </a:p>
        </p:txBody>
      </p:sp>
      <p:sp>
        <p:nvSpPr>
          <p:cNvPr id="7" name="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024813" y="6303963"/>
            <a:ext cx="1119187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|  PAGE </a:t>
            </a:r>
            <a:fld id="{0040BFFA-1183-4FC2-A4C1-217970AE36FE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31888"/>
            <a:ext cx="27178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7213" y="1274763"/>
            <a:ext cx="2643187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43588" y="1263650"/>
            <a:ext cx="2757487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3 Rectángulo"/>
          <p:cNvSpPr>
            <a:spLocks noChangeArrowheads="1"/>
          </p:cNvSpPr>
          <p:nvPr/>
        </p:nvSpPr>
        <p:spPr bwMode="auto">
          <a:xfrm>
            <a:off x="446088" y="4005263"/>
            <a:ext cx="80518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 sz="200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Density is simulated with GLF23. Density pedestal is fixed to experimental value by reducing diffusivity to neoclassical value.</a:t>
            </a:r>
          </a:p>
          <a:p>
            <a:pPr>
              <a:buFontTx/>
              <a:buChar char="•"/>
            </a:pPr>
            <a:r>
              <a:rPr lang="fr-FR" sz="200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Only NBI particle source considered</a:t>
            </a:r>
          </a:p>
          <a:p>
            <a:pPr>
              <a:buFontTx/>
              <a:buChar char="•"/>
            </a:pPr>
            <a:r>
              <a:rPr lang="fr-FR" sz="200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Temperatures are simulated with both CDBM and GLF23.</a:t>
            </a:r>
          </a:p>
          <a:p>
            <a:pPr>
              <a:buFontTx/>
              <a:buChar char="•"/>
            </a:pPr>
            <a:r>
              <a:rPr lang="fr-FR" sz="200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Density is simulated with reasonable agreement for both models</a:t>
            </a:r>
          </a:p>
          <a:p>
            <a:pPr>
              <a:buFontTx/>
              <a:buChar char="•"/>
            </a:pPr>
            <a:r>
              <a:rPr lang="fr-FR" sz="200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>
                <a:solidFill>
                  <a:srgbClr val="FF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Both models give slighlty lower temperatures than in fixed density case.</a:t>
            </a:r>
          </a:p>
        </p:txBody>
      </p:sp>
      <p:sp>
        <p:nvSpPr>
          <p:cNvPr id="30726" name="Rectangle 2"/>
          <p:cNvSpPr txBox="1">
            <a:spLocks/>
          </p:cNvSpPr>
          <p:nvPr/>
        </p:nvSpPr>
        <p:spPr bwMode="auto">
          <a:xfrm>
            <a:off x="1116013" y="14288"/>
            <a:ext cx="7237412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fr-FR" sz="2200" b="1">
                <a:solidFill>
                  <a:schemeClr val="bg1"/>
                </a:solidFill>
              </a:rPr>
              <a:t>JET Hybrid : 77922</a:t>
            </a:r>
          </a:p>
        </p:txBody>
      </p:sp>
      <p:sp>
        <p:nvSpPr>
          <p:cNvPr id="7" name="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024813" y="6303963"/>
            <a:ext cx="1119187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|  PAGE </a:t>
            </a:r>
            <a:fld id="{0040BFFA-1183-4FC2-A4C1-217970AE36FE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2051050" y="6305550"/>
            <a:ext cx="5940425" cy="365125"/>
          </a:xfrm>
        </p:spPr>
        <p:txBody>
          <a:bodyPr/>
          <a:lstStyle/>
          <a:p>
            <a:pPr>
              <a:defRPr/>
            </a:pPr>
            <a:r>
              <a:rPr lang="fr-FR" dirty="0"/>
              <a:t>I ISM CEA| 6 </a:t>
            </a:r>
            <a:r>
              <a:rPr lang="fr-FR" dirty="0" err="1"/>
              <a:t>June</a:t>
            </a:r>
            <a:r>
              <a:rPr lang="fr-FR" dirty="0"/>
              <a:t> 2013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9"/>
          <p:cNvSpPr>
            <a:spLocks noGrp="1"/>
          </p:cNvSpPr>
          <p:nvPr>
            <p:ph type="title"/>
          </p:nvPr>
        </p:nvSpPr>
        <p:spPr bwMode="auto">
          <a:xfrm>
            <a:off x="3671888" y="1949450"/>
            <a:ext cx="5364162" cy="47196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2400" cap="none" smtClean="0"/>
              <a:t>Fully self-consistent simulations</a:t>
            </a:r>
          </a:p>
        </p:txBody>
      </p:sp>
      <p:sp>
        <p:nvSpPr>
          <p:cNvPr id="19458" name="Espace réservé du numéro de diapositive 8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/>
              <a:t>|  PAGE </a:t>
            </a:r>
            <a:fld id="{5010640B-B566-4C2C-A594-532FAFC94C56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/>
          </a:p>
        </p:txBody>
      </p:sp>
      <p:sp>
        <p:nvSpPr>
          <p:cNvPr id="19459" name="Espace réservé du pied de page 9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/>
              <a:t>CEA | 10 AVRIL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|  PAGE </a:t>
            </a:r>
            <a:fld id="{8106C268-0409-4A5E-B2BE-2749CAAA7CE5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pic>
        <p:nvPicPr>
          <p:cNvPr id="4096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214422"/>
            <a:ext cx="2649537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182688"/>
            <a:ext cx="2735263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142984"/>
            <a:ext cx="293687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8" name="3 Rectángulo"/>
          <p:cNvSpPr>
            <a:spLocks noChangeArrowheads="1"/>
          </p:cNvSpPr>
          <p:nvPr/>
        </p:nvSpPr>
        <p:spPr bwMode="auto">
          <a:xfrm>
            <a:off x="446088" y="4005263"/>
            <a:ext cx="805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Density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is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reasonably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well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simulated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by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using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this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scheme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but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always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more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peaked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with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both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models</a:t>
            </a:r>
            <a:endParaRPr lang="fr-FR" sz="2000" dirty="0" smtClean="0">
              <a:solidFill>
                <a:srgbClr val="000000"/>
              </a:solidFill>
              <a:latin typeface="Times" pitchFamily="18" charset="0"/>
              <a:ea typeface="平成明朝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Pedestal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temperatures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are close to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experimental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data </a:t>
            </a:r>
          </a:p>
          <a:p>
            <a:pPr>
              <a:buFontTx/>
              <a:buChar char="•"/>
            </a:pP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Temperatures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a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slightly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understimated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by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using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CDBM</a:t>
            </a:r>
            <a:endParaRPr lang="fr-FR" sz="2000" dirty="0">
              <a:solidFill>
                <a:srgbClr val="FF0000"/>
              </a:solidFill>
              <a:latin typeface="Times" pitchFamily="18" charset="0"/>
              <a:ea typeface="平成明朝"/>
              <a:cs typeface="Times New Roman" pitchFamily="18" charset="0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511300" y="52388"/>
            <a:ext cx="7237413" cy="909637"/>
          </a:xfrm>
        </p:spPr>
        <p:txBody>
          <a:bodyPr/>
          <a:lstStyle/>
          <a:p>
            <a:pPr>
              <a:defRPr/>
            </a:pPr>
            <a:r>
              <a:rPr lang="fr-FR" sz="2000" cap="none" dirty="0" err="1" smtClean="0"/>
              <a:t>Fully</a:t>
            </a:r>
            <a:r>
              <a:rPr lang="fr-FR" sz="2000" cap="none" dirty="0" smtClean="0"/>
              <a:t> self-consistent simulations: JT-60U 33654</a:t>
            </a:r>
            <a:endParaRPr lang="fr-FR" dirty="0"/>
          </a:p>
        </p:txBody>
      </p:sp>
      <p:sp>
        <p:nvSpPr>
          <p:cNvPr id="10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2051050" y="6305550"/>
            <a:ext cx="5940425" cy="365125"/>
          </a:xfrm>
        </p:spPr>
        <p:txBody>
          <a:bodyPr/>
          <a:lstStyle/>
          <a:p>
            <a:pPr>
              <a:defRPr/>
            </a:pPr>
            <a:r>
              <a:rPr lang="fr-FR" dirty="0"/>
              <a:t>I ISM CEA| 6 </a:t>
            </a:r>
            <a:r>
              <a:rPr lang="fr-FR" dirty="0" err="1"/>
              <a:t>June</a:t>
            </a:r>
            <a:r>
              <a:rPr lang="fr-FR" dirty="0"/>
              <a:t> 2013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|  PAGE </a:t>
            </a:r>
            <a:fld id="{DED340A3-6243-4B7F-A57D-3DD0D206A1E8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pic>
        <p:nvPicPr>
          <p:cNvPr id="4198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981075"/>
            <a:ext cx="28765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4500" y="1096963"/>
            <a:ext cx="3027363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1096963"/>
            <a:ext cx="3013075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511300" y="52388"/>
            <a:ext cx="7237413" cy="909637"/>
          </a:xfrm>
        </p:spPr>
        <p:txBody>
          <a:bodyPr/>
          <a:lstStyle/>
          <a:p>
            <a:pPr>
              <a:defRPr/>
            </a:pPr>
            <a:r>
              <a:rPr lang="fr-FR" sz="2000" cap="none" dirty="0" err="1" smtClean="0"/>
              <a:t>Fully</a:t>
            </a:r>
            <a:r>
              <a:rPr lang="fr-FR" sz="2000" cap="none" dirty="0" smtClean="0"/>
              <a:t> self-consistent simulations: JET 73344</a:t>
            </a:r>
            <a:endParaRPr lang="fr-FR" dirty="0"/>
          </a:p>
        </p:txBody>
      </p:sp>
      <p:sp>
        <p:nvSpPr>
          <p:cNvPr id="10" name="3 Rectángulo"/>
          <p:cNvSpPr>
            <a:spLocks noChangeArrowheads="1"/>
          </p:cNvSpPr>
          <p:nvPr/>
        </p:nvSpPr>
        <p:spPr bwMode="auto">
          <a:xfrm>
            <a:off x="446088" y="4005263"/>
            <a:ext cx="805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Very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well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pedestal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features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obtained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both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for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density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and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temperatures</a:t>
            </a:r>
            <a:endParaRPr lang="fr-FR" sz="2000" dirty="0" smtClean="0">
              <a:solidFill>
                <a:srgbClr val="000000"/>
              </a:solidFill>
              <a:latin typeface="Times" pitchFamily="18" charset="0"/>
              <a:ea typeface="平成明朝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fr-FR" sz="2000" dirty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Again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GLF23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is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better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than</a:t>
            </a:r>
            <a:r>
              <a:rPr lang="fr-FR" sz="2000" dirty="0" smtClean="0">
                <a:solidFill>
                  <a:srgbClr val="000000"/>
                </a:solidFill>
                <a:latin typeface="Times" pitchFamily="18" charset="0"/>
                <a:ea typeface="平成明朝"/>
                <a:cs typeface="Times New Roman" pitchFamily="18" charset="0"/>
              </a:rPr>
              <a:t> CDBM </a:t>
            </a:r>
          </a:p>
        </p:txBody>
      </p:sp>
      <p:sp>
        <p:nvSpPr>
          <p:cNvPr id="11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2051050" y="6305550"/>
            <a:ext cx="5940425" cy="365125"/>
          </a:xfrm>
        </p:spPr>
        <p:txBody>
          <a:bodyPr/>
          <a:lstStyle/>
          <a:p>
            <a:pPr>
              <a:defRPr/>
            </a:pPr>
            <a:r>
              <a:rPr lang="fr-FR" dirty="0"/>
              <a:t>I ISM CEA| 6 </a:t>
            </a:r>
            <a:r>
              <a:rPr lang="fr-FR" dirty="0" err="1"/>
              <a:t>June</a:t>
            </a:r>
            <a:r>
              <a:rPr lang="fr-FR" dirty="0"/>
              <a:t> 2013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e_powerpoint2007_IRFM">
  <a:themeElements>
    <a:clrScheme name="CEA">
      <a:dk1>
        <a:sysClr val="windowText" lastClr="000000"/>
      </a:dk1>
      <a:lt1>
        <a:sysClr val="window" lastClr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AB45F"/>
      </a:accent3>
      <a:accent4>
        <a:srgbClr val="0091C3"/>
      </a:accent4>
      <a:accent5>
        <a:srgbClr val="006937"/>
      </a:accent5>
      <a:accent6>
        <a:srgbClr val="87000A"/>
      </a:accent6>
      <a:hlink>
        <a:srgbClr val="0000FF"/>
      </a:hlink>
      <a:folHlink>
        <a:srgbClr val="800080"/>
      </a:folHlink>
    </a:clrScheme>
    <a:fontScheme name="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Modele_powerpoint2007_IRFM</Template>
  <TotalTime>18784</TotalTime>
  <Words>688</Words>
  <Application>Microsoft Office PowerPoint</Application>
  <PresentationFormat>Affichage à l'écran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Modele_powerpoint2007_IRFM</vt:lpstr>
      <vt:lpstr>Particle transport with theory-based models  </vt:lpstr>
      <vt:lpstr>Context</vt:lpstr>
      <vt:lpstr>JT-60U H-mode: 33654</vt:lpstr>
      <vt:lpstr>Présentation PowerPoint</vt:lpstr>
      <vt:lpstr>Présentation PowerPoint</vt:lpstr>
      <vt:lpstr>Présentation PowerPoint</vt:lpstr>
      <vt:lpstr>Fully self-consistent simulations</vt:lpstr>
      <vt:lpstr>Fully self-consistent simulations: JT-60U 33654</vt:lpstr>
      <vt:lpstr>Fully self-consistent simulations: JET 73344</vt:lpstr>
      <vt:lpstr>Fully self-consistent simulations: JT-60U 48158</vt:lpstr>
      <vt:lpstr>Fully self-consistent simulations: JET 75225</vt:lpstr>
      <vt:lpstr>Conclusions</vt:lpstr>
      <vt:lpstr>Conclusions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aliquando tempo tatum commentum</dc:title>
  <dc:creator>HUTTER Thierry 099389</dc:creator>
  <cp:lastModifiedBy>GARCIA Jeronimo 120906</cp:lastModifiedBy>
  <cp:revision>163</cp:revision>
  <dcterms:created xsi:type="dcterms:W3CDTF">2012-06-26T12:11:10Z</dcterms:created>
  <dcterms:modified xsi:type="dcterms:W3CDTF">2013-06-06T08:55:13Z</dcterms:modified>
</cp:coreProperties>
</file>