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6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Modelling pellet fuelling (but not only) for ITER</a:t>
            </a:r>
            <a:br>
              <a:rPr lang="da-DK" b="1" dirty="0" smtClean="0"/>
            </a:br>
            <a:r>
              <a:rPr lang="da-DK" b="1" dirty="0" smtClean="0"/>
              <a:t>(A very personal view)</a:t>
            </a:r>
            <a:r>
              <a:rPr lang="da-DK" b="1" dirty="0"/>
              <a:t/>
            </a:r>
            <a:br>
              <a:rPr lang="da-DK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Luca </a:t>
            </a:r>
            <a:r>
              <a:rPr lang="en-GB" dirty="0" err="1" smtClean="0"/>
              <a:t>Garzotti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1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that could be 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Bring physics based models to a point such as they can be used to simulate pellet fuelled plasmas (in fully predictive simulations).</a:t>
            </a:r>
          </a:p>
          <a:p>
            <a:r>
              <a:rPr lang="en-GB" dirty="0" smtClean="0"/>
              <a:t>More integrated (core/SOL) simulations (</a:t>
            </a:r>
            <a:r>
              <a:rPr lang="en-GB" dirty="0"/>
              <a:t>e</a:t>
            </a:r>
            <a:r>
              <a:rPr lang="en-GB" dirty="0" smtClean="0"/>
              <a:t>xtend duration and parameter range?).</a:t>
            </a:r>
          </a:p>
          <a:p>
            <a:r>
              <a:rPr lang="en-GB" dirty="0" smtClean="0"/>
              <a:t>Parametric studies with the tools (and uncertainties) we have at the moment.</a:t>
            </a:r>
          </a:p>
          <a:p>
            <a:r>
              <a:rPr lang="en-GB" dirty="0" smtClean="0"/>
              <a:t>Modelling ITER non active phase (e. g. hydrogen pellet in helium plasmas).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4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Modelling needs.</a:t>
            </a:r>
          </a:p>
          <a:p>
            <a:r>
              <a:rPr lang="en-GB" dirty="0" smtClean="0"/>
              <a:t>What has been done (mainly) within the ISM group.</a:t>
            </a:r>
          </a:p>
          <a:p>
            <a:r>
              <a:rPr lang="en-GB" dirty="0" smtClean="0"/>
              <a:t>No intention to overlook other people’s work.</a:t>
            </a:r>
          </a:p>
          <a:p>
            <a:r>
              <a:rPr lang="en-GB" dirty="0" smtClean="0"/>
              <a:t>Biased view of modelling needs based on personal experience.</a:t>
            </a:r>
          </a:p>
          <a:p>
            <a:r>
              <a:rPr lang="en-GB" dirty="0" smtClean="0"/>
              <a:t>Main purpose to stimulate discussion.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74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Sources (ablation, deposition profiles).</a:t>
            </a:r>
          </a:p>
          <a:p>
            <a:r>
              <a:rPr lang="en-GB" dirty="0" smtClean="0"/>
              <a:t>Fast transport scales (1-2 </a:t>
            </a:r>
            <a:r>
              <a:rPr lang="en-GB" dirty="0" err="1" smtClean="0"/>
              <a:t>ms</a:t>
            </a:r>
            <a:r>
              <a:rPr lang="en-GB" dirty="0" smtClean="0"/>
              <a:t>).</a:t>
            </a:r>
          </a:p>
          <a:p>
            <a:r>
              <a:rPr lang="en-GB" dirty="0" smtClean="0"/>
              <a:t>Relaxation of post-pellet profiles.</a:t>
            </a:r>
          </a:p>
          <a:p>
            <a:r>
              <a:rPr lang="en-GB" dirty="0" smtClean="0"/>
              <a:t>Slow transport scales (confinement time).</a:t>
            </a:r>
          </a:p>
          <a:p>
            <a:r>
              <a:rPr lang="en-GB" dirty="0" smtClean="0"/>
              <a:t>ELMs (transients, intermittency).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93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Main tool to predict pellet deposition HPI2 ablation/deposition code (</a:t>
            </a:r>
            <a:r>
              <a:rPr lang="en-GB" dirty="0" err="1" smtClean="0"/>
              <a:t>Köchl</a:t>
            </a:r>
            <a:r>
              <a:rPr lang="en-GB" dirty="0" smtClean="0"/>
              <a:t>, </a:t>
            </a:r>
            <a:r>
              <a:rPr lang="en-GB" dirty="0" err="1" smtClean="0"/>
              <a:t>Pégourié</a:t>
            </a:r>
            <a:r>
              <a:rPr lang="en-GB" dirty="0" smtClean="0"/>
              <a:t>, Waller).</a:t>
            </a:r>
          </a:p>
          <a:p>
            <a:r>
              <a:rPr lang="en-GB" dirty="0" smtClean="0"/>
              <a:t>Managed to simulate results on different machines (JET, Tore-Supra, MAST, FTU, DIII-D although less well).</a:t>
            </a:r>
          </a:p>
          <a:p>
            <a:r>
              <a:rPr lang="en-GB" dirty="0" smtClean="0"/>
              <a:t>Differences between machines not completely understood (e. g. why relatively large </a:t>
            </a:r>
            <a:r>
              <a:rPr lang="en-GB" dirty="0" smtClean="0">
                <a:sym typeface="Symbol"/>
              </a:rPr>
              <a:t></a:t>
            </a:r>
            <a:r>
              <a:rPr lang="en-GB" dirty="0" smtClean="0"/>
              <a:t>B drift predicted on MAST, but relatively small on FTU?).</a:t>
            </a:r>
          </a:p>
          <a:p>
            <a:r>
              <a:rPr lang="en-GB" dirty="0" err="1" smtClean="0"/>
              <a:t>Intermachine</a:t>
            </a:r>
            <a:r>
              <a:rPr lang="en-GB" dirty="0" smtClean="0"/>
              <a:t> comparative study/database to identify trends?</a:t>
            </a:r>
          </a:p>
          <a:p>
            <a:r>
              <a:rPr lang="en-GB" dirty="0" smtClean="0"/>
              <a:t>Question of reliability of extrapolation of results to ITER.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80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Post-pellet transport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Evidence of faster profile relaxation with respect to </a:t>
            </a:r>
            <a:r>
              <a:rPr lang="en-GB" dirty="0" err="1" smtClean="0"/>
              <a:t>Bohm</a:t>
            </a:r>
            <a:r>
              <a:rPr lang="en-GB" dirty="0" smtClean="0"/>
              <a:t>/gyro-</a:t>
            </a:r>
            <a:r>
              <a:rPr lang="en-GB" dirty="0" err="1" smtClean="0"/>
              <a:t>Bohm</a:t>
            </a:r>
            <a:r>
              <a:rPr lang="en-GB" dirty="0" smtClean="0"/>
              <a:t> predictions.</a:t>
            </a:r>
          </a:p>
          <a:p>
            <a:r>
              <a:rPr lang="en-GB" dirty="0" smtClean="0"/>
              <a:t>Reasons not fully understood (few </a:t>
            </a:r>
            <a:r>
              <a:rPr lang="en-GB" dirty="0" err="1" smtClean="0"/>
              <a:t>microstability</a:t>
            </a:r>
            <a:r>
              <a:rPr lang="en-GB" dirty="0" smtClean="0"/>
              <a:t> studies performed).</a:t>
            </a:r>
          </a:p>
          <a:p>
            <a:r>
              <a:rPr lang="en-GB" smtClean="0"/>
              <a:t>Physics based </a:t>
            </a:r>
            <a:r>
              <a:rPr lang="en-GB" dirty="0" smtClean="0"/>
              <a:t>models (e. g. GLF23) have two problems: different implementation give different results when used to simulate pellet transients and numerical fragility.</a:t>
            </a:r>
          </a:p>
          <a:p>
            <a:r>
              <a:rPr lang="en-GB" dirty="0" smtClean="0"/>
              <a:t>Even so available transport model are of limited use in the pedestal, the region of the plasma affected by pellet injection in ITER.</a:t>
            </a:r>
          </a:p>
          <a:p>
            <a:r>
              <a:rPr lang="en-GB" dirty="0" smtClean="0"/>
              <a:t>Self consistent simulation of SOL and BCs at </a:t>
            </a:r>
            <a:r>
              <a:rPr lang="en-GB" dirty="0" err="1" smtClean="0"/>
              <a:t>separatrix</a:t>
            </a:r>
            <a:r>
              <a:rPr lang="en-GB" dirty="0" smtClean="0"/>
              <a:t> (</a:t>
            </a:r>
            <a:r>
              <a:rPr lang="en-GB" dirty="0" err="1" smtClean="0"/>
              <a:t>Wiesen</a:t>
            </a:r>
            <a:r>
              <a:rPr lang="en-GB" dirty="0" smtClean="0"/>
              <a:t> and ISM group).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61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Mainly continuous ELM model used so far.</a:t>
            </a:r>
          </a:p>
          <a:p>
            <a:r>
              <a:rPr lang="en-GB" dirty="0" smtClean="0"/>
              <a:t>Intermittent ELM models (</a:t>
            </a:r>
            <a:r>
              <a:rPr lang="el-GR" dirty="0" smtClean="0"/>
              <a:t>α</a:t>
            </a:r>
            <a:r>
              <a:rPr lang="en-GB" baseline="-25000" dirty="0" smtClean="0"/>
              <a:t>c</a:t>
            </a:r>
            <a:r>
              <a:rPr lang="en-GB" dirty="0" smtClean="0"/>
              <a:t>) tried give somewhat different results.</a:t>
            </a:r>
          </a:p>
          <a:p>
            <a:r>
              <a:rPr lang="en-GB" dirty="0" smtClean="0"/>
              <a:t>Fairly large number of free parameters (ELM duration, size etc.)</a:t>
            </a:r>
          </a:p>
          <a:p>
            <a:r>
              <a:rPr lang="en-GB" dirty="0" smtClean="0"/>
              <a:t>Modelling of interaction of (RMP/kicks/pellet)-paced ELMs with pellet very preliminary (lack of experimental data).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5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Simulations of steady state (few confinement times) of pellet fuelled plasmas in ITER baseline scenarios (</a:t>
            </a:r>
            <a:r>
              <a:rPr lang="en-GB" dirty="0" err="1" smtClean="0"/>
              <a:t>Garzotti</a:t>
            </a:r>
            <a:r>
              <a:rPr lang="en-GB" dirty="0" smtClean="0"/>
              <a:t> 2012).</a:t>
            </a:r>
          </a:p>
          <a:p>
            <a:r>
              <a:rPr lang="en-GB" dirty="0" smtClean="0"/>
              <a:t>Simulations of pellet fuelled density ramp-up and hybrid scenarios (briefly mentioned in </a:t>
            </a:r>
            <a:r>
              <a:rPr lang="en-GB" dirty="0" err="1" smtClean="0"/>
              <a:t>Parail</a:t>
            </a:r>
            <a:r>
              <a:rPr lang="en-GB" dirty="0" smtClean="0"/>
              <a:t> IAEA 2012).</a:t>
            </a:r>
          </a:p>
          <a:p>
            <a:r>
              <a:rPr lang="en-GB" dirty="0" smtClean="0"/>
              <a:t>Shorter integrated (core/SOL) simulations of pellet fuelled plasmas (</a:t>
            </a:r>
            <a:r>
              <a:rPr lang="en-GB" dirty="0" err="1" smtClean="0"/>
              <a:t>Wiesen</a:t>
            </a:r>
            <a:r>
              <a:rPr lang="en-GB" dirty="0" smtClean="0"/>
              <a:t> to be submitted).</a:t>
            </a:r>
          </a:p>
          <a:p>
            <a:r>
              <a:rPr lang="en-GB" dirty="0" smtClean="0"/>
              <a:t>Outside the ISM group studies of pellet triggered ELMs for JET (e. g. </a:t>
            </a:r>
            <a:r>
              <a:rPr lang="en-GB" dirty="0" err="1" smtClean="0"/>
              <a:t>Köchl</a:t>
            </a:r>
            <a:r>
              <a:rPr lang="en-GB" dirty="0" smtClean="0"/>
              <a:t>) and application of JOREK to pellet triggered ELMs (Huysmans).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2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Pellet fuelling of ITER H-mode flat-top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66825"/>
            <a:ext cx="399097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73380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Pellet frequency during density ramp-up</a:t>
            </a:r>
            <a:endParaRPr lang="en-GB" dirty="0"/>
          </a:p>
        </p:txBody>
      </p:sp>
      <p:pic>
        <p:nvPicPr>
          <p:cNvPr id="1026" name="Picture 2" descr="idl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6767512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1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484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Modelling pellet fuelling (but not only) for ITER (A very personal view) </vt:lpstr>
      <vt:lpstr>Outline</vt:lpstr>
      <vt:lpstr>Modelling needs</vt:lpstr>
      <vt:lpstr>Sources</vt:lpstr>
      <vt:lpstr>Post-pellet transport</vt:lpstr>
      <vt:lpstr>ELMs</vt:lpstr>
      <vt:lpstr>Results so far</vt:lpstr>
      <vt:lpstr>Pellet fuelling of ITER H-mode flat-top</vt:lpstr>
      <vt:lpstr>Pellet frequency during density ramp-up</vt:lpstr>
      <vt:lpstr>Things that could be done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pellet fuelling for ITER (A very personal view) </dc:title>
  <dc:creator>LocalAdmin</dc:creator>
  <cp:lastModifiedBy>LocalAdmin</cp:lastModifiedBy>
  <cp:revision>17</cp:revision>
  <dcterms:created xsi:type="dcterms:W3CDTF">2006-08-16T00:00:00Z</dcterms:created>
  <dcterms:modified xsi:type="dcterms:W3CDTF">2013-06-04T15:09:19Z</dcterms:modified>
</cp:coreProperties>
</file>