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7" r:id="rId2"/>
    <p:sldId id="279" r:id="rId3"/>
    <p:sldId id="353" r:id="rId4"/>
    <p:sldId id="354" r:id="rId5"/>
    <p:sldId id="325" r:id="rId6"/>
    <p:sldId id="331" r:id="rId7"/>
    <p:sldId id="337" r:id="rId8"/>
    <p:sldId id="329" r:id="rId9"/>
    <p:sldId id="355" r:id="rId10"/>
    <p:sldId id="341" r:id="rId11"/>
    <p:sldId id="338" r:id="rId12"/>
    <p:sldId id="347" r:id="rId13"/>
    <p:sldId id="346" r:id="rId14"/>
    <p:sldId id="339" r:id="rId15"/>
    <p:sldId id="342" r:id="rId16"/>
    <p:sldId id="344" r:id="rId17"/>
    <p:sldId id="345" r:id="rId18"/>
    <p:sldId id="348" r:id="rId19"/>
    <p:sldId id="352" r:id="rId20"/>
    <p:sldId id="340" r:id="rId2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11" autoAdjust="0"/>
    <p:restoredTop sz="95560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3" name="Picture 5" descr="PowerPoint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58200" y="64692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700DA413-F592-4FE7-9851-FA3596672E1A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308303" y="6469200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HK6BCM</a:t>
            </a:r>
            <a:endParaRPr lang="en-GB" sz="800" dirty="0">
              <a:latin typeface="+mj-lt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2590801" y="6410477"/>
            <a:ext cx="4717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aseline="0" dirty="0" smtClean="0">
                <a:latin typeface="+mj-lt"/>
              </a:rPr>
              <a:t>© 2013, ITER Organization</a:t>
            </a:r>
            <a:br>
              <a:rPr lang="en-GB" sz="800" baseline="0" dirty="0" smtClean="0">
                <a:latin typeface="+mj-lt"/>
              </a:rPr>
            </a:br>
            <a:r>
              <a:rPr lang="en-GB" sz="800" baseline="0" dirty="0" smtClean="0">
                <a:latin typeface="+mj-lt"/>
              </a:rPr>
              <a:t>EFDA ITM-ISM Meeting, CEA Cadarache, 3</a:t>
            </a:r>
            <a:r>
              <a:rPr lang="en-GB" sz="800" baseline="30000" dirty="0" smtClean="0">
                <a:latin typeface="+mj-lt"/>
              </a:rPr>
              <a:t>rd</a:t>
            </a:r>
            <a:r>
              <a:rPr lang="en-GB" sz="800" baseline="0" dirty="0" smtClean="0">
                <a:latin typeface="+mj-lt"/>
              </a:rPr>
              <a:t> – 7</a:t>
            </a:r>
            <a:r>
              <a:rPr lang="en-GB" sz="800" baseline="30000" dirty="0" smtClean="0">
                <a:latin typeface="+mj-lt"/>
              </a:rPr>
              <a:t>th</a:t>
            </a:r>
            <a:r>
              <a:rPr lang="en-GB" sz="800" baseline="0" dirty="0" smtClean="0">
                <a:latin typeface="+mj-lt"/>
              </a:rPr>
              <a:t> June 2013</a:t>
            </a:r>
            <a:endParaRPr lang="en-GB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4692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2" y="646770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HK6BCM</a:t>
            </a:r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590801" y="6410477"/>
            <a:ext cx="4717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aseline="0" dirty="0" smtClean="0">
                <a:latin typeface="+mj-lt"/>
              </a:rPr>
              <a:t>© 2013, ITER Organization</a:t>
            </a:r>
            <a:br>
              <a:rPr lang="en-GB" sz="800" baseline="0" dirty="0" smtClean="0">
                <a:latin typeface="+mj-lt"/>
              </a:rPr>
            </a:br>
            <a:r>
              <a:rPr lang="en-GB" sz="800" baseline="0" dirty="0" smtClean="0">
                <a:latin typeface="+mj-lt"/>
              </a:rPr>
              <a:t>EFDA ITM-ISM Meeting, CEA Cadarache, 3</a:t>
            </a:r>
            <a:r>
              <a:rPr lang="en-GB" sz="800" baseline="30000" dirty="0" smtClean="0">
                <a:latin typeface="+mj-lt"/>
              </a:rPr>
              <a:t>rd</a:t>
            </a:r>
            <a:r>
              <a:rPr lang="en-GB" sz="800" baseline="0" dirty="0" smtClean="0">
                <a:latin typeface="+mj-lt"/>
              </a:rPr>
              <a:t> – 7</a:t>
            </a:r>
            <a:r>
              <a:rPr lang="en-GB" sz="800" baseline="30000" dirty="0" smtClean="0">
                <a:latin typeface="+mj-lt"/>
              </a:rPr>
              <a:t>th</a:t>
            </a:r>
            <a:r>
              <a:rPr lang="en-GB" sz="800" baseline="0" dirty="0" smtClean="0">
                <a:latin typeface="+mj-lt"/>
              </a:rPr>
              <a:t> June 2013</a:t>
            </a:r>
            <a:endParaRPr lang="en-GB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39552" y="1412776"/>
            <a:ext cx="3843336" cy="2232248"/>
          </a:xfrm>
        </p:spPr>
        <p:txBody>
          <a:bodyPr/>
          <a:lstStyle/>
          <a:p>
            <a:pPr algn="l"/>
            <a:r>
              <a:rPr lang="en-GB" noProof="0" dirty="0" smtClean="0"/>
              <a:t>ITER Integrated Modelling Tools: Status and Outlook</a:t>
            </a:r>
            <a:endParaRPr lang="en-GB" noProof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189602"/>
            <a:ext cx="6616824" cy="1687670"/>
          </a:xfrm>
        </p:spPr>
        <p:txBody>
          <a:bodyPr/>
          <a:lstStyle/>
          <a:p>
            <a:pPr algn="l"/>
            <a:r>
              <a:rPr lang="en-GB" noProof="0" dirty="0" smtClean="0"/>
              <a:t>SD </a:t>
            </a:r>
            <a:r>
              <a:rPr lang="en-GB" noProof="0" dirty="0" smtClean="0"/>
              <a:t>Pinches with thanks to</a:t>
            </a:r>
            <a:br>
              <a:rPr lang="en-GB" noProof="0" dirty="0" smtClean="0"/>
            </a:br>
            <a:r>
              <a:rPr lang="en-GB" noProof="0" dirty="0" smtClean="0"/>
              <a:t>M Hosokawa,</a:t>
            </a:r>
            <a:r>
              <a:rPr lang="en-GB" dirty="0" smtClean="0"/>
              <a:t> T Casper</a:t>
            </a:r>
            <a:br>
              <a:rPr lang="en-GB" dirty="0" smtClean="0"/>
            </a:br>
            <a:r>
              <a:rPr lang="en-GB" dirty="0" smtClean="0"/>
              <a:t>and IM Design Team</a:t>
            </a:r>
            <a:endParaRPr lang="en-GB" noProof="0" dirty="0" smtClean="0"/>
          </a:p>
          <a:p>
            <a:pPr algn="l"/>
            <a:r>
              <a:rPr lang="en-GB" noProof="0" dirty="0" smtClean="0"/>
              <a:t>ITER </a:t>
            </a:r>
            <a:r>
              <a:rPr lang="en-GB" noProof="0" dirty="0" smtClean="0"/>
              <a:t>Organization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9707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The views and opinions expressed herein do not necessarily reflect those of the ITER Organization</a:t>
            </a:r>
            <a:endParaRPr lang="en-GB" sz="1600" i="1" dirty="0">
              <a:latin typeface="+mj-lt"/>
            </a:endParaRPr>
          </a:p>
        </p:txBody>
      </p:sp>
      <p:pic>
        <p:nvPicPr>
          <p:cNvPr id="5" name="Picture 4" descr="Desktop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4145"/>
            <a:ext cx="45386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Interfaces in coupling IMAS Plasma Simulator to PCS Simulation Platform</a:t>
            </a:r>
            <a:endParaRPr lang="en-GB" dirty="0"/>
          </a:p>
        </p:txBody>
      </p:sp>
      <p:pic>
        <p:nvPicPr>
          <p:cNvPr id="5" name="Picture 4" descr="PCS_IMAS_20130314.gif"/>
          <p:cNvPicPr/>
          <p:nvPr/>
        </p:nvPicPr>
        <p:blipFill rotWithShape="1">
          <a:blip r:embed="rId2" cstate="print"/>
          <a:srcRect t="4771"/>
          <a:stretch/>
        </p:blipFill>
        <p:spPr>
          <a:xfrm>
            <a:off x="1475656" y="1700808"/>
            <a:ext cx="5976664" cy="44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CORSICA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" y="1752600"/>
            <a:ext cx="8925816" cy="4343400"/>
          </a:xfrm>
        </p:spPr>
        <p:txBody>
          <a:bodyPr/>
          <a:lstStyle/>
          <a:p>
            <a:r>
              <a:rPr lang="en-GB" sz="1800" dirty="0" smtClean="0"/>
              <a:t>First “Plasma Simulator” workflow created with support from IM </a:t>
            </a:r>
            <a:r>
              <a:rPr lang="en-GB" sz="1800" dirty="0"/>
              <a:t>Design </a:t>
            </a:r>
            <a:r>
              <a:rPr lang="en-GB" sz="1800" dirty="0" smtClean="0"/>
              <a:t>Team</a:t>
            </a:r>
          </a:p>
          <a:p>
            <a:pPr lvl="1"/>
            <a:r>
              <a:rPr lang="en-GB" sz="1600" dirty="0" smtClean="0"/>
              <a:t>CORSICA integrated within IMAS Workflow Engine (Kepler) as a complete entity</a:t>
            </a:r>
          </a:p>
          <a:p>
            <a:pPr lvl="1"/>
            <a:r>
              <a:rPr lang="en-GB" sz="1600" dirty="0" smtClean="0"/>
              <a:t>Execution of Workflow controlled from within Workflow Engine</a:t>
            </a:r>
          </a:p>
          <a:p>
            <a:pPr lvl="1"/>
            <a:r>
              <a:rPr lang="en-GB" sz="1600" dirty="0" smtClean="0"/>
              <a:t>Data </a:t>
            </a:r>
            <a:r>
              <a:rPr lang="en-GB" sz="1600" dirty="0"/>
              <a:t>exchanged (</a:t>
            </a:r>
            <a:r>
              <a:rPr lang="en-GB" sz="1600" dirty="0" smtClean="0"/>
              <a:t>imported/exported) </a:t>
            </a:r>
            <a:r>
              <a:rPr lang="en-GB" sz="1600" dirty="0"/>
              <a:t>via Remote Procedure Calls (RPC)</a:t>
            </a:r>
          </a:p>
          <a:p>
            <a:pPr lvl="1"/>
            <a:r>
              <a:rPr lang="en-GB" sz="1600" dirty="0" smtClean="0"/>
              <a:t>Initially, two cases considered: </a:t>
            </a:r>
            <a:r>
              <a:rPr lang="en-GB" sz="1600" dirty="0"/>
              <a:t>Fixed boundary core transport </a:t>
            </a:r>
            <a:r>
              <a:rPr lang="en-GB" sz="1600" dirty="0" smtClean="0"/>
              <a:t>&amp; free </a:t>
            </a:r>
            <a:r>
              <a:rPr lang="en-GB" sz="1600" dirty="0"/>
              <a:t>boundary simulation</a:t>
            </a:r>
          </a:p>
          <a:p>
            <a:pPr lvl="1"/>
            <a:r>
              <a:rPr lang="en-GB" sz="1600" dirty="0"/>
              <a:t>CORSICA dispatched remotely from </a:t>
            </a:r>
            <a:r>
              <a:rPr lang="en-GB" sz="1600" dirty="0" smtClean="0"/>
              <a:t>Workflow </a:t>
            </a:r>
            <a:r>
              <a:rPr lang="en-GB" sz="1600" dirty="0"/>
              <a:t>Engine (ssh)</a:t>
            </a:r>
          </a:p>
          <a:p>
            <a:pPr lvl="1"/>
            <a:r>
              <a:rPr lang="en-GB" sz="1600" dirty="0"/>
              <a:t>CORSICA output stored in IMAS Database using ITER </a:t>
            </a:r>
            <a:r>
              <a:rPr lang="en-GB" sz="1600" dirty="0" smtClean="0"/>
              <a:t>Physics Data </a:t>
            </a:r>
            <a:r>
              <a:rPr lang="en-GB" sz="1600" dirty="0"/>
              <a:t>Model</a:t>
            </a:r>
          </a:p>
          <a:p>
            <a:pPr lvl="1"/>
            <a:r>
              <a:rPr lang="en-GB" sz="1600" dirty="0"/>
              <a:t>IDSs stored each time step: Core Profiles, Equilibrium and PF Coils</a:t>
            </a:r>
          </a:p>
          <a:p>
            <a:pPr lvl="1"/>
            <a:r>
              <a:rPr lang="en-GB" sz="1600" dirty="0"/>
              <a:t>Scenario evolution can be examined/plotted during run</a:t>
            </a:r>
          </a:p>
          <a:p>
            <a:pPr lvl="1"/>
            <a:r>
              <a:rPr lang="en-GB" sz="1600" dirty="0" smtClean="0"/>
              <a:t>Workflow </a:t>
            </a:r>
            <a:r>
              <a:rPr lang="en-GB" sz="1600" dirty="0"/>
              <a:t>uses </a:t>
            </a:r>
            <a:r>
              <a:rPr lang="en-GB" sz="1600" dirty="0" smtClean="0"/>
              <a:t>mixed language </a:t>
            </a:r>
            <a:r>
              <a:rPr lang="en-GB" sz="1600" dirty="0"/>
              <a:t>actors coded in C/C++ and Fortran90</a:t>
            </a:r>
          </a:p>
          <a:p>
            <a:r>
              <a:rPr lang="en-GB" sz="1800" dirty="0" smtClean="0"/>
              <a:t>Over course of this year </a:t>
            </a:r>
            <a:r>
              <a:rPr lang="en-GB" sz="1800" dirty="0"/>
              <a:t>extend workflow to couple to PCS Simulation Platform</a:t>
            </a:r>
          </a:p>
          <a:p>
            <a:pPr lvl="1"/>
            <a:r>
              <a:rPr lang="en-GB" sz="1600" dirty="0"/>
              <a:t>Co-simulation with Simulink-based PCSSP</a:t>
            </a:r>
          </a:p>
          <a:p>
            <a:r>
              <a:rPr lang="en-GB" sz="1800" dirty="0" smtClean="0"/>
              <a:t>Workflow </a:t>
            </a:r>
            <a:r>
              <a:rPr lang="en-GB" sz="1800" dirty="0"/>
              <a:t>and A</a:t>
            </a:r>
            <a:r>
              <a:rPr lang="en-GB" sz="1800" dirty="0" smtClean="0"/>
              <a:t>ctors </a:t>
            </a:r>
            <a:r>
              <a:rPr lang="en-GB" sz="1800" dirty="0"/>
              <a:t>version controlled using </a:t>
            </a:r>
            <a:r>
              <a:rPr lang="en-GB" sz="1800" dirty="0" smtClean="0"/>
              <a:t>Git (access controlled)</a:t>
            </a:r>
            <a:endParaRPr lang="en-GB" sz="1800" dirty="0"/>
          </a:p>
          <a:p>
            <a:pPr lvl="1"/>
            <a:r>
              <a:rPr lang="en-GB" sz="1600" dirty="0"/>
              <a:t>git clone [username]@hpc-login4.iter.org:/work/repos/git/</a:t>
            </a:r>
            <a:r>
              <a:rPr lang="en-GB" sz="1600" dirty="0" err="1"/>
              <a:t>corsica-kwf.git</a:t>
            </a:r>
            <a:endParaRPr lang="en-GB" sz="1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4515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CORSICA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484784"/>
            <a:ext cx="8001000" cy="4611216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US" sz="1800" dirty="0" err="1"/>
              <a:t>Initialise</a:t>
            </a:r>
            <a:r>
              <a:rPr lang="en-US" sz="1800" dirty="0"/>
              <a:t> IMAS Database (with “</a:t>
            </a:r>
            <a:r>
              <a:rPr lang="en-US" sz="1800" dirty="0" err="1"/>
              <a:t>ualinit</a:t>
            </a:r>
            <a:r>
              <a:rPr lang="en-US" sz="1800" dirty="0"/>
              <a:t>”)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Start CORSICA RPC Server on remote machine (using ssh) (</a:t>
            </a:r>
            <a:r>
              <a:rPr lang="en-US" sz="1800" i="1" dirty="0"/>
              <a:t>t</a:t>
            </a:r>
            <a:r>
              <a:rPr lang="en-US" sz="1800" dirty="0"/>
              <a:t> = </a:t>
            </a:r>
            <a:r>
              <a:rPr lang="en-US" sz="1800" i="1" dirty="0"/>
              <a:t>t</a:t>
            </a:r>
            <a:r>
              <a:rPr lang="en-US" sz="1800" baseline="-25000" dirty="0"/>
              <a:t>0</a:t>
            </a:r>
            <a:r>
              <a:rPr lang="en-US" sz="1800" dirty="0"/>
              <a:t>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Communicate with CORSICA (using </a:t>
            </a:r>
            <a:r>
              <a:rPr lang="en-US" sz="1800" dirty="0" smtClean="0"/>
              <a:t>BASIS</a:t>
            </a:r>
            <a:r>
              <a:rPr lang="en-US" sz="1800" baseline="30000" dirty="0" smtClean="0"/>
              <a:t>*</a:t>
            </a:r>
            <a:r>
              <a:rPr lang="en-US" sz="1800" dirty="0" smtClean="0"/>
              <a:t>) </a:t>
            </a:r>
            <a:r>
              <a:rPr lang="en-US" sz="1800" dirty="0"/>
              <a:t>to advance to </a:t>
            </a:r>
            <a:r>
              <a:rPr lang="en-US" sz="1800" i="1" dirty="0"/>
              <a:t>t</a:t>
            </a:r>
            <a:r>
              <a:rPr lang="en-US" sz="1800" dirty="0"/>
              <a:t> = </a:t>
            </a:r>
            <a:r>
              <a:rPr lang="en-US" sz="1800" i="1" dirty="0"/>
              <a:t>t</a:t>
            </a:r>
            <a:r>
              <a:rPr lang="en-US" sz="1800" dirty="0"/>
              <a:t> + </a:t>
            </a:r>
            <a:r>
              <a:rPr lang="en-US" sz="1800" i="1" dirty="0" err="1"/>
              <a:t>t</a:t>
            </a:r>
            <a:r>
              <a:rPr lang="en-US" sz="1800" baseline="-25000" dirty="0" err="1"/>
              <a:t>adv</a:t>
            </a:r>
            <a:r>
              <a:rPr lang="en-US" sz="1800" dirty="0"/>
              <a:t> and retrieve evolved data (</a:t>
            </a:r>
            <a:r>
              <a:rPr lang="en-US" sz="1800" i="1" dirty="0"/>
              <a:t>t</a:t>
            </a:r>
            <a:r>
              <a:rPr lang="en-US" sz="1800" dirty="0"/>
              <a:t> = </a:t>
            </a:r>
            <a:r>
              <a:rPr lang="en-US" sz="1800" i="1" dirty="0"/>
              <a:t>t</a:t>
            </a:r>
            <a:r>
              <a:rPr lang="en-US" sz="1800" baseline="-25000" dirty="0"/>
              <a:t>0</a:t>
            </a:r>
            <a:r>
              <a:rPr lang="en-US" sz="1800" dirty="0"/>
              <a:t> + </a:t>
            </a:r>
            <a:r>
              <a:rPr lang="en-US" sz="1800" i="1" dirty="0" err="1"/>
              <a:t>t</a:t>
            </a:r>
            <a:r>
              <a:rPr lang="en-US" sz="1800" baseline="-25000" dirty="0" err="1"/>
              <a:t>adv</a:t>
            </a:r>
            <a:r>
              <a:rPr lang="en-US" sz="1800" dirty="0"/>
              <a:t>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Store data in IMAS Database using “</a:t>
            </a:r>
            <a:r>
              <a:rPr lang="en-US" sz="1800" dirty="0" err="1"/>
              <a:t>ualslicecollector</a:t>
            </a:r>
            <a:r>
              <a:rPr lang="en-US" sz="1800" dirty="0"/>
              <a:t>”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Loop back to step 3 if </a:t>
            </a:r>
            <a:r>
              <a:rPr lang="en-US" sz="1800" i="1" dirty="0"/>
              <a:t>t</a:t>
            </a:r>
            <a:r>
              <a:rPr lang="en-US" sz="1800" dirty="0"/>
              <a:t> &lt; </a:t>
            </a:r>
            <a:r>
              <a:rPr lang="en-US" sz="1800" i="1" dirty="0"/>
              <a:t>t</a:t>
            </a:r>
            <a:r>
              <a:rPr lang="en-US" sz="1800" baseline="-25000" dirty="0"/>
              <a:t>end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Terminate CORSICA server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/>
              <a:t>Finalize IMAS Database with “</a:t>
            </a:r>
            <a:r>
              <a:rPr lang="en-US" sz="1800" dirty="0" err="1"/>
              <a:t>ualclose</a:t>
            </a:r>
            <a:r>
              <a:rPr lang="en-US" sz="1800" dirty="0" smtClean="0"/>
              <a:t>”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55576" y="4149658"/>
            <a:ext cx="2743545" cy="1897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Kepler &amp; Actors on HPC login node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dirty="0" smtClean="0">
                <a:solidFill>
                  <a:schemeClr val="bg1"/>
                </a:solidFill>
              </a:rPr>
              <a:t>hpc-login4.iter.org</a:t>
            </a:r>
            <a:r>
              <a:rPr lang="en-US" sz="1200" dirty="0">
                <a:solidFill>
                  <a:schemeClr val="bg1"/>
                </a:solidFill>
              </a:rPr>
              <a:t>]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618" y="4233352"/>
            <a:ext cx="2321461" cy="1389756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IMAS Infrastructure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1054552" y="4487370"/>
            <a:ext cx="2145593" cy="304823"/>
          </a:xfrm>
          <a:prstGeom prst="rect">
            <a:avLst/>
          </a:prstGeom>
          <a:solidFill>
            <a:srgbClr val="3F8B87"/>
          </a:solidFill>
          <a:ln>
            <a:solidFill>
              <a:srgbClr val="24504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corsicainitialize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54552" y="4850934"/>
            <a:ext cx="2145593" cy="701071"/>
          </a:xfrm>
          <a:prstGeom prst="rect">
            <a:avLst/>
          </a:prstGeom>
          <a:solidFill>
            <a:srgbClr val="3F8B87"/>
          </a:solidFill>
          <a:ln>
            <a:solidFill>
              <a:srgbClr val="24504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orsica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orsicaparse</a:t>
            </a:r>
          </a:p>
          <a:p>
            <a:pPr algn="ctr"/>
            <a:r>
              <a:rPr lang="en-US" sz="1600" dirty="0" smtClean="0"/>
              <a:t>corsicaterminate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241254" y="4149658"/>
            <a:ext cx="4147170" cy="18977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CORSICA Server on HPC Cluster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[c01b01.iter.org – c01b04.iter.org]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3636" y="4399784"/>
            <a:ext cx="1195904" cy="11804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BASIS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6031625" y="4399786"/>
            <a:ext cx="2068767" cy="11804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CORSICA modules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6144038" y="4505804"/>
            <a:ext cx="481321" cy="26872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eq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69469" y="4770395"/>
            <a:ext cx="549731" cy="19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SSH</a:t>
            </a:r>
            <a:endParaRPr lang="en-GB" sz="1200" b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99121" y="5266934"/>
            <a:ext cx="690425" cy="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9469" y="5275006"/>
            <a:ext cx="549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RPC</a:t>
            </a:r>
            <a:endParaRPr lang="en-GB" sz="1200" b="1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99121" y="4653136"/>
            <a:ext cx="690425" cy="2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1" idx="1"/>
          </p:cNvCxnSpPr>
          <p:nvPr/>
        </p:nvCxnSpPr>
        <p:spPr>
          <a:xfrm>
            <a:off x="5609540" y="4990012"/>
            <a:ext cx="42208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21182" y="4504876"/>
            <a:ext cx="481321" cy="26872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ctr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481380" y="4505804"/>
            <a:ext cx="489397" cy="26872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csc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6159187" y="5216130"/>
            <a:ext cx="1806845" cy="254019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rpc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7177" y="6074815"/>
            <a:ext cx="8891464" cy="22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* BASIS is a scientific programming language developed by LLNL and a development environment providing with </a:t>
            </a:r>
            <a:r>
              <a:rPr lang="en-GB" sz="1000" dirty="0">
                <a:latin typeface="+mn-lt"/>
              </a:rPr>
              <a:t>an interpreter, graphics, terminal logs</a:t>
            </a:r>
            <a:r>
              <a:rPr lang="en-GB" sz="1000" dirty="0" smtClean="0">
                <a:latin typeface="+mn-lt"/>
              </a:rPr>
              <a:t>, etc.</a:t>
            </a:r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04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CORSICA Workflow in Kepler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6757687" cy="47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517232"/>
            <a:ext cx="216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M Hosokawa &amp; T Casper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42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CORSICA Workflow During Execution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b="2754"/>
          <a:stretch/>
        </p:blipFill>
        <p:spPr>
          <a:xfrm>
            <a:off x="149839" y="1518652"/>
            <a:ext cx="8835691" cy="4732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726072" y="2670954"/>
            <a:ext cx="216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+mn-lt"/>
              </a:rPr>
              <a:t>M Hosokawa &amp; T Casper</a:t>
            </a:r>
            <a:endParaRPr lang="en-GB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7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standalone CORSICA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3088" y="1677888"/>
            <a:ext cx="3998912" cy="4343400"/>
          </a:xfrm>
        </p:spPr>
        <p:txBody>
          <a:bodyPr/>
          <a:lstStyle/>
          <a:p>
            <a:r>
              <a:rPr lang="en-GB" sz="2000" dirty="0"/>
              <a:t>Shape evolution from plasma limited on </a:t>
            </a:r>
            <a:r>
              <a:rPr lang="en-GB" sz="2000" dirty="0" smtClean="0"/>
              <a:t>inside </a:t>
            </a:r>
            <a:r>
              <a:rPr lang="en-GB" sz="2000" dirty="0"/>
              <a:t>wall (TRANSMAK result) to a diverted plasma with </a:t>
            </a:r>
            <a:r>
              <a:rPr lang="en-GB" sz="2000" dirty="0" smtClean="0"/>
              <a:t>initiation </a:t>
            </a:r>
            <a:r>
              <a:rPr lang="en-GB" sz="2000" dirty="0"/>
              <a:t>of auxiliary heating after </a:t>
            </a:r>
            <a:r>
              <a:rPr lang="en-GB" sz="2000" dirty="0" smtClean="0"/>
              <a:t>plasma diverts</a:t>
            </a:r>
          </a:p>
          <a:p>
            <a:r>
              <a:rPr lang="en-GB" sz="2000" dirty="0" smtClean="0"/>
              <a:t>Results </a:t>
            </a:r>
            <a:r>
              <a:rPr lang="en-GB" sz="2000" dirty="0"/>
              <a:t>are from </a:t>
            </a:r>
            <a:r>
              <a:rPr lang="en-GB" sz="2000" dirty="0" smtClean="0"/>
              <a:t>“</a:t>
            </a:r>
            <a:r>
              <a:rPr lang="en-GB" sz="2000" dirty="0"/>
              <a:t>backing out” mode of simulation that uses a prescribed boundary evolution followed by a free-boundary calculation at each time step to evaluate </a:t>
            </a:r>
            <a:r>
              <a:rPr lang="en-GB" sz="2000" dirty="0" smtClean="0"/>
              <a:t>system constraints</a:t>
            </a:r>
          </a:p>
          <a:p>
            <a:pPr lvl="1"/>
            <a:r>
              <a:rPr lang="en-GB" sz="1600" dirty="0" smtClean="0"/>
              <a:t>e.g</a:t>
            </a:r>
            <a:r>
              <a:rPr lang="en-GB" sz="1600" dirty="0"/>
              <a:t>. </a:t>
            </a:r>
            <a:r>
              <a:rPr lang="en-GB" sz="1600" dirty="0" smtClean="0"/>
              <a:t>Coil </a:t>
            </a:r>
            <a:r>
              <a:rPr lang="en-GB" sz="1600" dirty="0"/>
              <a:t>current and field </a:t>
            </a:r>
            <a:r>
              <a:rPr lang="en-GB" sz="1600" dirty="0" smtClean="0"/>
              <a:t>limits and </a:t>
            </a:r>
            <a:r>
              <a:rPr lang="en-GB" sz="1600" dirty="0"/>
              <a:t>forces on </a:t>
            </a:r>
            <a:r>
              <a:rPr lang="en-GB" sz="1600" dirty="0" smtClean="0"/>
              <a:t>coils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b="19446"/>
          <a:stretch/>
        </p:blipFill>
        <p:spPr bwMode="auto">
          <a:xfrm>
            <a:off x="4572000" y="1539289"/>
            <a:ext cx="4464496" cy="46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4945" y="6021288"/>
            <a:ext cx="216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M Hosokawa &amp; T Casper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91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standalone CORSICA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1988840"/>
            <a:ext cx="45102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94" y="1988840"/>
            <a:ext cx="4428169" cy="394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76598" y="6021288"/>
            <a:ext cx="216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M Hosokawa &amp; T Casper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74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standalone CORSICA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90" y="1632552"/>
            <a:ext cx="2664296" cy="22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2552"/>
            <a:ext cx="2600861" cy="22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16" y="3997746"/>
            <a:ext cx="2662728" cy="22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7746"/>
            <a:ext cx="2600861" cy="22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6598" y="6021288"/>
            <a:ext cx="216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M Hosokawa &amp; T Casper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7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640960" cy="1362075"/>
          </a:xfrm>
        </p:spPr>
        <p:txBody>
          <a:bodyPr/>
          <a:lstStyle/>
          <a:p>
            <a:r>
              <a:rPr lang="en-GB" noProof="0" dirty="0" smtClean="0"/>
              <a:t>Outlook for ITER Integrated </a:t>
            </a:r>
            <a:r>
              <a:rPr lang="en-GB" noProof="0" dirty="0" err="1" smtClean="0"/>
              <a:t>ModeLling</a:t>
            </a:r>
            <a:r>
              <a:rPr lang="en-GB" noProof="0" dirty="0" smtClean="0"/>
              <a:t> Tools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088" y="1556792"/>
            <a:ext cx="8001000" cy="4539208"/>
          </a:xfrm>
        </p:spPr>
        <p:txBody>
          <a:bodyPr/>
          <a:lstStyle/>
          <a:p>
            <a:r>
              <a:rPr lang="en-GB" dirty="0" smtClean="0"/>
              <a:t>Data Model</a:t>
            </a:r>
          </a:p>
          <a:p>
            <a:pPr lvl="1"/>
            <a:r>
              <a:rPr lang="en-GB" dirty="0" smtClean="0"/>
              <a:t>Finalise Rules &amp; Guidelines for ITER Physics Data Model</a:t>
            </a:r>
          </a:p>
          <a:p>
            <a:pPr lvl="1"/>
            <a:r>
              <a:rPr lang="en-GB" dirty="0" smtClean="0"/>
              <a:t>Agree release versions of IDSs</a:t>
            </a:r>
          </a:p>
          <a:p>
            <a:pPr lvl="2"/>
            <a:r>
              <a:rPr lang="en-GB" dirty="0" smtClean="0"/>
              <a:t>Equilibrium, Core Profiles, PF, 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Encourage </a:t>
            </a:r>
            <a:r>
              <a:rPr lang="en-GB" dirty="0"/>
              <a:t>use for </a:t>
            </a:r>
            <a:r>
              <a:rPr lang="en-GB" dirty="0" smtClean="0"/>
              <a:t>ITER modelling work</a:t>
            </a:r>
          </a:p>
          <a:p>
            <a:pPr lvl="2"/>
            <a:r>
              <a:rPr lang="en-GB" dirty="0" smtClean="0"/>
              <a:t>ITPA, ISM,…</a:t>
            </a:r>
            <a:endParaRPr lang="en-GB" dirty="0" smtClean="0"/>
          </a:p>
          <a:p>
            <a:r>
              <a:rPr lang="en-GB" dirty="0" smtClean="0"/>
              <a:t>Plasma Simulator for PCS Simulation Platform</a:t>
            </a:r>
          </a:p>
          <a:p>
            <a:pPr lvl="1"/>
            <a:r>
              <a:rPr lang="en-GB" dirty="0" smtClean="0"/>
              <a:t>Extend </a:t>
            </a:r>
            <a:r>
              <a:rPr lang="en-GB" dirty="0" smtClean="0"/>
              <a:t>IMAS Plasma Simulator (CORSICA workflow) to couple with PCS Simulation Platform</a:t>
            </a:r>
          </a:p>
          <a:p>
            <a:r>
              <a:rPr lang="en-GB" dirty="0" smtClean="0"/>
              <a:t>Workflow </a:t>
            </a:r>
            <a:r>
              <a:rPr lang="en-GB" dirty="0" smtClean="0"/>
              <a:t>Engine</a:t>
            </a:r>
          </a:p>
          <a:p>
            <a:pPr lvl="1"/>
            <a:r>
              <a:rPr lang="en-GB" dirty="0" smtClean="0"/>
              <a:t>Improve </a:t>
            </a:r>
            <a:r>
              <a:rPr lang="en-GB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67574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810128" cy="1362075"/>
          </a:xfrm>
        </p:spPr>
        <p:txBody>
          <a:bodyPr/>
          <a:lstStyle/>
          <a:p>
            <a:r>
              <a:rPr lang="en-GB" noProof="0" dirty="0" smtClean="0"/>
              <a:t>STATUS of ITER Integrated </a:t>
            </a:r>
            <a:r>
              <a:rPr lang="en-GB" noProof="0" dirty="0" err="1" smtClean="0"/>
              <a:t>ModeLling</a:t>
            </a:r>
            <a:r>
              <a:rPr lang="en-GB" noProof="0" dirty="0" smtClean="0"/>
              <a:t> </a:t>
            </a:r>
            <a:r>
              <a:rPr lang="en-GB" noProof="0" dirty="0" smtClean="0"/>
              <a:t>Tools (IMAS)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3088" y="1556792"/>
            <a:ext cx="8001000" cy="4539208"/>
          </a:xfrm>
        </p:spPr>
        <p:txBody>
          <a:bodyPr/>
          <a:lstStyle/>
          <a:p>
            <a:r>
              <a:rPr lang="en-GB" dirty="0" smtClean="0"/>
              <a:t>Integrate </a:t>
            </a:r>
            <a:r>
              <a:rPr lang="en-GB" dirty="0" smtClean="0"/>
              <a:t>other physics codes</a:t>
            </a:r>
          </a:p>
          <a:p>
            <a:pPr lvl="1"/>
            <a:r>
              <a:rPr lang="en-GB" dirty="0" smtClean="0"/>
              <a:t>Start to develop workflows based around ASTRA and </a:t>
            </a:r>
            <a:r>
              <a:rPr lang="en-GB" dirty="0" smtClean="0"/>
              <a:t>DINA</a:t>
            </a:r>
          </a:p>
          <a:p>
            <a:pPr lvl="1"/>
            <a:r>
              <a:rPr lang="en-GB" dirty="0" smtClean="0"/>
              <a:t>Licencing </a:t>
            </a:r>
            <a:r>
              <a:rPr lang="en-GB" dirty="0" smtClean="0"/>
              <a:t>and </a:t>
            </a:r>
            <a:r>
              <a:rPr lang="en-GB" dirty="0" err="1" smtClean="0"/>
              <a:t>MoUs</a:t>
            </a:r>
            <a:endParaRPr lang="en-GB" dirty="0" smtClean="0"/>
          </a:p>
          <a:p>
            <a:r>
              <a:rPr lang="en-GB" dirty="0" smtClean="0"/>
              <a:t>Access Layer and Archiving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3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Modelling &amp; Analysis </a:t>
            </a:r>
            <a:r>
              <a:rPr lang="en-GB" dirty="0" smtClean="0"/>
              <a:t>Suite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Modelling &amp; Analysis Suite (IMAS) is the set of tools that will:</a:t>
            </a:r>
          </a:p>
          <a:p>
            <a:pPr lvl="1"/>
            <a:r>
              <a:rPr lang="en-GB" dirty="0" smtClean="0"/>
              <a:t>Support </a:t>
            </a:r>
            <a:r>
              <a:rPr lang="en-GB" dirty="0"/>
              <a:t>operations</a:t>
            </a:r>
          </a:p>
          <a:p>
            <a:pPr lvl="2"/>
            <a:r>
              <a:rPr lang="en-GB" dirty="0"/>
              <a:t>Robust, reliable tools that can be used to validate pulses, perhaps with constraints on runtime</a:t>
            </a:r>
          </a:p>
          <a:p>
            <a:pPr lvl="1"/>
            <a:r>
              <a:rPr lang="en-GB" dirty="0" smtClean="0"/>
              <a:t>Support research</a:t>
            </a:r>
            <a:endParaRPr lang="en-GB" dirty="0"/>
          </a:p>
          <a:p>
            <a:pPr lvl="2"/>
            <a:r>
              <a:rPr lang="en-GB" dirty="0"/>
              <a:t>More sophisticated tools that can be used to unpick complex physics questions and address the science coming out of ITER</a:t>
            </a:r>
          </a:p>
          <a:p>
            <a:pPr lvl="2"/>
            <a:r>
              <a:rPr lang="en-GB" dirty="0"/>
              <a:t>These tools can also be used to advance the simpler (perhaps more empirical) tools used to support operations</a:t>
            </a:r>
          </a:p>
          <a:p>
            <a:pPr lvl="1"/>
            <a:r>
              <a:rPr lang="en-GB" dirty="0"/>
              <a:t>Support </a:t>
            </a:r>
            <a:r>
              <a:rPr lang="en-GB" dirty="0" smtClean="0"/>
              <a:t>construction</a:t>
            </a:r>
            <a:endParaRPr lang="en-GB" dirty="0"/>
          </a:p>
          <a:p>
            <a:pPr lvl="2"/>
            <a:r>
              <a:rPr lang="en-GB" dirty="0"/>
              <a:t>Present-day tools that can holistically model the future conditions in ITER to aid and support on-going design questions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27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IMAS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" y="1752600"/>
            <a:ext cx="9033320" cy="4343400"/>
          </a:xfrm>
        </p:spPr>
        <p:txBody>
          <a:bodyPr/>
          <a:lstStyle/>
          <a:p>
            <a:r>
              <a:rPr lang="en-GB" sz="2000" dirty="0" smtClean="0"/>
              <a:t>2011-2013: </a:t>
            </a:r>
            <a:r>
              <a:rPr lang="en-GB" sz="2000" dirty="0"/>
              <a:t>Conceptual design, initial infrastructure and </a:t>
            </a:r>
            <a:r>
              <a:rPr lang="en-GB" sz="2000" dirty="0" smtClean="0"/>
              <a:t>physics</a:t>
            </a:r>
          </a:p>
          <a:p>
            <a:pPr lvl="1"/>
            <a:r>
              <a:rPr lang="en-GB" sz="1600" dirty="0" smtClean="0"/>
              <a:t>Implement prototype infrastructure (Data Model, workflows, access layer, version control and documentation) </a:t>
            </a:r>
            <a:r>
              <a:rPr lang="en-GB" sz="1600" dirty="0"/>
              <a:t>and physics </a:t>
            </a:r>
            <a:r>
              <a:rPr lang="en-GB" sz="1600" dirty="0" smtClean="0"/>
              <a:t>models</a:t>
            </a:r>
            <a:endParaRPr lang="en-GB" sz="1600" dirty="0"/>
          </a:p>
          <a:p>
            <a:pPr lvl="1"/>
            <a:r>
              <a:rPr lang="en-GB" sz="1600" dirty="0"/>
              <a:t>Train ITER staff </a:t>
            </a:r>
            <a:r>
              <a:rPr lang="en-GB" sz="1600" dirty="0" smtClean="0"/>
              <a:t>(“alpha users”) to use and evaluate effectiveness</a:t>
            </a:r>
            <a:endParaRPr lang="en-GB" sz="1600" dirty="0"/>
          </a:p>
          <a:p>
            <a:r>
              <a:rPr lang="en-GB" sz="2000" dirty="0" smtClean="0"/>
              <a:t>2014-2016: </a:t>
            </a:r>
            <a:r>
              <a:rPr lang="en-GB" sz="2000" dirty="0"/>
              <a:t>Extend infrastructure and </a:t>
            </a:r>
            <a:r>
              <a:rPr lang="en-GB" sz="2000" dirty="0" smtClean="0"/>
              <a:t>physics</a:t>
            </a:r>
          </a:p>
          <a:p>
            <a:pPr lvl="1"/>
            <a:r>
              <a:rPr lang="en-GB" sz="1600" dirty="0"/>
              <a:t>Complete </a:t>
            </a:r>
            <a:r>
              <a:rPr lang="en-GB" sz="1600" dirty="0" smtClean="0"/>
              <a:t>development </a:t>
            </a:r>
            <a:r>
              <a:rPr lang="en-GB" sz="1600" dirty="0"/>
              <a:t>of basic workflows and other supporting </a:t>
            </a:r>
            <a:r>
              <a:rPr lang="en-GB" sz="1600" dirty="0" smtClean="0"/>
              <a:t>infrastructure</a:t>
            </a:r>
          </a:p>
          <a:p>
            <a:pPr lvl="1"/>
            <a:r>
              <a:rPr lang="en-GB" sz="1600" dirty="0" smtClean="0"/>
              <a:t>Establish fundamental </a:t>
            </a:r>
            <a:r>
              <a:rPr lang="en-GB" sz="1600" dirty="0"/>
              <a:t>basis for all types of pulse </a:t>
            </a:r>
            <a:r>
              <a:rPr lang="en-GB" sz="1600" dirty="0" smtClean="0"/>
              <a:t>planning</a:t>
            </a:r>
            <a:endParaRPr lang="en-GB" sz="1600" dirty="0"/>
          </a:p>
          <a:p>
            <a:pPr lvl="2"/>
            <a:r>
              <a:rPr lang="en-GB" sz="1400" dirty="0" smtClean="0"/>
              <a:t>Plasma Simulator evaluates </a:t>
            </a:r>
            <a:r>
              <a:rPr lang="en-GB" sz="1400" dirty="0"/>
              <a:t>confinement properties and </a:t>
            </a:r>
            <a:r>
              <a:rPr lang="en-GB" sz="1400" dirty="0" smtClean="0"/>
              <a:t>response to </a:t>
            </a:r>
            <a:r>
              <a:rPr lang="en-GB" sz="1400" dirty="0"/>
              <a:t>H&amp;CD and </a:t>
            </a:r>
            <a:r>
              <a:rPr lang="en-GB" sz="1400" dirty="0" smtClean="0"/>
              <a:t>fuelling systems</a:t>
            </a:r>
          </a:p>
          <a:p>
            <a:pPr lvl="2"/>
            <a:r>
              <a:rPr lang="en-GB" sz="1400" dirty="0" smtClean="0"/>
              <a:t>Coupled PS-PCS system addresses whether the control system has the capability to reach the desired operating conditions using feedback control without violating system constraints</a:t>
            </a:r>
            <a:endParaRPr lang="en-GB" sz="1600" dirty="0" smtClean="0"/>
          </a:p>
          <a:p>
            <a:r>
              <a:rPr lang="en-GB" sz="2000" dirty="0" smtClean="0"/>
              <a:t>2017-2020: </a:t>
            </a:r>
            <a:r>
              <a:rPr lang="en-GB" sz="2000" dirty="0"/>
              <a:t>Full Physics for Pulse Planning, </a:t>
            </a:r>
            <a:r>
              <a:rPr lang="en-GB" sz="2000" dirty="0" smtClean="0"/>
              <a:t>begin Reconstruction / Analysis</a:t>
            </a:r>
            <a:endParaRPr lang="en-GB" sz="2000" dirty="0"/>
          </a:p>
          <a:p>
            <a:pPr lvl="1"/>
            <a:r>
              <a:rPr lang="en-GB" sz="1600" dirty="0"/>
              <a:t>Implement </a:t>
            </a:r>
            <a:r>
              <a:rPr lang="en-GB" sz="1600" dirty="0" smtClean="0"/>
              <a:t>broad </a:t>
            </a:r>
            <a:r>
              <a:rPr lang="en-GB" sz="1600" dirty="0"/>
              <a:t>range of physics components and applications for Pulse Planning</a:t>
            </a:r>
          </a:p>
          <a:p>
            <a:pPr lvl="1"/>
            <a:r>
              <a:rPr lang="en-GB" sz="1600" dirty="0" smtClean="0"/>
              <a:t>Physics </a:t>
            </a:r>
            <a:r>
              <a:rPr lang="en-GB" sz="1600" dirty="0"/>
              <a:t>models will undergo extensive V&amp;V against data from other </a:t>
            </a:r>
            <a:r>
              <a:rPr lang="en-GB" sz="1600" dirty="0" smtClean="0"/>
              <a:t>devices</a:t>
            </a:r>
            <a:endParaRPr lang="en-GB" sz="1600" dirty="0"/>
          </a:p>
          <a:p>
            <a:pPr lvl="1"/>
            <a:r>
              <a:rPr lang="en-GB" sz="1600" dirty="0" smtClean="0"/>
              <a:t>Planning </a:t>
            </a:r>
            <a:r>
              <a:rPr lang="en-GB" sz="1600" dirty="0"/>
              <a:t>for pulse execution, analysis and research </a:t>
            </a:r>
            <a:r>
              <a:rPr lang="en-GB" sz="1600" dirty="0" smtClean="0"/>
              <a:t>commences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09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Integrated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00808"/>
            <a:ext cx="8001000" cy="4395192"/>
          </a:xfrm>
        </p:spPr>
        <p:txBody>
          <a:bodyPr/>
          <a:lstStyle/>
          <a:p>
            <a:r>
              <a:rPr lang="en-GB" dirty="0" smtClean="0"/>
              <a:t>IM Programme now has prototype IMAS Framework:</a:t>
            </a:r>
          </a:p>
          <a:p>
            <a:pPr lvl="1"/>
            <a:r>
              <a:rPr lang="en-GB" dirty="0" smtClean="0"/>
              <a:t>Data Model (v0.34)</a:t>
            </a:r>
          </a:p>
          <a:p>
            <a:pPr lvl="2"/>
            <a:r>
              <a:rPr lang="en-GB" dirty="0" smtClean="0"/>
              <a:t>Undergoing internal/external review before </a:t>
            </a:r>
            <a:r>
              <a:rPr lang="en-GB" dirty="0" smtClean="0"/>
              <a:t>full adoption</a:t>
            </a:r>
            <a:endParaRPr lang="en-GB" dirty="0" smtClean="0"/>
          </a:p>
          <a:p>
            <a:pPr lvl="1"/>
            <a:r>
              <a:rPr lang="en-GB" dirty="0" smtClean="0"/>
              <a:t>Data Access</a:t>
            </a:r>
          </a:p>
          <a:p>
            <a:pPr lvl="2"/>
            <a:r>
              <a:rPr lang="en-GB" dirty="0" smtClean="0"/>
              <a:t>Physics </a:t>
            </a:r>
            <a:r>
              <a:rPr lang="en-GB" dirty="0"/>
              <a:t>Universal Access </a:t>
            </a:r>
            <a:r>
              <a:rPr lang="en-GB" dirty="0" smtClean="0"/>
              <a:t>Layer (PUAL)</a:t>
            </a:r>
          </a:p>
          <a:p>
            <a:pPr lvl="1"/>
            <a:r>
              <a:rPr lang="en-GB" dirty="0" smtClean="0"/>
              <a:t>Workflow Engine</a:t>
            </a:r>
          </a:p>
          <a:p>
            <a:pPr lvl="2"/>
            <a:r>
              <a:rPr lang="en-GB" dirty="0" smtClean="0"/>
              <a:t>Based on Kepler</a:t>
            </a:r>
          </a:p>
          <a:p>
            <a:pPr lvl="1"/>
            <a:r>
              <a:rPr lang="en-GB" dirty="0"/>
              <a:t>Distributed Revision Control </a:t>
            </a:r>
            <a:r>
              <a:rPr lang="en-GB" dirty="0" smtClean="0"/>
              <a:t>System</a:t>
            </a:r>
          </a:p>
          <a:p>
            <a:pPr lvl="2"/>
            <a:r>
              <a:rPr lang="en-GB" dirty="0" smtClean="0"/>
              <a:t>Git: </a:t>
            </a:r>
            <a:r>
              <a:rPr lang="en-GB" dirty="0"/>
              <a:t>Supports simultaneous development in IO and </a:t>
            </a:r>
            <a:r>
              <a:rPr lang="en-GB" dirty="0" smtClean="0"/>
              <a:t>Members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irst simple workflows for Plasma Simulator </a:t>
            </a:r>
            <a:r>
              <a:rPr lang="en-GB" dirty="0" smtClean="0"/>
              <a:t>implemented</a:t>
            </a:r>
            <a:endParaRPr lang="en-GB" dirty="0" smtClean="0"/>
          </a:p>
          <a:p>
            <a:pPr lvl="2"/>
            <a:r>
              <a:rPr lang="en-GB" dirty="0" smtClean="0"/>
              <a:t>Based on CORSICA</a:t>
            </a:r>
          </a:p>
          <a:p>
            <a:pPr lvl="1"/>
            <a:r>
              <a:rPr lang="en-GB" dirty="0" smtClean="0"/>
              <a:t>Example coupling of IMAS-based Plasma Simulator with PCS Simulation Platform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5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Data Model and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ITER Physics Data Model standardises data exchange</a:t>
            </a:r>
          </a:p>
          <a:p>
            <a:pPr lvl="1"/>
            <a:r>
              <a:rPr lang="en-GB" dirty="0" smtClean="0"/>
              <a:t>Describes </a:t>
            </a:r>
            <a:r>
              <a:rPr lang="en-GB" dirty="0" smtClean="0"/>
              <a:t>both </a:t>
            </a:r>
            <a:r>
              <a:rPr lang="en-GB" dirty="0" smtClean="0"/>
              <a:t>experimental and simulation data</a:t>
            </a:r>
          </a:p>
          <a:p>
            <a:pPr lvl="2"/>
            <a:r>
              <a:rPr lang="en-GB" dirty="0" smtClean="0"/>
              <a:t>Many different use </a:t>
            </a:r>
            <a:r>
              <a:rPr lang="en-GB" dirty="0" smtClean="0"/>
              <a:t>cases</a:t>
            </a:r>
          </a:p>
          <a:p>
            <a:pPr lvl="1"/>
            <a:r>
              <a:rPr lang="en-GB" dirty="0" smtClean="0"/>
              <a:t>Composed of Interface Data Structures</a:t>
            </a:r>
          </a:p>
          <a:p>
            <a:pPr lvl="2"/>
            <a:r>
              <a:rPr lang="en-GB" dirty="0" smtClean="0"/>
              <a:t>Equivalent of ITM CPOs</a:t>
            </a:r>
          </a:p>
          <a:p>
            <a:pPr lvl="1"/>
            <a:r>
              <a:rPr lang="en-GB" dirty="0" smtClean="0"/>
              <a:t>Rules &amp; Guidelines underpinning Data Model</a:t>
            </a:r>
          </a:p>
          <a:p>
            <a:pPr lvl="2"/>
            <a:r>
              <a:rPr lang="en-GB" dirty="0" smtClean="0"/>
              <a:t>Externally reviewed</a:t>
            </a:r>
          </a:p>
          <a:p>
            <a:pPr lvl="2"/>
            <a:r>
              <a:rPr lang="en-GB" dirty="0" smtClean="0"/>
              <a:t>Presently </a:t>
            </a:r>
            <a:r>
              <a:rPr lang="en-GB" dirty="0"/>
              <a:t>internally </a:t>
            </a:r>
            <a:r>
              <a:rPr lang="en-GB" dirty="0" smtClean="0"/>
              <a:t>reviewing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Temporary </a:t>
            </a:r>
            <a:r>
              <a:rPr lang="en-GB" dirty="0" smtClean="0"/>
              <a:t>database </a:t>
            </a:r>
            <a:r>
              <a:rPr lang="en-GB" dirty="0" smtClean="0"/>
              <a:t>for </a:t>
            </a:r>
            <a:r>
              <a:rPr lang="en-GB" dirty="0" smtClean="0"/>
              <a:t>storage</a:t>
            </a:r>
          </a:p>
          <a:p>
            <a:pPr lvl="1"/>
            <a:r>
              <a:rPr lang="en-GB" dirty="0" smtClean="0"/>
              <a:t>Links to on-going work within CODAC on ITER Archiving</a:t>
            </a:r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 (14</a:t>
            </a:r>
            <a:r>
              <a:rPr lang="en-GB" baseline="30000" dirty="0" smtClean="0"/>
              <a:t>th</a:t>
            </a:r>
            <a:r>
              <a:rPr lang="en-GB" dirty="0" smtClean="0"/>
              <a:t> February, </a:t>
            </a:r>
            <a:r>
              <a:rPr lang="en-GB" dirty="0" smtClean="0"/>
              <a:t>18/19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February, 7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6 half-day sessions to familiarise IO staff with prototype installation</a:t>
            </a:r>
          </a:p>
          <a:p>
            <a:endParaRPr lang="en-GB" dirty="0" smtClean="0"/>
          </a:p>
          <a:p>
            <a:r>
              <a:rPr lang="en-GB" dirty="0" smtClean="0"/>
              <a:t>IO has now integrated </a:t>
            </a:r>
            <a:r>
              <a:rPr lang="en-GB" dirty="0" smtClean="0"/>
              <a:t>CORSICA into IMAS and i</a:t>
            </a:r>
            <a:r>
              <a:rPr lang="en-GB" dirty="0" smtClean="0"/>
              <a:t>mplemented first workflows</a:t>
            </a:r>
            <a:endParaRPr lang="en-GB" dirty="0" smtClean="0"/>
          </a:p>
          <a:p>
            <a:pPr lvl="1"/>
            <a:r>
              <a:rPr lang="en-GB" dirty="0" smtClean="0"/>
              <a:t>Fixed boundary, core transport</a:t>
            </a:r>
          </a:p>
          <a:p>
            <a:pPr lvl="1"/>
            <a:r>
              <a:rPr lang="en-GB" dirty="0" smtClean="0"/>
              <a:t>Free boundary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3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Infrastructure: Revision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421854"/>
            <a:ext cx="3782888" cy="4674146"/>
          </a:xfrm>
        </p:spPr>
        <p:txBody>
          <a:bodyPr/>
          <a:lstStyle/>
          <a:p>
            <a:r>
              <a:rPr lang="en-GB" dirty="0" smtClean="0"/>
              <a:t>IM Programme will benefit from using a distributed revision control system for all components</a:t>
            </a:r>
          </a:p>
          <a:p>
            <a:pPr lvl="1"/>
            <a:r>
              <a:rPr lang="en-GB" dirty="0" smtClean="0"/>
              <a:t>Parallel development in IO and ITER Members</a:t>
            </a:r>
          </a:p>
          <a:p>
            <a:pPr lvl="1"/>
            <a:r>
              <a:rPr lang="en-GB" b="1" dirty="0"/>
              <a:t>G</a:t>
            </a:r>
            <a:r>
              <a:rPr lang="en-GB" b="1" dirty="0" smtClean="0"/>
              <a:t>it</a:t>
            </a:r>
            <a:r>
              <a:rPr lang="en-GB" dirty="0" smtClean="0"/>
              <a:t> </a:t>
            </a:r>
            <a:r>
              <a:rPr lang="en-GB" dirty="0" smtClean="0"/>
              <a:t>selected</a:t>
            </a:r>
          </a:p>
          <a:p>
            <a:r>
              <a:rPr lang="en-GB" dirty="0" err="1" smtClean="0"/>
              <a:t>Gitorious</a:t>
            </a:r>
            <a:r>
              <a:rPr lang="en-GB" dirty="0" smtClean="0"/>
              <a:t> being trialled to manage development</a:t>
            </a:r>
          </a:p>
          <a:p>
            <a:pPr lvl="1"/>
            <a:r>
              <a:rPr lang="en-GB" dirty="0" smtClean="0"/>
              <a:t>Merge changes</a:t>
            </a:r>
          </a:p>
          <a:p>
            <a:pPr lvl="1"/>
            <a:r>
              <a:rPr lang="en-GB" dirty="0" smtClean="0"/>
              <a:t>Code review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1854"/>
            <a:ext cx="4392488" cy="47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2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Simulator for PCS Evaluation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Started development of </a:t>
            </a:r>
            <a:r>
              <a:rPr lang="en-GB" noProof="0" dirty="0" smtClean="0"/>
              <a:t>Plasma Simulator (PS) to test, refine and extend Plasma Control System (PCS</a:t>
            </a:r>
            <a:r>
              <a:rPr lang="en-GB" noProof="0" dirty="0" smtClean="0"/>
              <a:t>)</a:t>
            </a:r>
          </a:p>
          <a:p>
            <a:pPr lvl="1"/>
            <a:r>
              <a:rPr lang="en-GB" dirty="0" smtClean="0"/>
              <a:t>CORSICA integrated into IMAS</a:t>
            </a:r>
            <a:endParaRPr lang="en-GB" noProof="0" dirty="0" smtClean="0"/>
          </a:p>
          <a:p>
            <a:r>
              <a:rPr lang="en-GB" noProof="0" dirty="0" smtClean="0"/>
              <a:t>Coupled </a:t>
            </a:r>
            <a:r>
              <a:rPr lang="en-GB" noProof="0" dirty="0" smtClean="0"/>
              <a:t>PS-PCS </a:t>
            </a:r>
            <a:r>
              <a:rPr lang="en-GB" noProof="0" dirty="0" smtClean="0"/>
              <a:t>Simulation Platform will form basis </a:t>
            </a:r>
            <a:r>
              <a:rPr lang="en-GB" noProof="0" dirty="0" smtClean="0"/>
              <a:t>for pulse preparation and validation</a:t>
            </a:r>
          </a:p>
          <a:p>
            <a:pPr lvl="1"/>
            <a:r>
              <a:rPr lang="en-GB" noProof="0" dirty="0" smtClean="0"/>
              <a:t>High priority application for prototyping IM </a:t>
            </a:r>
            <a:r>
              <a:rPr lang="en-GB" noProof="0" dirty="0" smtClean="0"/>
              <a:t>infrastructure</a:t>
            </a:r>
          </a:p>
          <a:p>
            <a:pPr lvl="1"/>
            <a:r>
              <a:rPr lang="en-GB" dirty="0" smtClean="0"/>
              <a:t>Successfully demonstrated prototype coupling in a co-simulation of IMAS and PCS-SP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5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39873</TotalTime>
  <Words>1052</Words>
  <Application>Microsoft Office PowerPoint</Application>
  <PresentationFormat>On-screen Show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ITER_PPTemplate (2)</vt:lpstr>
      <vt:lpstr>ITER Integrated Modelling Tools: Status and Outlook</vt:lpstr>
      <vt:lpstr>STATUS of ITER Integrated ModeLling Tools (IMAS)</vt:lpstr>
      <vt:lpstr>Integrated Modelling &amp; Analysis Suite</vt:lpstr>
      <vt:lpstr>Stages of IMAS Development</vt:lpstr>
      <vt:lpstr>Status of Integrated Modelling</vt:lpstr>
      <vt:lpstr>Status of Data Model and Storage</vt:lpstr>
      <vt:lpstr>Training</vt:lpstr>
      <vt:lpstr>Infrastructure: Revision Control</vt:lpstr>
      <vt:lpstr>Plasma Simulator for PCS Evaluation</vt:lpstr>
      <vt:lpstr>Interfaces in coupling IMAS Plasma Simulator to PCS Simulation Platform</vt:lpstr>
      <vt:lpstr>Development of CORSICA Workflow</vt:lpstr>
      <vt:lpstr>Overview of CORSICA Workflow</vt:lpstr>
      <vt:lpstr>CORSICA Workflow in Kepler</vt:lpstr>
      <vt:lpstr>CORSICA Workflow During Execution</vt:lpstr>
      <vt:lpstr>Comparison with standalone CORSICA</vt:lpstr>
      <vt:lpstr>Comparison with standalone CORSICA</vt:lpstr>
      <vt:lpstr>Comparison with standalone CORSICA</vt:lpstr>
      <vt:lpstr>Outlook for ITER Integrated ModeLling Tools</vt:lpstr>
      <vt:lpstr>Future Work</vt:lpstr>
      <vt:lpstr>Future Work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ITER;Simon.Pinches@iter.org</dc:creator>
  <cp:lastModifiedBy>Pinches Simon</cp:lastModifiedBy>
  <cp:revision>220</cp:revision>
  <cp:lastPrinted>2012-11-15T07:55:18Z</cp:lastPrinted>
  <dcterms:created xsi:type="dcterms:W3CDTF">2008-09-02T15:06:07Z</dcterms:created>
  <dcterms:modified xsi:type="dcterms:W3CDTF">2013-06-06T11:28:17Z</dcterms:modified>
</cp:coreProperties>
</file>