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9" r:id="rId4"/>
    <p:sldId id="260" r:id="rId5"/>
    <p:sldId id="257" r:id="rId6"/>
    <p:sldId id="264" r:id="rId7"/>
    <p:sldId id="261" r:id="rId8"/>
    <p:sldId id="262" r:id="rId9"/>
    <p:sldId id="265" r:id="rId10"/>
    <p:sldId id="263"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8D6D4-012F-416E-9473-E9527A65080C}" type="datetimeFigureOut">
              <a:rPr lang="en-GB" smtClean="0"/>
              <a:t>07/06/2013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C82BB6-EC7D-4284-86FA-577349DB1F47}" type="slidenum">
              <a:rPr lang="en-GB" smtClean="0"/>
              <a:t>‹#›</a:t>
            </a:fld>
            <a:endParaRPr lang="en-GB"/>
          </a:p>
        </p:txBody>
      </p:sp>
    </p:spTree>
    <p:extLst>
      <p:ext uri="{BB962C8B-B14F-4D97-AF65-F5344CB8AC3E}">
        <p14:creationId xmlns:p14="http://schemas.microsoft.com/office/powerpoint/2010/main" val="224584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98F18E-C6D2-49A8-8DE9-292E42769FE9}" type="slidenum">
              <a:rPr lang="en-US"/>
              <a:pPr/>
              <a:t>2</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Progress on simulations of density profiles in hybrid plasmas</a:t>
            </a:r>
            <a:endParaRPr lang="en-GB" dirty="0"/>
          </a:p>
        </p:txBody>
      </p:sp>
      <p:sp>
        <p:nvSpPr>
          <p:cNvPr id="3" name="Subtitle 2"/>
          <p:cNvSpPr>
            <a:spLocks noGrp="1"/>
          </p:cNvSpPr>
          <p:nvPr>
            <p:ph type="subTitle" idx="1"/>
          </p:nvPr>
        </p:nvSpPr>
        <p:spPr/>
        <p:txBody>
          <a:bodyPr/>
          <a:lstStyle/>
          <a:p>
            <a:r>
              <a:rPr lang="en-GB" dirty="0" smtClean="0"/>
              <a:t>Luca </a:t>
            </a:r>
            <a:r>
              <a:rPr lang="en-GB" dirty="0" err="1" smtClean="0"/>
              <a:t>Garzotti</a:t>
            </a:r>
            <a:r>
              <a:rPr lang="en-GB" dirty="0" smtClean="0"/>
              <a:t>, Sara </a:t>
            </a:r>
            <a:r>
              <a:rPr lang="en-GB" dirty="0" err="1" smtClean="0"/>
              <a:t>Moradi</a:t>
            </a:r>
            <a:r>
              <a:rPr lang="en-GB" dirty="0" smtClean="0"/>
              <a:t>, Irina </a:t>
            </a:r>
            <a:r>
              <a:rPr lang="en-GB" dirty="0" err="1" smtClean="0"/>
              <a:t>Voitsekhovitch</a:t>
            </a:r>
            <a:r>
              <a:rPr lang="en-GB" dirty="0" smtClean="0"/>
              <a:t> (and others)</a:t>
            </a:r>
            <a:endParaRPr lang="en-GB" dirty="0"/>
          </a:p>
        </p:txBody>
      </p:sp>
    </p:spTree>
    <p:extLst>
      <p:ext uri="{BB962C8B-B14F-4D97-AF65-F5344CB8AC3E}">
        <p14:creationId xmlns:p14="http://schemas.microsoft.com/office/powerpoint/2010/main" val="1196179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Fluxes: what are we hoping to find?</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f>
                      <m:fPr>
                        <m:type m:val="lin"/>
                        <m:ctrlPr>
                          <a:rPr lang="en-GB" i="1" smtClean="0">
                            <a:latin typeface="Cambria Math"/>
                          </a:rPr>
                        </m:ctrlPr>
                      </m:fPr>
                      <m:num>
                        <m:sSub>
                          <m:sSubPr>
                            <m:ctrlPr>
                              <a:rPr lang="en-GB" i="1">
                                <a:latin typeface="Cambria Math"/>
                              </a:rPr>
                            </m:ctrlPr>
                          </m:sSubPr>
                          <m:e>
                            <m:d>
                              <m:dPr>
                                <m:begChr m:val=""/>
                                <m:endChr m:val="|"/>
                                <m:ctrlPr>
                                  <a:rPr lang="en-GB" i="1">
                                    <a:latin typeface="Cambria Math"/>
                                  </a:rPr>
                                </m:ctrlPr>
                              </m:dPr>
                              <m:e>
                                <m:f>
                                  <m:fPr>
                                    <m:ctrlPr>
                                      <a:rPr lang="en-GB" i="1">
                                        <a:latin typeface="Cambria Math"/>
                                      </a:rPr>
                                    </m:ctrlPr>
                                  </m:fPr>
                                  <m:num>
                                    <m:sSub>
                                      <m:sSubPr>
                                        <m:ctrlPr>
                                          <a:rPr lang="en-GB" i="1">
                                            <a:latin typeface="Cambria Math"/>
                                          </a:rPr>
                                        </m:ctrlPr>
                                      </m:sSubPr>
                                      <m:e>
                                        <m:r>
                                          <m:rPr>
                                            <m:nor/>
                                          </m:rPr>
                                          <a:rPr lang="en-GB" dirty="0">
                                            <a:latin typeface="Symbol" pitchFamily="18" charset="2"/>
                                          </a:rPr>
                                          <m:t>G</m:t>
                                        </m:r>
                                      </m:e>
                                      <m:sub>
                                        <m:r>
                                          <a:rPr lang="en-GB" i="1">
                                            <a:latin typeface="Cambria Math"/>
                                          </a:rPr>
                                          <m:t>𝑛𝑙</m:t>
                                        </m:r>
                                      </m:sub>
                                    </m:sSub>
                                  </m:num>
                                  <m:den>
                                    <m:r>
                                      <a:rPr lang="en-GB" i="1">
                                        <a:latin typeface="Cambria Math"/>
                                        <a:ea typeface="Cambria Math"/>
                                      </a:rPr>
                                      <m:t>𝛻</m:t>
                                    </m:r>
                                    <m:r>
                                      <a:rPr lang="en-GB" i="1">
                                        <a:latin typeface="Cambria Math"/>
                                        <a:ea typeface="Cambria Math"/>
                                      </a:rPr>
                                      <m:t>𝑛</m:t>
                                    </m:r>
                                  </m:den>
                                </m:f>
                              </m:e>
                            </m:d>
                          </m:e>
                          <m:sub>
                            <m:r>
                              <a:rPr lang="en-GB" i="1">
                                <a:latin typeface="Cambria Math"/>
                              </a:rPr>
                              <m:t>𝐻𝑦</m:t>
                            </m:r>
                          </m:sub>
                        </m:sSub>
                        <m:r>
                          <m:rPr>
                            <m:nor/>
                          </m:rPr>
                          <a:rPr lang="en-GB" dirty="0"/>
                          <m:t> </m:t>
                        </m:r>
                      </m:num>
                      <m:den>
                        <m:sSub>
                          <m:sSubPr>
                            <m:ctrlPr>
                              <a:rPr lang="en-GB" i="1">
                                <a:latin typeface="Cambria Math"/>
                              </a:rPr>
                            </m:ctrlPr>
                          </m:sSubPr>
                          <m:e>
                            <m:d>
                              <m:dPr>
                                <m:begChr m:val=""/>
                                <m:endChr m:val="|"/>
                                <m:ctrlPr>
                                  <a:rPr lang="en-GB" i="1">
                                    <a:latin typeface="Cambria Math"/>
                                  </a:rPr>
                                </m:ctrlPr>
                              </m:dPr>
                              <m:e>
                                <m:f>
                                  <m:fPr>
                                    <m:ctrlPr>
                                      <a:rPr lang="en-GB" i="1">
                                        <a:latin typeface="Cambria Math"/>
                                      </a:rPr>
                                    </m:ctrlPr>
                                  </m:fPr>
                                  <m:num>
                                    <m:sSub>
                                      <m:sSubPr>
                                        <m:ctrlPr>
                                          <a:rPr lang="en-GB" i="1">
                                            <a:latin typeface="Cambria Math"/>
                                          </a:rPr>
                                        </m:ctrlPr>
                                      </m:sSubPr>
                                      <m:e>
                                        <m:r>
                                          <m:rPr>
                                            <m:nor/>
                                          </m:rPr>
                                          <a:rPr lang="en-GB" dirty="0">
                                            <a:latin typeface="Symbol" pitchFamily="18" charset="2"/>
                                          </a:rPr>
                                          <m:t>G</m:t>
                                        </m:r>
                                      </m:e>
                                      <m:sub>
                                        <m:r>
                                          <a:rPr lang="en-GB" i="1">
                                            <a:latin typeface="Cambria Math"/>
                                          </a:rPr>
                                          <m:t>𝑛𝑙</m:t>
                                        </m:r>
                                      </m:sub>
                                    </m:sSub>
                                  </m:num>
                                  <m:den>
                                    <m:r>
                                      <a:rPr lang="en-GB" i="1">
                                        <a:latin typeface="Cambria Math"/>
                                        <a:ea typeface="Cambria Math"/>
                                      </a:rPr>
                                      <m:t>𝛻</m:t>
                                    </m:r>
                                    <m:r>
                                      <a:rPr lang="en-GB" i="1">
                                        <a:latin typeface="Cambria Math"/>
                                        <a:ea typeface="Cambria Math"/>
                                      </a:rPr>
                                      <m:t>𝑛</m:t>
                                    </m:r>
                                  </m:den>
                                </m:f>
                              </m:e>
                            </m:d>
                          </m:e>
                          <m:sub>
                            <m:r>
                              <a:rPr lang="en-GB" b="0" i="1" smtClean="0">
                                <a:latin typeface="Cambria Math"/>
                                <a:ea typeface="Cambria Math"/>
                              </a:rPr>
                              <m:t>𝐵𝑙</m:t>
                            </m:r>
                          </m:sub>
                        </m:sSub>
                        <m:r>
                          <m:rPr>
                            <m:nor/>
                          </m:rPr>
                          <a:rPr lang="en-GB" b="0" i="0" smtClean="0">
                            <a:latin typeface="Cambria Math"/>
                          </a:rPr>
                          <m:t>=2</m:t>
                        </m:r>
                        <m:r>
                          <m:rPr>
                            <m:nor/>
                          </m:rPr>
                          <a:rPr lang="en-GB" dirty="0"/>
                          <m:t> </m:t>
                        </m:r>
                      </m:den>
                    </m:f>
                  </m:oMath>
                </a14:m>
                <a:endParaRPr lang="en-GB" dirty="0" smtClean="0"/>
              </a:p>
              <a:p>
                <a:r>
                  <a:rPr lang="en-GB" dirty="0" smtClean="0"/>
                  <a:t>Calculate </a:t>
                </a:r>
                <a:r>
                  <a:rPr lang="en-GB" dirty="0" smtClean="0">
                    <a:latin typeface="Symbol" pitchFamily="18" charset="2"/>
                  </a:rPr>
                  <a:t>G</a:t>
                </a:r>
                <a:r>
                  <a:rPr lang="en-GB" dirty="0" smtClean="0"/>
                  <a:t>/Q in hybrid and baseline at r/a=0.3 and 0.5 and verify that </a:t>
                </a:r>
                <a:r>
                  <a:rPr lang="en-GB" dirty="0">
                    <a:latin typeface="Symbol" pitchFamily="18" charset="2"/>
                  </a:rPr>
                  <a:t>G</a:t>
                </a:r>
                <a:r>
                  <a:rPr lang="en-GB" dirty="0" smtClean="0"/>
                  <a:t>/Q in hybrid is greater than </a:t>
                </a:r>
                <a:r>
                  <a:rPr lang="en-GB" dirty="0">
                    <a:latin typeface="Symbol" pitchFamily="18" charset="2"/>
                  </a:rPr>
                  <a:t>G</a:t>
                </a:r>
                <a:r>
                  <a:rPr lang="en-GB" dirty="0" smtClean="0"/>
                  <a:t>/Q in baseline for r/a=0.3 and G/Q in hybrid is equal to </a:t>
                </a:r>
                <a:r>
                  <a:rPr lang="en-GB" dirty="0">
                    <a:latin typeface="Symbol" pitchFamily="18" charset="2"/>
                  </a:rPr>
                  <a:t>G</a:t>
                </a:r>
                <a:r>
                  <a:rPr lang="en-GB" dirty="0" smtClean="0"/>
                  <a:t>/Q in baseline at r/a=0.5.</a:t>
                </a: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r="-2815"/>
                </a:stretch>
              </a:blipFill>
            </p:spPr>
            <p:txBody>
              <a:bodyPr/>
              <a:lstStyle/>
              <a:p>
                <a:r>
                  <a:rPr lang="en-GB">
                    <a:noFill/>
                  </a:rPr>
                  <a:t> </a:t>
                </a:r>
              </a:p>
            </p:txBody>
          </p:sp>
        </mc:Fallback>
      </mc:AlternateContent>
    </p:spTree>
    <p:extLst>
      <p:ext uri="{BB962C8B-B14F-4D97-AF65-F5344CB8AC3E}">
        <p14:creationId xmlns:p14="http://schemas.microsoft.com/office/powerpoint/2010/main" val="18801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9"/>
            <a:ext cx="8229600" cy="523078"/>
          </a:xfrm>
        </p:spPr>
        <p:txBody>
          <a:bodyPr>
            <a:normAutofit/>
          </a:bodyPr>
          <a:lstStyle/>
          <a:p>
            <a:r>
              <a:rPr lang="en-US" sz="2800" dirty="0" smtClean="0">
                <a:solidFill>
                  <a:srgbClr val="FF0000"/>
                </a:solidFill>
              </a:rPr>
              <a:t>Non-linear fluxes </a:t>
            </a:r>
            <a:r>
              <a:rPr lang="en-US" sz="2800" dirty="0" err="1" smtClean="0">
                <a:solidFill>
                  <a:srgbClr val="FF0000"/>
                </a:solidFill>
              </a:rPr>
              <a:t>vs</a:t>
            </a:r>
            <a:r>
              <a:rPr lang="en-US" sz="2800" dirty="0" smtClean="0">
                <a:solidFill>
                  <a:srgbClr val="FF0000"/>
                </a:solidFill>
              </a:rPr>
              <a:t> r/a</a:t>
            </a:r>
            <a:r>
              <a:rPr lang="en-US" sz="2800" baseline="-25000" dirty="0">
                <a:solidFill>
                  <a:srgbClr val="FF0000"/>
                </a:solidFill>
              </a:rPr>
              <a:t> </a:t>
            </a:r>
          </a:p>
        </p:txBody>
      </p:sp>
      <p:pic>
        <p:nvPicPr>
          <p:cNvPr id="5" name="Picture 4" descr="fluxes_vs_rho.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754" y="1081116"/>
            <a:ext cx="3045404" cy="3716036"/>
          </a:xfrm>
          <a:prstGeom prst="rect">
            <a:avLst/>
          </a:prstGeom>
        </p:spPr>
      </p:pic>
      <p:pic>
        <p:nvPicPr>
          <p:cNvPr id="6" name="Picture 5" descr="fluxes_vs_rho.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0971" y="1081116"/>
            <a:ext cx="3011648" cy="3674847"/>
          </a:xfrm>
          <a:prstGeom prst="rect">
            <a:avLst/>
          </a:prstGeom>
        </p:spPr>
      </p:pic>
      <p:pic>
        <p:nvPicPr>
          <p:cNvPr id="7" name="Picture 6" descr="fluxes_vs_rho.ep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2281" y="961230"/>
            <a:ext cx="3109899" cy="3794733"/>
          </a:xfrm>
          <a:prstGeom prst="rect">
            <a:avLst/>
          </a:prstGeom>
        </p:spPr>
      </p:pic>
      <p:sp>
        <p:nvSpPr>
          <p:cNvPr id="8" name="TextBox 7"/>
          <p:cNvSpPr txBox="1"/>
          <p:nvPr/>
        </p:nvSpPr>
        <p:spPr>
          <a:xfrm>
            <a:off x="457200" y="5027714"/>
            <a:ext cx="8229600" cy="1477328"/>
          </a:xfrm>
          <a:prstGeom prst="rect">
            <a:avLst/>
          </a:prstGeom>
          <a:noFill/>
        </p:spPr>
        <p:txBody>
          <a:bodyPr wrap="square" rtlCol="0">
            <a:spAutoFit/>
          </a:bodyPr>
          <a:lstStyle/>
          <a:p>
            <a:r>
              <a:rPr lang="en-US" dirty="0" smtClean="0">
                <a:solidFill>
                  <a:srgbClr val="FF0000"/>
                </a:solidFill>
              </a:rPr>
              <a:t>Note</a:t>
            </a:r>
            <a:r>
              <a:rPr lang="en-US" dirty="0" smtClean="0"/>
              <a:t> that the in </a:t>
            </a:r>
            <a:r>
              <a:rPr lang="en-US" dirty="0" err="1" smtClean="0"/>
              <a:t>Hybs</a:t>
            </a:r>
            <a:r>
              <a:rPr lang="en-US" dirty="0" smtClean="0"/>
              <a:t> at r/a&lt;0.5 (KBM dominated) the </a:t>
            </a:r>
            <a:r>
              <a:rPr lang="en-US" dirty="0" err="1" smtClean="0"/>
              <a:t>ExB</a:t>
            </a:r>
            <a:r>
              <a:rPr lang="en-US" dirty="0" smtClean="0"/>
              <a:t> shear is actually destabilizing the mode, our preliminary assumption is that it can be due to destabilization of Parallel Velocity Gradient (PVG) modes with high toroidal rotation. </a:t>
            </a:r>
            <a:r>
              <a:rPr lang="en-US" dirty="0"/>
              <a:t>T</a:t>
            </a:r>
            <a:r>
              <a:rPr lang="en-US" dirty="0" smtClean="0"/>
              <a:t>his is under investigation, but there are very few works done on KBM/PVG’s, so for now, this is an unknown territory for me.  </a:t>
            </a:r>
            <a:endParaRPr lang="en-US" dirty="0"/>
          </a:p>
        </p:txBody>
      </p:sp>
    </p:spTree>
    <p:extLst>
      <p:ext uri="{BB962C8B-B14F-4D97-AF65-F5344CB8AC3E}">
        <p14:creationId xmlns:p14="http://schemas.microsoft.com/office/powerpoint/2010/main" val="3134587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on-linear_GHyb_GBL_ratio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7707" y="907903"/>
            <a:ext cx="4348989" cy="2649984"/>
          </a:xfrm>
          <a:prstGeom prst="rect">
            <a:avLst/>
          </a:prstGeom>
        </p:spPr>
      </p:pic>
      <p:pic>
        <p:nvPicPr>
          <p:cNvPr id="5" name="Picture 4" descr="Non_linear_Q_to_Gamma_ratio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4072" y="3670940"/>
            <a:ext cx="6552728" cy="2710661"/>
          </a:xfrm>
          <a:prstGeom prst="rect">
            <a:avLst/>
          </a:prstGeom>
        </p:spPr>
      </p:pic>
      <p:sp>
        <p:nvSpPr>
          <p:cNvPr id="7" name="Title 1"/>
          <p:cNvSpPr>
            <a:spLocks noGrp="1"/>
          </p:cNvSpPr>
          <p:nvPr>
            <p:ph type="title"/>
          </p:nvPr>
        </p:nvSpPr>
        <p:spPr>
          <a:xfrm>
            <a:off x="457200" y="274639"/>
            <a:ext cx="8229600" cy="523078"/>
          </a:xfrm>
        </p:spPr>
        <p:txBody>
          <a:bodyPr>
            <a:normAutofit/>
          </a:bodyPr>
          <a:lstStyle/>
          <a:p>
            <a:r>
              <a:rPr lang="en-US" sz="2800" dirty="0" smtClean="0">
                <a:solidFill>
                  <a:srgbClr val="FF0000"/>
                </a:solidFill>
              </a:rPr>
              <a:t>Non-linear fluxes ratios </a:t>
            </a:r>
            <a:r>
              <a:rPr lang="en-US" sz="2800" dirty="0" err="1" smtClean="0">
                <a:solidFill>
                  <a:srgbClr val="FF0000"/>
                </a:solidFill>
              </a:rPr>
              <a:t>vs</a:t>
            </a:r>
            <a:r>
              <a:rPr lang="en-US" sz="2800" dirty="0" smtClean="0">
                <a:solidFill>
                  <a:srgbClr val="FF0000"/>
                </a:solidFill>
              </a:rPr>
              <a:t> r/a</a:t>
            </a:r>
            <a:r>
              <a:rPr lang="en-US" sz="2800" baseline="-25000" dirty="0">
                <a:solidFill>
                  <a:srgbClr val="FF0000"/>
                </a:solidFill>
              </a:rPr>
              <a:t> </a:t>
            </a:r>
          </a:p>
        </p:txBody>
      </p:sp>
      <p:sp>
        <p:nvSpPr>
          <p:cNvPr id="8" name="TextBox 7"/>
          <p:cNvSpPr txBox="1"/>
          <p:nvPr/>
        </p:nvSpPr>
        <p:spPr>
          <a:xfrm>
            <a:off x="230896" y="1112605"/>
            <a:ext cx="3368980" cy="923330"/>
          </a:xfrm>
          <a:prstGeom prst="rect">
            <a:avLst/>
          </a:prstGeom>
          <a:noFill/>
        </p:spPr>
        <p:txBody>
          <a:bodyPr wrap="square" rtlCol="0">
            <a:spAutoFit/>
          </a:bodyPr>
          <a:lstStyle/>
          <a:p>
            <a:r>
              <a:rPr lang="en-US" dirty="0" smtClean="0">
                <a:solidFill>
                  <a:srgbClr val="FF0000"/>
                </a:solidFill>
              </a:rPr>
              <a:t>Note</a:t>
            </a:r>
            <a:r>
              <a:rPr lang="en-US" dirty="0" smtClean="0"/>
              <a:t> that the high ratios is because there is almost zero  particle flux in BL shot!</a:t>
            </a:r>
            <a:endParaRPr lang="en-US" dirty="0"/>
          </a:p>
        </p:txBody>
      </p:sp>
    </p:spTree>
    <p:extLst>
      <p:ext uri="{BB962C8B-B14F-4D97-AF65-F5344CB8AC3E}">
        <p14:creationId xmlns:p14="http://schemas.microsoft.com/office/powerpoint/2010/main" val="3927140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Diffusivities</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152650"/>
            <a:ext cx="8353425"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911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dirty="0"/>
              <a:t>Summary so far</a:t>
            </a:r>
            <a:endParaRPr lang="en-US" dirty="0"/>
          </a:p>
        </p:txBody>
      </p:sp>
      <p:sp>
        <p:nvSpPr>
          <p:cNvPr id="62467" name="Rectangle 3"/>
          <p:cNvSpPr>
            <a:spLocks noGrp="1" noChangeArrowheads="1"/>
          </p:cNvSpPr>
          <p:nvPr>
            <p:ph type="body" idx="1"/>
          </p:nvPr>
        </p:nvSpPr>
        <p:spPr>
          <a:xfrm>
            <a:off x="234950" y="1371600"/>
            <a:ext cx="8659813" cy="5081588"/>
          </a:xfrm>
        </p:spPr>
        <p:txBody>
          <a:bodyPr/>
          <a:lstStyle/>
          <a:p>
            <a:r>
              <a:rPr lang="en-GB" sz="2000" dirty="0"/>
              <a:t>High power </a:t>
            </a:r>
            <a:r>
              <a:rPr lang="en-GB" sz="2000" dirty="0" smtClean="0"/>
              <a:t>hybrid shots </a:t>
            </a:r>
            <a:r>
              <a:rPr lang="en-GB" sz="2000" dirty="0"/>
              <a:t>exhibit core particle higher core particle diffusivity (factor 1.5, 2) with respect to standard </a:t>
            </a:r>
            <a:r>
              <a:rPr lang="en-GB" sz="2000" dirty="0" err="1"/>
              <a:t>Bohm</a:t>
            </a:r>
            <a:r>
              <a:rPr lang="en-GB" sz="2000" dirty="0"/>
              <a:t>/gyro-</a:t>
            </a:r>
            <a:r>
              <a:rPr lang="en-GB" sz="2000" dirty="0" err="1"/>
              <a:t>Bohm</a:t>
            </a:r>
            <a:r>
              <a:rPr lang="en-GB" sz="2000" dirty="0"/>
              <a:t> transport model.</a:t>
            </a:r>
          </a:p>
          <a:p>
            <a:r>
              <a:rPr lang="en-GB" sz="2000" dirty="0">
                <a:solidFill>
                  <a:schemeClr val="bg1">
                    <a:lumMod val="85000"/>
                  </a:schemeClr>
                </a:solidFill>
              </a:rPr>
              <a:t>Low power shot exhibit higher </a:t>
            </a:r>
            <a:r>
              <a:rPr lang="en-GB" sz="2000" b="1" dirty="0">
                <a:solidFill>
                  <a:schemeClr val="bg1">
                    <a:lumMod val="85000"/>
                  </a:schemeClr>
                </a:solidFill>
                <a:latin typeface="Symbol" pitchFamily="18" charset="2"/>
              </a:rPr>
              <a:t>c</a:t>
            </a:r>
            <a:r>
              <a:rPr lang="en-GB" sz="2000" dirty="0">
                <a:solidFill>
                  <a:schemeClr val="bg1">
                    <a:lumMod val="85000"/>
                  </a:schemeClr>
                </a:solidFill>
              </a:rPr>
              <a:t>/D inside ETB with respect to high power shots.</a:t>
            </a:r>
          </a:p>
          <a:p>
            <a:r>
              <a:rPr lang="en-GB" sz="2000" dirty="0"/>
              <a:t>In no cases an inward particle pinch had to be invoked to explain the observed level of density peaking.</a:t>
            </a:r>
          </a:p>
          <a:p>
            <a:r>
              <a:rPr lang="en-GB" sz="2000" dirty="0" err="1">
                <a:solidFill>
                  <a:schemeClr val="bg1">
                    <a:lumMod val="85000"/>
                  </a:schemeClr>
                </a:solidFill>
              </a:rPr>
              <a:t>Triangularity</a:t>
            </a:r>
            <a:r>
              <a:rPr lang="en-GB" sz="2000" dirty="0">
                <a:solidFill>
                  <a:schemeClr val="bg1">
                    <a:lumMod val="85000"/>
                  </a:schemeClr>
                </a:solidFill>
              </a:rPr>
              <a:t> does not seem to be playing a major role (density pedestal height?).</a:t>
            </a:r>
          </a:p>
          <a:p>
            <a:r>
              <a:rPr lang="en-GB" sz="2000" dirty="0"/>
              <a:t>GLF23 simulations (see Irina’s paper) also predict density over-peaking. Agreement recovered if </a:t>
            </a:r>
            <a:r>
              <a:rPr lang="en-GB" sz="2000" dirty="0" err="1"/>
              <a:t>ExB</a:t>
            </a:r>
            <a:r>
              <a:rPr lang="en-GB" sz="2000" dirty="0"/>
              <a:t> stabilisation term is reduced). </a:t>
            </a:r>
          </a:p>
          <a:p>
            <a:r>
              <a:rPr lang="en-GB" sz="2000" dirty="0" err="1">
                <a:solidFill>
                  <a:schemeClr val="bg1">
                    <a:lumMod val="85000"/>
                  </a:schemeClr>
                </a:solidFill>
              </a:rPr>
              <a:t>QuaLiKiZ</a:t>
            </a:r>
            <a:r>
              <a:rPr lang="en-GB" sz="2000" dirty="0">
                <a:solidFill>
                  <a:schemeClr val="bg1">
                    <a:lumMod val="85000"/>
                  </a:schemeClr>
                </a:solidFill>
              </a:rPr>
              <a:t> analysis of fluxes not conclusive (no clear prediction that an outward particle pinch, which would explain the extra flattening of the density profile, should exist).</a:t>
            </a:r>
          </a:p>
        </p:txBody>
      </p:sp>
    </p:spTree>
    <p:extLst>
      <p:ext uri="{BB962C8B-B14F-4D97-AF65-F5344CB8AC3E}">
        <p14:creationId xmlns:p14="http://schemas.microsoft.com/office/powerpoint/2010/main" val="80121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a:t>Statement in EPS paper</a:t>
            </a:r>
          </a:p>
        </p:txBody>
      </p:sp>
      <p:sp>
        <p:nvSpPr>
          <p:cNvPr id="76803" name="Rectangle 3"/>
          <p:cNvSpPr>
            <a:spLocks noGrp="1" noChangeArrowheads="1"/>
          </p:cNvSpPr>
          <p:nvPr>
            <p:ph type="body" idx="1"/>
          </p:nvPr>
        </p:nvSpPr>
        <p:spPr/>
        <p:txBody>
          <a:bodyPr>
            <a:normAutofit fontScale="92500" lnSpcReduction="10000"/>
          </a:bodyPr>
          <a:lstStyle/>
          <a:p>
            <a:r>
              <a:rPr lang="en-GB" i="1"/>
              <a:t>“The reasons for an increased core particle diffusivity are not clear yet. However, one could speculate that, at the lower shear and higher β characteristic of the hybrid scenario, ion temperature gradient (ITG) modes are stabilized and other modes become dominant, resulting in higher particle fluxes. Linear and non linear analysis with the GYRO gyrokinetic code [5] that can test this hypothesis is under way, but it is at a too early stage to draw conclusions on this point.”</a:t>
            </a:r>
          </a:p>
        </p:txBody>
      </p:sp>
    </p:spTree>
    <p:extLst>
      <p:ext uri="{BB962C8B-B14F-4D97-AF65-F5344CB8AC3E}">
        <p14:creationId xmlns:p14="http://schemas.microsoft.com/office/powerpoint/2010/main" val="1738197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a:t>Proposals to proceed</a:t>
            </a:r>
          </a:p>
        </p:txBody>
      </p:sp>
      <p:sp>
        <p:nvSpPr>
          <p:cNvPr id="72707" name="Rectangle 3"/>
          <p:cNvSpPr>
            <a:spLocks noGrp="1" noChangeArrowheads="1"/>
          </p:cNvSpPr>
          <p:nvPr>
            <p:ph type="body" idx="1"/>
          </p:nvPr>
        </p:nvSpPr>
        <p:spPr>
          <a:xfrm>
            <a:off x="241300" y="1523999"/>
            <a:ext cx="8659813" cy="4676775"/>
          </a:xfrm>
        </p:spPr>
        <p:txBody>
          <a:bodyPr>
            <a:normAutofit fontScale="92500" lnSpcReduction="10000"/>
          </a:bodyPr>
          <a:lstStyle/>
          <a:p>
            <a:r>
              <a:rPr lang="en-GB" sz="2000" u="sng" dirty="0"/>
              <a:t>Hypothesis</a:t>
            </a:r>
            <a:r>
              <a:rPr lang="en-GB" sz="2000" dirty="0"/>
              <a:t> (from EPS paper): at </a:t>
            </a:r>
            <a:r>
              <a:rPr lang="en-GB" sz="2000" dirty="0">
                <a:latin typeface="Symbol" pitchFamily="18" charset="2"/>
              </a:rPr>
              <a:t>b</a:t>
            </a:r>
            <a:r>
              <a:rPr lang="en-GB" sz="2000" baseline="-25000" dirty="0"/>
              <a:t>N</a:t>
            </a:r>
            <a:r>
              <a:rPr lang="en-GB" sz="2000" dirty="0"/>
              <a:t>~3 something changes in the particle/energy transport. Some evidence (77922) that KBM become important (GYRO simulations).</a:t>
            </a:r>
          </a:p>
          <a:p>
            <a:r>
              <a:rPr lang="en-GB" sz="2000" dirty="0"/>
              <a:t>Extend GYRO simulations to all four shots to see whether there is any difference between shots with and without enhanced core  particle transport. Possibly non linear simulations to analyse the fluxes</a:t>
            </a:r>
            <a:r>
              <a:rPr lang="en-GB" sz="2000" dirty="0" smtClean="0"/>
              <a:t>.</a:t>
            </a:r>
            <a:r>
              <a:rPr lang="en-GB" sz="2000" b="1" dirty="0" smtClean="0">
                <a:solidFill>
                  <a:srgbClr val="00B050"/>
                </a:solidFill>
              </a:rPr>
              <a:t> Extended Simulations to two shots, including non linear runs.</a:t>
            </a:r>
            <a:endParaRPr lang="en-GB" sz="2000" b="1" dirty="0">
              <a:solidFill>
                <a:srgbClr val="00B050"/>
              </a:solidFill>
            </a:endParaRPr>
          </a:p>
          <a:p>
            <a:r>
              <a:rPr lang="en-GB" sz="2000" dirty="0">
                <a:solidFill>
                  <a:schemeClr val="bg1">
                    <a:lumMod val="85000"/>
                  </a:schemeClr>
                </a:solidFill>
              </a:rPr>
              <a:t>Also, deploy GS2 to complement GYRO. (Or vice versa).</a:t>
            </a:r>
          </a:p>
          <a:p>
            <a:r>
              <a:rPr lang="en-GB" sz="2000" dirty="0"/>
              <a:t>Statistical study at low </a:t>
            </a:r>
            <a:r>
              <a:rPr lang="en-GB" sz="2000" dirty="0" err="1"/>
              <a:t>collisionality</a:t>
            </a:r>
            <a:r>
              <a:rPr lang="en-GB" sz="2000" dirty="0"/>
              <a:t> to see whether the spread in density peaking depends on </a:t>
            </a:r>
            <a:r>
              <a:rPr lang="en-GB" sz="2000" dirty="0" err="1">
                <a:latin typeface="Symbol" pitchFamily="18" charset="2"/>
              </a:rPr>
              <a:t>b</a:t>
            </a:r>
            <a:r>
              <a:rPr lang="en-GB" sz="2000" baseline="-25000" dirty="0" err="1"/>
              <a:t>N</a:t>
            </a:r>
            <a:r>
              <a:rPr lang="en-GB" sz="2000" dirty="0" err="1"/>
              <a:t>.and</a:t>
            </a:r>
            <a:r>
              <a:rPr lang="en-GB" sz="2000" dirty="0"/>
              <a:t> whether the high </a:t>
            </a:r>
            <a:r>
              <a:rPr lang="en-GB" sz="2000" dirty="0" err="1">
                <a:latin typeface="Symbol" pitchFamily="18" charset="2"/>
              </a:rPr>
              <a:t>b</a:t>
            </a:r>
            <a:r>
              <a:rPr lang="en-GB" sz="2000" baseline="-25000" dirty="0" err="1"/>
              <a:t>N</a:t>
            </a:r>
            <a:r>
              <a:rPr lang="en-GB" sz="2000" dirty="0"/>
              <a:t> shots are actually hybrid scenarios. From preliminary discussions with a few people it looks like this might not be the case but worth doing it thoroughly</a:t>
            </a:r>
            <a:r>
              <a:rPr lang="en-GB" sz="2000" dirty="0" smtClean="0"/>
              <a:t>?</a:t>
            </a:r>
            <a:r>
              <a:rPr lang="en-GB" sz="2000" b="1" dirty="0" smtClean="0">
                <a:solidFill>
                  <a:srgbClr val="FF0000"/>
                </a:solidFill>
              </a:rPr>
              <a:t> Not promising, abandoned.</a:t>
            </a:r>
            <a:endParaRPr lang="en-GB" sz="2000" b="1" dirty="0">
              <a:solidFill>
                <a:srgbClr val="FF0000"/>
              </a:solidFill>
            </a:endParaRPr>
          </a:p>
          <a:p>
            <a:r>
              <a:rPr lang="en-GB" sz="2000" dirty="0"/>
              <a:t>Connect with Irina’s work on rotation.</a:t>
            </a:r>
          </a:p>
          <a:p>
            <a:r>
              <a:rPr lang="en-GB" sz="2000" dirty="0"/>
              <a:t>Compare with baseline scenario at same </a:t>
            </a:r>
            <a:r>
              <a:rPr lang="en-GB" sz="2000" dirty="0" err="1" smtClean="0"/>
              <a:t>I</a:t>
            </a:r>
            <a:r>
              <a:rPr lang="en-GB" sz="2000" baseline="-25000" dirty="0" err="1" smtClean="0"/>
              <a:t>p</a:t>
            </a:r>
            <a:r>
              <a:rPr lang="en-GB" sz="2000" dirty="0" smtClean="0"/>
              <a:t>/B</a:t>
            </a:r>
            <a:r>
              <a:rPr lang="en-GB" sz="2000" baseline="-25000" dirty="0" smtClean="0"/>
              <a:t>T </a:t>
            </a:r>
            <a:r>
              <a:rPr lang="en-GB" sz="2000" dirty="0" smtClean="0"/>
              <a:t>. </a:t>
            </a:r>
            <a:r>
              <a:rPr lang="en-GB" sz="2000" b="1" dirty="0" smtClean="0">
                <a:solidFill>
                  <a:srgbClr val="00B050"/>
                </a:solidFill>
              </a:rPr>
              <a:t>Analysis of matching </a:t>
            </a:r>
            <a:r>
              <a:rPr lang="en-GB" sz="2000" b="1" dirty="0" err="1" smtClean="0">
                <a:solidFill>
                  <a:srgbClr val="00B050"/>
                </a:solidFill>
              </a:rPr>
              <a:t>baselaine</a:t>
            </a:r>
            <a:r>
              <a:rPr lang="en-GB" sz="2000" b="1" dirty="0" smtClean="0">
                <a:solidFill>
                  <a:srgbClr val="00B050"/>
                </a:solidFill>
              </a:rPr>
              <a:t> shots well under way.</a:t>
            </a:r>
            <a:endParaRPr lang="en-GB" sz="2000" b="1" dirty="0">
              <a:solidFill>
                <a:srgbClr val="00B050"/>
              </a:solidFill>
            </a:endParaRPr>
          </a:p>
        </p:txBody>
      </p:sp>
    </p:spTree>
    <p:extLst>
      <p:ext uri="{BB962C8B-B14F-4D97-AF65-F5344CB8AC3E}">
        <p14:creationId xmlns:p14="http://schemas.microsoft.com/office/powerpoint/2010/main" val="279850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made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It looks like in </a:t>
            </a:r>
            <a:r>
              <a:rPr lang="en-GB" dirty="0"/>
              <a:t>hybrid KBMs are unstable for r/a&lt; 0.3 (unlike BL, which are E</a:t>
            </a:r>
            <a:r>
              <a:rPr lang="en-GB" dirty="0" smtClean="0"/>
              <a:t>TG dominated</a:t>
            </a:r>
            <a:r>
              <a:rPr lang="en-GB" dirty="0"/>
              <a:t>) whereas for r/a&gt;0.3 ITG dominate, as in BL. </a:t>
            </a:r>
            <a:endParaRPr lang="en-GB" dirty="0" smtClean="0"/>
          </a:p>
          <a:p>
            <a:r>
              <a:rPr lang="en-GB" b="1" dirty="0" smtClean="0">
                <a:solidFill>
                  <a:srgbClr val="FF0000"/>
                </a:solidFill>
              </a:rPr>
              <a:t>WE NEED TO CONVINCE OURSELVES THAT THIS IS INDEED THE CASE!</a:t>
            </a:r>
            <a:endParaRPr lang="en-GB" b="1" dirty="0">
              <a:solidFill>
                <a:srgbClr val="FF0000"/>
              </a:solidFill>
            </a:endParaRPr>
          </a:p>
          <a:p>
            <a:r>
              <a:rPr lang="en-GB" dirty="0" smtClean="0"/>
              <a:t>If the previous point holds, beta </a:t>
            </a:r>
            <a:r>
              <a:rPr lang="en-GB" dirty="0"/>
              <a:t>scans show that there is no</a:t>
            </a:r>
            <a:br>
              <a:rPr lang="en-GB" dirty="0"/>
            </a:br>
            <a:r>
              <a:rPr lang="en-GB" dirty="0"/>
              <a:t>beta threshold but rather a mode switch </a:t>
            </a:r>
            <a:r>
              <a:rPr lang="en-GB" dirty="0" smtClean="0"/>
              <a:t>when one moves inside r/a~0.3</a:t>
            </a:r>
            <a:r>
              <a:rPr lang="en-GB" dirty="0"/>
              <a:t>. </a:t>
            </a:r>
            <a:endParaRPr lang="en-GB" dirty="0" smtClean="0"/>
          </a:p>
          <a:p>
            <a:r>
              <a:rPr lang="en-GB" dirty="0" smtClean="0"/>
              <a:t>In </a:t>
            </a:r>
            <a:r>
              <a:rPr lang="en-GB" dirty="0" err="1" smtClean="0"/>
              <a:t>particularit</a:t>
            </a:r>
            <a:r>
              <a:rPr lang="en-GB" dirty="0" smtClean="0"/>
              <a:t> </a:t>
            </a:r>
            <a:r>
              <a:rPr lang="en-GB" dirty="0"/>
              <a:t>looks like KBMs are unstable already at low beta but become </a:t>
            </a:r>
            <a:r>
              <a:rPr lang="en-GB" dirty="0" smtClean="0"/>
              <a:t>dominant at </a:t>
            </a:r>
            <a:r>
              <a:rPr lang="en-GB" dirty="0"/>
              <a:t>higher beta (or, alternatively, </a:t>
            </a:r>
            <a:r>
              <a:rPr lang="en-GB" dirty="0" smtClean="0"/>
              <a:t>at some radial point when one moves </a:t>
            </a:r>
            <a:r>
              <a:rPr lang="en-GB" dirty="0"/>
              <a:t>towards the </a:t>
            </a:r>
            <a:r>
              <a:rPr lang="en-GB" dirty="0" smtClean="0"/>
              <a:t>plasma axis</a:t>
            </a:r>
            <a:r>
              <a:rPr lang="en-GB" dirty="0"/>
              <a:t>). </a:t>
            </a:r>
          </a:p>
          <a:p>
            <a:endParaRPr lang="en-GB" dirty="0"/>
          </a:p>
        </p:txBody>
      </p:sp>
    </p:spTree>
    <p:extLst>
      <p:ext uri="{BB962C8B-B14F-4D97-AF65-F5344CB8AC3E}">
        <p14:creationId xmlns:p14="http://schemas.microsoft.com/office/powerpoint/2010/main" val="577536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Linear </a:t>
            </a:r>
            <a:r>
              <a:rPr lang="en-GB" dirty="0" smtClean="0">
                <a:latin typeface="Symbol" pitchFamily="18" charset="2"/>
              </a:rPr>
              <a:t>b</a:t>
            </a:r>
            <a:r>
              <a:rPr lang="en-GB" dirty="0" smtClean="0"/>
              <a:t> scan</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63" y="1681163"/>
            <a:ext cx="7991475" cy="349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9846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Non linear results</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31746" r="20149"/>
          <a:stretch/>
        </p:blipFill>
        <p:spPr bwMode="auto">
          <a:xfrm>
            <a:off x="4191001" y="1143000"/>
            <a:ext cx="4648199" cy="5614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7570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to do with them</a:t>
            </a:r>
            <a:endParaRPr lang="en-GB" dirty="0"/>
          </a:p>
        </p:txBody>
      </p:sp>
      <p:sp>
        <p:nvSpPr>
          <p:cNvPr id="3" name="Content Placeholder 2"/>
          <p:cNvSpPr>
            <a:spLocks noGrp="1"/>
          </p:cNvSpPr>
          <p:nvPr>
            <p:ph idx="1"/>
          </p:nvPr>
        </p:nvSpPr>
        <p:spPr/>
        <p:txBody>
          <a:bodyPr>
            <a:normAutofit/>
          </a:bodyPr>
          <a:lstStyle/>
          <a:p>
            <a:r>
              <a:rPr lang="en-GB" dirty="0" smtClean="0"/>
              <a:t>Linear growth </a:t>
            </a:r>
            <a:r>
              <a:rPr lang="en-GB" dirty="0"/>
              <a:t>rates as a function of beta without </a:t>
            </a:r>
            <a:r>
              <a:rPr lang="en-GB" dirty="0" err="1"/>
              <a:t>ExB</a:t>
            </a:r>
            <a:r>
              <a:rPr lang="en-GB" dirty="0"/>
              <a:t> shear at </a:t>
            </a:r>
            <a:r>
              <a:rPr lang="en-GB" dirty="0" smtClean="0"/>
              <a:t>r/a=0.3. </a:t>
            </a:r>
          </a:p>
          <a:p>
            <a:r>
              <a:rPr lang="en-GB" dirty="0" smtClean="0"/>
              <a:t>Two points </a:t>
            </a:r>
            <a:r>
              <a:rPr lang="en-GB" dirty="0"/>
              <a:t>showing the </a:t>
            </a:r>
            <a:r>
              <a:rPr lang="en-GB" dirty="0" smtClean="0"/>
              <a:t>linear growth </a:t>
            </a:r>
            <a:r>
              <a:rPr lang="en-GB" dirty="0"/>
              <a:t>rate with </a:t>
            </a:r>
            <a:r>
              <a:rPr lang="en-GB" dirty="0" smtClean="0"/>
              <a:t>and without </a:t>
            </a:r>
            <a:r>
              <a:rPr lang="en-GB" dirty="0" err="1"/>
              <a:t>ExB</a:t>
            </a:r>
            <a:r>
              <a:rPr lang="en-GB" dirty="0"/>
              <a:t> </a:t>
            </a:r>
            <a:r>
              <a:rPr lang="en-GB" dirty="0" smtClean="0"/>
              <a:t>shear, </a:t>
            </a:r>
            <a:r>
              <a:rPr lang="en-GB" dirty="0"/>
              <a:t>extracted from the linear phase of non </a:t>
            </a:r>
            <a:r>
              <a:rPr lang="en-GB" dirty="0" smtClean="0"/>
              <a:t>linear runs.</a:t>
            </a:r>
          </a:p>
          <a:p>
            <a:r>
              <a:rPr lang="en-GB" dirty="0" smtClean="0"/>
              <a:t>Same </a:t>
            </a:r>
            <a:r>
              <a:rPr lang="en-GB" dirty="0"/>
              <a:t>picture for </a:t>
            </a:r>
            <a:r>
              <a:rPr lang="en-GB" dirty="0" smtClean="0"/>
              <a:t>r/a=0.5.</a:t>
            </a:r>
          </a:p>
          <a:p>
            <a:r>
              <a:rPr lang="en-GB" dirty="0" smtClean="0"/>
              <a:t>This would illustrate the onset of KBM.</a:t>
            </a:r>
          </a:p>
          <a:p>
            <a:r>
              <a:rPr lang="en-GB" dirty="0" smtClean="0"/>
              <a:t>Characterise fluxes (particle and energy).</a:t>
            </a:r>
            <a:endParaRPr lang="en-GB" dirty="0"/>
          </a:p>
          <a:p>
            <a:endParaRPr lang="en-GB" dirty="0"/>
          </a:p>
        </p:txBody>
      </p:sp>
    </p:spTree>
    <p:extLst>
      <p:ext uri="{BB962C8B-B14F-4D97-AF65-F5344CB8AC3E}">
        <p14:creationId xmlns:p14="http://schemas.microsoft.com/office/powerpoint/2010/main" val="3497602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Ideal picture</a:t>
            </a:r>
            <a:endParaRPr lang="en-GB" dirty="0"/>
          </a:p>
        </p:txBody>
      </p:sp>
      <p:grpSp>
        <p:nvGrpSpPr>
          <p:cNvPr id="59" name="Group 58"/>
          <p:cNvGrpSpPr/>
          <p:nvPr/>
        </p:nvGrpSpPr>
        <p:grpSpPr>
          <a:xfrm>
            <a:off x="4419600" y="1828800"/>
            <a:ext cx="5086350" cy="4648200"/>
            <a:chOff x="228600" y="1828800"/>
            <a:chExt cx="5086350" cy="4648200"/>
          </a:xfrm>
        </p:grpSpPr>
        <p:sp>
          <p:nvSpPr>
            <p:cNvPr id="8" name="Arc 7"/>
            <p:cNvSpPr/>
            <p:nvPr/>
          </p:nvSpPr>
          <p:spPr>
            <a:xfrm>
              <a:off x="228600" y="4000500"/>
              <a:ext cx="2286000" cy="20193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58" name="Group 57"/>
            <p:cNvGrpSpPr/>
            <p:nvPr/>
          </p:nvGrpSpPr>
          <p:grpSpPr>
            <a:xfrm>
              <a:off x="609600" y="1828800"/>
              <a:ext cx="4705350" cy="4648200"/>
              <a:chOff x="609600" y="1828800"/>
              <a:chExt cx="4705350" cy="4648200"/>
            </a:xfrm>
          </p:grpSpPr>
          <p:sp>
            <p:nvSpPr>
              <p:cNvPr id="42" name="TextBox 41"/>
              <p:cNvSpPr txBox="1"/>
              <p:nvPr/>
            </p:nvSpPr>
            <p:spPr>
              <a:xfrm>
                <a:off x="3962400" y="3352800"/>
                <a:ext cx="718466" cy="369332"/>
              </a:xfrm>
              <a:prstGeom prst="rect">
                <a:avLst/>
              </a:prstGeom>
              <a:noFill/>
            </p:spPr>
            <p:txBody>
              <a:bodyPr wrap="none" rtlCol="0">
                <a:spAutoFit/>
              </a:bodyPr>
              <a:lstStyle/>
              <a:p>
                <a:r>
                  <a:rPr lang="en-GB" dirty="0" smtClean="0"/>
                  <a:t>linear</a:t>
                </a:r>
                <a:endParaRPr lang="en-GB" dirty="0"/>
              </a:p>
            </p:txBody>
          </p:sp>
          <p:grpSp>
            <p:nvGrpSpPr>
              <p:cNvPr id="57" name="Group 56"/>
              <p:cNvGrpSpPr/>
              <p:nvPr/>
            </p:nvGrpSpPr>
            <p:grpSpPr>
              <a:xfrm>
                <a:off x="609600" y="1828800"/>
                <a:ext cx="4705350" cy="4648200"/>
                <a:chOff x="609600" y="1828800"/>
                <a:chExt cx="4705350" cy="4648200"/>
              </a:xfrm>
            </p:grpSpPr>
            <p:sp>
              <p:nvSpPr>
                <p:cNvPr id="10" name="Arc 9"/>
                <p:cNvSpPr/>
                <p:nvPr/>
              </p:nvSpPr>
              <p:spPr>
                <a:xfrm rot="16200000">
                  <a:off x="2447925" y="3609975"/>
                  <a:ext cx="2933700" cy="280035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54" name="Group 53"/>
                <p:cNvGrpSpPr/>
                <p:nvPr/>
              </p:nvGrpSpPr>
              <p:grpSpPr>
                <a:xfrm>
                  <a:off x="609600" y="1828800"/>
                  <a:ext cx="3892704" cy="3962400"/>
                  <a:chOff x="609600" y="1828800"/>
                  <a:chExt cx="3892704" cy="3962400"/>
                </a:xfrm>
              </p:grpSpPr>
              <p:grpSp>
                <p:nvGrpSpPr>
                  <p:cNvPr id="25" name="Group 24"/>
                  <p:cNvGrpSpPr/>
                  <p:nvPr/>
                </p:nvGrpSpPr>
                <p:grpSpPr>
                  <a:xfrm>
                    <a:off x="609600" y="1828800"/>
                    <a:ext cx="3892704" cy="3962400"/>
                    <a:chOff x="609600" y="1828800"/>
                    <a:chExt cx="3892704" cy="3962400"/>
                  </a:xfrm>
                </p:grpSpPr>
                <p:cxnSp>
                  <p:nvCxnSpPr>
                    <p:cNvPr id="5" name="Straight Arrow Connector 4"/>
                    <p:cNvCxnSpPr/>
                    <p:nvPr/>
                  </p:nvCxnSpPr>
                  <p:spPr>
                    <a:xfrm flipV="1">
                      <a:off x="1219200" y="2362200"/>
                      <a:ext cx="0" cy="3276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09600" y="5257800"/>
                      <a:ext cx="3886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905000" y="3352800"/>
                      <a:ext cx="0" cy="24384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5-Point Star 12"/>
                    <p:cNvSpPr/>
                    <p:nvPr/>
                  </p:nvSpPr>
                  <p:spPr>
                    <a:xfrm>
                      <a:off x="1828800" y="3996600"/>
                      <a:ext cx="194400" cy="19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5-Point Star 13"/>
                    <p:cNvSpPr/>
                    <p:nvPr/>
                  </p:nvSpPr>
                  <p:spPr>
                    <a:xfrm>
                      <a:off x="1828800" y="4343400"/>
                      <a:ext cx="194400" cy="1944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2057400" y="3897868"/>
                      <a:ext cx="1922321" cy="369332"/>
                    </a:xfrm>
                    <a:prstGeom prst="rect">
                      <a:avLst/>
                    </a:prstGeom>
                    <a:noFill/>
                  </p:spPr>
                  <p:txBody>
                    <a:bodyPr wrap="none" rtlCol="0">
                      <a:spAutoFit/>
                    </a:bodyPr>
                    <a:lstStyle/>
                    <a:p>
                      <a:r>
                        <a:rPr lang="en-GB" dirty="0" smtClean="0">
                          <a:solidFill>
                            <a:srgbClr val="0070C0"/>
                          </a:solidFill>
                        </a:rPr>
                        <a:t>Without </a:t>
                      </a:r>
                      <a:r>
                        <a:rPr lang="en-GB" dirty="0" err="1" smtClean="0">
                          <a:solidFill>
                            <a:srgbClr val="0070C0"/>
                          </a:solidFill>
                        </a:rPr>
                        <a:t>ExB</a:t>
                      </a:r>
                      <a:r>
                        <a:rPr lang="en-GB" dirty="0" smtClean="0">
                          <a:solidFill>
                            <a:srgbClr val="0070C0"/>
                          </a:solidFill>
                        </a:rPr>
                        <a:t> shear</a:t>
                      </a:r>
                      <a:endParaRPr lang="en-GB" dirty="0">
                        <a:solidFill>
                          <a:srgbClr val="0070C0"/>
                        </a:solidFill>
                      </a:endParaRPr>
                    </a:p>
                  </p:txBody>
                </p:sp>
                <p:sp>
                  <p:nvSpPr>
                    <p:cNvPr id="16" name="TextBox 15"/>
                    <p:cNvSpPr txBox="1"/>
                    <p:nvPr/>
                  </p:nvSpPr>
                  <p:spPr>
                    <a:xfrm>
                      <a:off x="2057400" y="4278868"/>
                      <a:ext cx="1601721" cy="369332"/>
                    </a:xfrm>
                    <a:prstGeom prst="rect">
                      <a:avLst/>
                    </a:prstGeom>
                    <a:noFill/>
                  </p:spPr>
                  <p:txBody>
                    <a:bodyPr wrap="none" rtlCol="0">
                      <a:spAutoFit/>
                    </a:bodyPr>
                    <a:lstStyle/>
                    <a:p>
                      <a:r>
                        <a:rPr lang="en-GB" dirty="0" smtClean="0">
                          <a:solidFill>
                            <a:srgbClr val="FF0000"/>
                          </a:solidFill>
                        </a:rPr>
                        <a:t>With </a:t>
                      </a:r>
                      <a:r>
                        <a:rPr lang="en-GB" dirty="0" err="1" smtClean="0">
                          <a:solidFill>
                            <a:srgbClr val="FF0000"/>
                          </a:solidFill>
                        </a:rPr>
                        <a:t>ExB</a:t>
                      </a:r>
                      <a:r>
                        <a:rPr lang="en-GB" dirty="0" smtClean="0">
                          <a:solidFill>
                            <a:srgbClr val="FF0000"/>
                          </a:solidFill>
                        </a:rPr>
                        <a:t> shear</a:t>
                      </a:r>
                      <a:endParaRPr lang="en-GB" dirty="0">
                        <a:solidFill>
                          <a:srgbClr val="FF0000"/>
                        </a:solidFill>
                      </a:endParaRPr>
                    </a:p>
                  </p:txBody>
                </p:sp>
                <p:sp>
                  <p:nvSpPr>
                    <p:cNvPr id="17" name="TextBox 16"/>
                    <p:cNvSpPr txBox="1"/>
                    <p:nvPr/>
                  </p:nvSpPr>
                  <p:spPr>
                    <a:xfrm rot="16200000">
                      <a:off x="875928" y="2945739"/>
                      <a:ext cx="1841210" cy="369332"/>
                    </a:xfrm>
                    <a:prstGeom prst="rect">
                      <a:avLst/>
                    </a:prstGeom>
                    <a:noFill/>
                  </p:spPr>
                  <p:txBody>
                    <a:bodyPr wrap="none" rtlCol="0">
                      <a:spAutoFit/>
                    </a:bodyPr>
                    <a:lstStyle/>
                    <a:p>
                      <a:r>
                        <a:rPr lang="en-GB" dirty="0" smtClean="0"/>
                        <a:t>Operational point</a:t>
                      </a:r>
                      <a:endParaRPr lang="en-GB" dirty="0"/>
                    </a:p>
                  </p:txBody>
                </p:sp>
                <p:sp>
                  <p:nvSpPr>
                    <p:cNvPr id="18" name="TextBox 17"/>
                    <p:cNvSpPr txBox="1"/>
                    <p:nvPr/>
                  </p:nvSpPr>
                  <p:spPr>
                    <a:xfrm>
                      <a:off x="2133600" y="1828800"/>
                      <a:ext cx="868186" cy="369332"/>
                    </a:xfrm>
                    <a:prstGeom prst="rect">
                      <a:avLst/>
                    </a:prstGeom>
                    <a:noFill/>
                  </p:spPr>
                  <p:txBody>
                    <a:bodyPr wrap="none" rtlCol="0">
                      <a:spAutoFit/>
                    </a:bodyPr>
                    <a:lstStyle/>
                    <a:p>
                      <a:r>
                        <a:rPr lang="en-GB" dirty="0" smtClean="0"/>
                        <a:t>r/a=0.5</a:t>
                      </a:r>
                      <a:endParaRPr lang="en-GB" dirty="0"/>
                    </a:p>
                  </p:txBody>
                </p:sp>
                <p:sp>
                  <p:nvSpPr>
                    <p:cNvPr id="19" name="TextBox 18"/>
                    <p:cNvSpPr txBox="1"/>
                    <p:nvPr/>
                  </p:nvSpPr>
                  <p:spPr>
                    <a:xfrm>
                      <a:off x="4191000" y="5334000"/>
                      <a:ext cx="311304" cy="369332"/>
                    </a:xfrm>
                    <a:prstGeom prst="rect">
                      <a:avLst/>
                    </a:prstGeom>
                    <a:noFill/>
                  </p:spPr>
                  <p:txBody>
                    <a:bodyPr wrap="none" rtlCol="0">
                      <a:spAutoFit/>
                    </a:bodyPr>
                    <a:lstStyle/>
                    <a:p>
                      <a:r>
                        <a:rPr lang="en-GB" dirty="0" smtClean="0">
                          <a:latin typeface="Symbol" pitchFamily="18" charset="2"/>
                        </a:rPr>
                        <a:t>b</a:t>
                      </a:r>
                      <a:endParaRPr lang="en-GB" dirty="0">
                        <a:latin typeface="Symbol" pitchFamily="18" charset="2"/>
                      </a:endParaRPr>
                    </a:p>
                  </p:txBody>
                </p:sp>
                <p:sp>
                  <p:nvSpPr>
                    <p:cNvPr id="20" name="TextBox 19"/>
                    <p:cNvSpPr txBox="1"/>
                    <p:nvPr/>
                  </p:nvSpPr>
                  <p:spPr>
                    <a:xfrm>
                      <a:off x="711356" y="2209800"/>
                      <a:ext cx="279244" cy="369332"/>
                    </a:xfrm>
                    <a:prstGeom prst="rect">
                      <a:avLst/>
                    </a:prstGeom>
                    <a:noFill/>
                  </p:spPr>
                  <p:txBody>
                    <a:bodyPr wrap="none" rtlCol="0">
                      <a:spAutoFit/>
                    </a:bodyPr>
                    <a:lstStyle/>
                    <a:p>
                      <a:r>
                        <a:rPr lang="en-GB" dirty="0" smtClean="0">
                          <a:latin typeface="Symbol" pitchFamily="18" charset="2"/>
                        </a:rPr>
                        <a:t>g</a:t>
                      </a:r>
                      <a:endParaRPr lang="en-GB" dirty="0">
                        <a:latin typeface="Symbol" pitchFamily="18" charset="2"/>
                      </a:endParaRPr>
                    </a:p>
                  </p:txBody>
                </p:sp>
                <p:sp>
                  <p:nvSpPr>
                    <p:cNvPr id="21" name="TextBox 20"/>
                    <p:cNvSpPr txBox="1"/>
                    <p:nvPr/>
                  </p:nvSpPr>
                  <p:spPr>
                    <a:xfrm>
                      <a:off x="1371600" y="4114800"/>
                      <a:ext cx="493790" cy="369332"/>
                    </a:xfrm>
                    <a:prstGeom prst="rect">
                      <a:avLst/>
                    </a:prstGeom>
                    <a:noFill/>
                  </p:spPr>
                  <p:txBody>
                    <a:bodyPr wrap="none" rtlCol="0">
                      <a:spAutoFit/>
                    </a:bodyPr>
                    <a:lstStyle/>
                    <a:p>
                      <a:r>
                        <a:rPr lang="en-GB" dirty="0" smtClean="0"/>
                        <a:t>ITG</a:t>
                      </a:r>
                      <a:endParaRPr lang="en-GB" dirty="0"/>
                    </a:p>
                  </p:txBody>
                </p:sp>
                <p:sp>
                  <p:nvSpPr>
                    <p:cNvPr id="24" name="TextBox 23"/>
                    <p:cNvSpPr txBox="1"/>
                    <p:nvPr/>
                  </p:nvSpPr>
                  <p:spPr>
                    <a:xfrm>
                      <a:off x="2743200" y="3288268"/>
                      <a:ext cx="627095" cy="369332"/>
                    </a:xfrm>
                    <a:prstGeom prst="rect">
                      <a:avLst/>
                    </a:prstGeom>
                    <a:noFill/>
                  </p:spPr>
                  <p:txBody>
                    <a:bodyPr wrap="none" rtlCol="0">
                      <a:spAutoFit/>
                    </a:bodyPr>
                    <a:lstStyle/>
                    <a:p>
                      <a:r>
                        <a:rPr lang="en-GB" dirty="0" smtClean="0"/>
                        <a:t>KBM</a:t>
                      </a:r>
                      <a:endParaRPr lang="en-GB" dirty="0"/>
                    </a:p>
                  </p:txBody>
                </p:sp>
              </p:grpSp>
              <p:sp>
                <p:nvSpPr>
                  <p:cNvPr id="44" name="TextBox 43"/>
                  <p:cNvSpPr txBox="1"/>
                  <p:nvPr/>
                </p:nvSpPr>
                <p:spPr>
                  <a:xfrm>
                    <a:off x="2743200" y="5334000"/>
                    <a:ext cx="1136850" cy="369332"/>
                  </a:xfrm>
                  <a:prstGeom prst="rect">
                    <a:avLst/>
                  </a:prstGeom>
                  <a:noFill/>
                </p:spPr>
                <p:txBody>
                  <a:bodyPr wrap="none" rtlCol="0">
                    <a:spAutoFit/>
                  </a:bodyPr>
                  <a:lstStyle/>
                  <a:p>
                    <a:r>
                      <a:rPr lang="en-GB" dirty="0"/>
                      <a:t>n</a:t>
                    </a:r>
                    <a:r>
                      <a:rPr lang="en-GB" dirty="0" smtClean="0"/>
                      <a:t>on linear</a:t>
                    </a:r>
                    <a:endParaRPr lang="en-GB" dirty="0"/>
                  </a:p>
                </p:txBody>
              </p:sp>
              <p:cxnSp>
                <p:nvCxnSpPr>
                  <p:cNvPr id="46" name="Straight Arrow Connector 45"/>
                  <p:cNvCxnSpPr>
                    <a:stCxn id="44" idx="1"/>
                    <a:endCxn id="13" idx="3"/>
                  </p:cNvCxnSpPr>
                  <p:nvPr/>
                </p:nvCxnSpPr>
                <p:spPr>
                  <a:xfrm flipH="1" flipV="1">
                    <a:off x="1986073" y="4191000"/>
                    <a:ext cx="757127" cy="1327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4" idx="1"/>
                    <a:endCxn id="14" idx="3"/>
                  </p:cNvCxnSpPr>
                  <p:nvPr/>
                </p:nvCxnSpPr>
                <p:spPr>
                  <a:xfrm flipH="1" flipV="1">
                    <a:off x="1986073" y="4537800"/>
                    <a:ext cx="757127" cy="980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grpSp>
      <p:grpSp>
        <p:nvGrpSpPr>
          <p:cNvPr id="61" name="Group 60"/>
          <p:cNvGrpSpPr/>
          <p:nvPr/>
        </p:nvGrpSpPr>
        <p:grpSpPr>
          <a:xfrm>
            <a:off x="-76200" y="1828800"/>
            <a:ext cx="5075327" cy="4610101"/>
            <a:chOff x="228600" y="1828800"/>
            <a:chExt cx="5075327" cy="4610101"/>
          </a:xfrm>
        </p:grpSpPr>
        <p:sp>
          <p:nvSpPr>
            <p:cNvPr id="32" name="TextBox 31"/>
            <p:cNvSpPr txBox="1"/>
            <p:nvPr/>
          </p:nvSpPr>
          <p:spPr>
            <a:xfrm>
              <a:off x="3200400" y="3593069"/>
              <a:ext cx="1922321" cy="369332"/>
            </a:xfrm>
            <a:prstGeom prst="rect">
              <a:avLst/>
            </a:prstGeom>
            <a:noFill/>
          </p:spPr>
          <p:txBody>
            <a:bodyPr wrap="none" rtlCol="0">
              <a:spAutoFit/>
            </a:bodyPr>
            <a:lstStyle/>
            <a:p>
              <a:r>
                <a:rPr lang="en-GB" dirty="0" smtClean="0">
                  <a:solidFill>
                    <a:srgbClr val="0070C0"/>
                  </a:solidFill>
                </a:rPr>
                <a:t>Without </a:t>
              </a:r>
              <a:r>
                <a:rPr lang="en-GB" dirty="0" err="1" smtClean="0">
                  <a:solidFill>
                    <a:srgbClr val="0070C0"/>
                  </a:solidFill>
                </a:rPr>
                <a:t>ExB</a:t>
              </a:r>
              <a:r>
                <a:rPr lang="en-GB" dirty="0" smtClean="0">
                  <a:solidFill>
                    <a:srgbClr val="0070C0"/>
                  </a:solidFill>
                </a:rPr>
                <a:t> shear</a:t>
              </a:r>
              <a:endParaRPr lang="en-GB" dirty="0">
                <a:solidFill>
                  <a:srgbClr val="0070C0"/>
                </a:solidFill>
              </a:endParaRPr>
            </a:p>
          </p:txBody>
        </p:sp>
        <p:grpSp>
          <p:nvGrpSpPr>
            <p:cNvPr id="60" name="Group 59"/>
            <p:cNvGrpSpPr/>
            <p:nvPr/>
          </p:nvGrpSpPr>
          <p:grpSpPr>
            <a:xfrm>
              <a:off x="228600" y="1828800"/>
              <a:ext cx="5075327" cy="4610101"/>
              <a:chOff x="4297273" y="1828800"/>
              <a:chExt cx="5075327" cy="4610101"/>
            </a:xfrm>
          </p:grpSpPr>
          <p:sp>
            <p:nvSpPr>
              <p:cNvPr id="41" name="Arc 40"/>
              <p:cNvSpPr/>
              <p:nvPr/>
            </p:nvSpPr>
            <p:spPr>
              <a:xfrm rot="16200000">
                <a:off x="6505575" y="3571876"/>
                <a:ext cx="2933700" cy="280035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56" name="Group 55"/>
              <p:cNvGrpSpPr/>
              <p:nvPr/>
            </p:nvGrpSpPr>
            <p:grpSpPr>
              <a:xfrm>
                <a:off x="4297273" y="1828800"/>
                <a:ext cx="4694327" cy="4152901"/>
                <a:chOff x="4286250" y="1828800"/>
                <a:chExt cx="4694327" cy="4152901"/>
              </a:xfrm>
            </p:grpSpPr>
            <p:sp>
              <p:nvSpPr>
                <p:cNvPr id="35" name="TextBox 34"/>
                <p:cNvSpPr txBox="1"/>
                <p:nvPr/>
              </p:nvSpPr>
              <p:spPr>
                <a:xfrm>
                  <a:off x="6165696" y="1828800"/>
                  <a:ext cx="868186" cy="369332"/>
                </a:xfrm>
                <a:prstGeom prst="rect">
                  <a:avLst/>
                </a:prstGeom>
                <a:noFill/>
              </p:spPr>
              <p:txBody>
                <a:bodyPr wrap="none" rtlCol="0">
                  <a:spAutoFit/>
                </a:bodyPr>
                <a:lstStyle/>
                <a:p>
                  <a:r>
                    <a:rPr lang="en-GB" dirty="0" smtClean="0"/>
                    <a:t>r/a=0.3</a:t>
                  </a:r>
                  <a:endParaRPr lang="en-GB" dirty="0"/>
                </a:p>
              </p:txBody>
            </p:sp>
            <p:sp>
              <p:nvSpPr>
                <p:cNvPr id="40" name="Arc 39"/>
                <p:cNvSpPr/>
                <p:nvPr/>
              </p:nvSpPr>
              <p:spPr>
                <a:xfrm>
                  <a:off x="4286250" y="3962401"/>
                  <a:ext cx="2286000" cy="20193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55" name="Group 54"/>
                <p:cNvGrpSpPr/>
                <p:nvPr/>
              </p:nvGrpSpPr>
              <p:grpSpPr>
                <a:xfrm>
                  <a:off x="4641696" y="2209800"/>
                  <a:ext cx="4338881" cy="3493532"/>
                  <a:chOff x="4641696" y="2209800"/>
                  <a:chExt cx="4338881" cy="3493532"/>
                </a:xfrm>
              </p:grpSpPr>
              <p:cxnSp>
                <p:nvCxnSpPr>
                  <p:cNvPr id="27" name="Straight Arrow Connector 26"/>
                  <p:cNvCxnSpPr/>
                  <p:nvPr/>
                </p:nvCxnSpPr>
                <p:spPr>
                  <a:xfrm flipV="1">
                    <a:off x="5251296" y="2362200"/>
                    <a:ext cx="0" cy="3276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641696" y="5257800"/>
                    <a:ext cx="3886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162800" y="2971800"/>
                    <a:ext cx="0" cy="24384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5-Point Star 29"/>
                  <p:cNvSpPr/>
                  <p:nvPr/>
                </p:nvSpPr>
                <p:spPr>
                  <a:xfrm>
                    <a:off x="7074933" y="3691801"/>
                    <a:ext cx="194400" cy="19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5-Point Star 30"/>
                  <p:cNvSpPr/>
                  <p:nvPr/>
                </p:nvSpPr>
                <p:spPr>
                  <a:xfrm>
                    <a:off x="7074933" y="3112532"/>
                    <a:ext cx="194400" cy="1944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7303533" y="3048000"/>
                    <a:ext cx="1601721" cy="369332"/>
                  </a:xfrm>
                  <a:prstGeom prst="rect">
                    <a:avLst/>
                  </a:prstGeom>
                  <a:noFill/>
                </p:spPr>
                <p:txBody>
                  <a:bodyPr wrap="none" rtlCol="0">
                    <a:spAutoFit/>
                  </a:bodyPr>
                  <a:lstStyle/>
                  <a:p>
                    <a:r>
                      <a:rPr lang="en-GB" dirty="0" smtClean="0">
                        <a:solidFill>
                          <a:srgbClr val="FF0000"/>
                        </a:solidFill>
                      </a:rPr>
                      <a:t>With </a:t>
                    </a:r>
                    <a:r>
                      <a:rPr lang="en-GB" dirty="0" err="1" smtClean="0">
                        <a:solidFill>
                          <a:srgbClr val="FF0000"/>
                        </a:solidFill>
                      </a:rPr>
                      <a:t>ExB</a:t>
                    </a:r>
                    <a:r>
                      <a:rPr lang="en-GB" dirty="0" smtClean="0">
                        <a:solidFill>
                          <a:srgbClr val="FF0000"/>
                        </a:solidFill>
                      </a:rPr>
                      <a:t> shear</a:t>
                    </a:r>
                    <a:endParaRPr lang="en-GB" dirty="0">
                      <a:solidFill>
                        <a:srgbClr val="FF0000"/>
                      </a:solidFill>
                    </a:endParaRPr>
                  </a:p>
                </p:txBody>
              </p:sp>
              <p:sp>
                <p:nvSpPr>
                  <p:cNvPr id="34" name="TextBox 33"/>
                  <p:cNvSpPr txBox="1"/>
                  <p:nvPr/>
                </p:nvSpPr>
                <p:spPr>
                  <a:xfrm rot="16200000">
                    <a:off x="5969661" y="3542929"/>
                    <a:ext cx="1841210" cy="369332"/>
                  </a:xfrm>
                  <a:prstGeom prst="rect">
                    <a:avLst/>
                  </a:prstGeom>
                  <a:noFill/>
                </p:spPr>
                <p:txBody>
                  <a:bodyPr wrap="none" rtlCol="0">
                    <a:spAutoFit/>
                  </a:bodyPr>
                  <a:lstStyle/>
                  <a:p>
                    <a:r>
                      <a:rPr lang="en-GB" dirty="0" smtClean="0"/>
                      <a:t>Operational point</a:t>
                    </a:r>
                    <a:endParaRPr lang="en-GB" dirty="0"/>
                  </a:p>
                </p:txBody>
              </p:sp>
              <p:sp>
                <p:nvSpPr>
                  <p:cNvPr id="36" name="TextBox 35"/>
                  <p:cNvSpPr txBox="1"/>
                  <p:nvPr/>
                </p:nvSpPr>
                <p:spPr>
                  <a:xfrm>
                    <a:off x="8223096" y="5334000"/>
                    <a:ext cx="311304" cy="369332"/>
                  </a:xfrm>
                  <a:prstGeom prst="rect">
                    <a:avLst/>
                  </a:prstGeom>
                  <a:noFill/>
                </p:spPr>
                <p:txBody>
                  <a:bodyPr wrap="none" rtlCol="0">
                    <a:spAutoFit/>
                  </a:bodyPr>
                  <a:lstStyle/>
                  <a:p>
                    <a:r>
                      <a:rPr lang="en-GB" dirty="0" smtClean="0">
                        <a:latin typeface="Symbol" pitchFamily="18" charset="2"/>
                      </a:rPr>
                      <a:t>b</a:t>
                    </a:r>
                    <a:endParaRPr lang="en-GB" dirty="0">
                      <a:latin typeface="Symbol" pitchFamily="18" charset="2"/>
                    </a:endParaRPr>
                  </a:p>
                </p:txBody>
              </p:sp>
              <p:sp>
                <p:nvSpPr>
                  <p:cNvPr id="37" name="TextBox 36"/>
                  <p:cNvSpPr txBox="1"/>
                  <p:nvPr/>
                </p:nvSpPr>
                <p:spPr>
                  <a:xfrm>
                    <a:off x="4743452" y="2209800"/>
                    <a:ext cx="279244" cy="369332"/>
                  </a:xfrm>
                  <a:prstGeom prst="rect">
                    <a:avLst/>
                  </a:prstGeom>
                  <a:noFill/>
                </p:spPr>
                <p:txBody>
                  <a:bodyPr wrap="none" rtlCol="0">
                    <a:spAutoFit/>
                  </a:bodyPr>
                  <a:lstStyle/>
                  <a:p>
                    <a:r>
                      <a:rPr lang="en-GB" dirty="0" smtClean="0">
                        <a:latin typeface="Symbol" pitchFamily="18" charset="2"/>
                      </a:rPr>
                      <a:t>g</a:t>
                    </a:r>
                    <a:endParaRPr lang="en-GB" dirty="0">
                      <a:latin typeface="Symbol" pitchFamily="18" charset="2"/>
                    </a:endParaRPr>
                  </a:p>
                </p:txBody>
              </p:sp>
              <p:sp>
                <p:nvSpPr>
                  <p:cNvPr id="38" name="TextBox 37"/>
                  <p:cNvSpPr txBox="1"/>
                  <p:nvPr/>
                </p:nvSpPr>
                <p:spPr>
                  <a:xfrm>
                    <a:off x="5403696" y="4114800"/>
                    <a:ext cx="493790" cy="369332"/>
                  </a:xfrm>
                  <a:prstGeom prst="rect">
                    <a:avLst/>
                  </a:prstGeom>
                  <a:noFill/>
                </p:spPr>
                <p:txBody>
                  <a:bodyPr wrap="none" rtlCol="0">
                    <a:spAutoFit/>
                  </a:bodyPr>
                  <a:lstStyle/>
                  <a:p>
                    <a:r>
                      <a:rPr lang="en-GB" dirty="0" smtClean="0"/>
                      <a:t>ITG</a:t>
                    </a:r>
                    <a:endParaRPr lang="en-GB" dirty="0"/>
                  </a:p>
                </p:txBody>
              </p:sp>
              <p:sp>
                <p:nvSpPr>
                  <p:cNvPr id="39" name="TextBox 38"/>
                  <p:cNvSpPr txBox="1"/>
                  <p:nvPr/>
                </p:nvSpPr>
                <p:spPr>
                  <a:xfrm>
                    <a:off x="7907305" y="4114800"/>
                    <a:ext cx="627095" cy="369332"/>
                  </a:xfrm>
                  <a:prstGeom prst="rect">
                    <a:avLst/>
                  </a:prstGeom>
                  <a:noFill/>
                </p:spPr>
                <p:txBody>
                  <a:bodyPr wrap="none" rtlCol="0">
                    <a:spAutoFit/>
                  </a:bodyPr>
                  <a:lstStyle/>
                  <a:p>
                    <a:r>
                      <a:rPr lang="en-GB" dirty="0" smtClean="0"/>
                      <a:t>KBM</a:t>
                    </a:r>
                    <a:endParaRPr lang="en-GB" dirty="0"/>
                  </a:p>
                </p:txBody>
              </p:sp>
              <p:sp>
                <p:nvSpPr>
                  <p:cNvPr id="43" name="TextBox 42"/>
                  <p:cNvSpPr txBox="1"/>
                  <p:nvPr/>
                </p:nvSpPr>
                <p:spPr>
                  <a:xfrm>
                    <a:off x="8044534" y="3352800"/>
                    <a:ext cx="718466" cy="369332"/>
                  </a:xfrm>
                  <a:prstGeom prst="rect">
                    <a:avLst/>
                  </a:prstGeom>
                  <a:noFill/>
                </p:spPr>
                <p:txBody>
                  <a:bodyPr wrap="none" rtlCol="0">
                    <a:spAutoFit/>
                  </a:bodyPr>
                  <a:lstStyle/>
                  <a:p>
                    <a:r>
                      <a:rPr lang="en-GB" dirty="0" smtClean="0"/>
                      <a:t>linear</a:t>
                    </a:r>
                    <a:endParaRPr lang="en-GB" dirty="0"/>
                  </a:p>
                </p:txBody>
              </p:sp>
              <p:sp>
                <p:nvSpPr>
                  <p:cNvPr id="49" name="TextBox 48"/>
                  <p:cNvSpPr txBox="1"/>
                  <p:nvPr/>
                </p:nvSpPr>
                <p:spPr>
                  <a:xfrm>
                    <a:off x="7843727" y="4724400"/>
                    <a:ext cx="1136850" cy="369332"/>
                  </a:xfrm>
                  <a:prstGeom prst="rect">
                    <a:avLst/>
                  </a:prstGeom>
                  <a:noFill/>
                </p:spPr>
                <p:txBody>
                  <a:bodyPr wrap="none" rtlCol="0">
                    <a:spAutoFit/>
                  </a:bodyPr>
                  <a:lstStyle/>
                  <a:p>
                    <a:r>
                      <a:rPr lang="en-GB" dirty="0"/>
                      <a:t>n</a:t>
                    </a:r>
                    <a:r>
                      <a:rPr lang="en-GB" dirty="0" smtClean="0"/>
                      <a:t>on linear</a:t>
                    </a:r>
                    <a:endParaRPr lang="en-GB" dirty="0"/>
                  </a:p>
                </p:txBody>
              </p:sp>
              <p:cxnSp>
                <p:nvCxnSpPr>
                  <p:cNvPr id="50" name="Straight Arrow Connector 49"/>
                  <p:cNvCxnSpPr>
                    <a:stCxn id="49" idx="1"/>
                    <a:endCxn id="31" idx="3"/>
                  </p:cNvCxnSpPr>
                  <p:nvPr/>
                </p:nvCxnSpPr>
                <p:spPr>
                  <a:xfrm flipH="1" flipV="1">
                    <a:off x="7232206" y="3306932"/>
                    <a:ext cx="611521" cy="1602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9" idx="1"/>
                    <a:endCxn id="30" idx="3"/>
                  </p:cNvCxnSpPr>
                  <p:nvPr/>
                </p:nvCxnSpPr>
                <p:spPr>
                  <a:xfrm flipH="1" flipV="1">
                    <a:off x="7232206" y="3886201"/>
                    <a:ext cx="611521" cy="1022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grpSp>
    </p:spTree>
    <p:extLst>
      <p:ext uri="{BB962C8B-B14F-4D97-AF65-F5344CB8AC3E}">
        <p14:creationId xmlns:p14="http://schemas.microsoft.com/office/powerpoint/2010/main" val="176710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736</Words>
  <Application>Microsoft Office PowerPoint</Application>
  <PresentationFormat>On-screen Show (4:3)</PresentationFormat>
  <Paragraphs>61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Progress on simulations of density profiles in hybrid plasmas</vt:lpstr>
      <vt:lpstr>Summary so far</vt:lpstr>
      <vt:lpstr>Statement in EPS paper</vt:lpstr>
      <vt:lpstr>Proposals to proceed</vt:lpstr>
      <vt:lpstr>Progress made</vt:lpstr>
      <vt:lpstr>Linear b scan</vt:lpstr>
      <vt:lpstr>Non linear results</vt:lpstr>
      <vt:lpstr>What to do with them</vt:lpstr>
      <vt:lpstr>Ideal picture</vt:lpstr>
      <vt:lpstr>Fluxes: what are we hoping to find?</vt:lpstr>
      <vt:lpstr>Non-linear fluxes vs r/a </vt:lpstr>
      <vt:lpstr>Non-linear fluxes ratios vs r/a </vt:lpstr>
      <vt:lpstr>Diffusivities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on simulations of density profiles in hybrid plasmas</dc:title>
  <dc:creator>LocalAdmin</dc:creator>
  <cp:lastModifiedBy>LocalAdmin</cp:lastModifiedBy>
  <cp:revision>20</cp:revision>
  <dcterms:created xsi:type="dcterms:W3CDTF">2006-08-16T00:00:00Z</dcterms:created>
  <dcterms:modified xsi:type="dcterms:W3CDTF">2013-06-07T07:25:33Z</dcterms:modified>
</cp:coreProperties>
</file>