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95" r:id="rId3"/>
    <p:sldId id="323" r:id="rId4"/>
    <p:sldId id="298" r:id="rId5"/>
    <p:sldId id="312" r:id="rId6"/>
    <p:sldId id="313" r:id="rId7"/>
    <p:sldId id="302" r:id="rId8"/>
    <p:sldId id="324" r:id="rId9"/>
    <p:sldId id="315" r:id="rId10"/>
    <p:sldId id="316" r:id="rId11"/>
    <p:sldId id="317" r:id="rId12"/>
    <p:sldId id="320" r:id="rId13"/>
    <p:sldId id="318" r:id="rId14"/>
    <p:sldId id="314" r:id="rId15"/>
    <p:sldId id="319" r:id="rId16"/>
    <p:sldId id="306" r:id="rId17"/>
    <p:sldId id="321" r:id="rId18"/>
    <p:sldId id="325" r:id="rId19"/>
    <p:sldId id="272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F86CFE-BF53-4FEB-96E4-B4F7CE4AB7A1}" type="datetimeFigureOut">
              <a:rPr lang="fr-FR"/>
              <a:pPr>
                <a:defRPr/>
              </a:pPr>
              <a:t>07/06/2013</a:t>
            </a:fld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92E2D1-A04F-4199-85B5-0C84262124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198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B41039-C0BA-4FA1-8E70-9F82D4006BD8}" type="datetimeFigureOut">
              <a:rPr lang="fr-FR"/>
              <a:pPr>
                <a:defRPr/>
              </a:pPr>
              <a:t>07/06/2013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A591B8-CC37-4ECC-AC00-5C50BA62AA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389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4"/>
          </p:nvPr>
        </p:nvSpPr>
        <p:spPr>
          <a:xfrm>
            <a:off x="8024813" y="6308725"/>
            <a:ext cx="11191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7A32D269-6056-4DD7-8D2D-E559579783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F2C889E-D388-467F-8C4B-AFBF3122A9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AF657D95-57B3-48E2-93A3-D08A60FD25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478F3FF9-C817-45C7-A61B-20E02B234F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3B20E43-3870-4DB4-BBB0-5D0D5E7808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A37E3E9C-3BE9-4EE5-A02F-C1CF1D7162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3CEE4E5-B3A9-4F8C-976D-01F44EE576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49BE64BC-EB91-41FB-AB29-CBFBCE27AE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B2F2409-B685-42D3-BF2A-E93494C7B7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/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6108C9FB-5B78-4C4C-8456-9F062BC36B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E170BBD2-D767-4BF5-BC9E-C264A10581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8" descr="IRFMblan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08975" y="238125"/>
            <a:ext cx="7270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1" r:id="rId8"/>
    <p:sldLayoutId id="2147483662" r:id="rId9"/>
    <p:sldLayoutId id="2147483658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4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8"/>
          <p:cNvSpPr>
            <a:spLocks noGrp="1"/>
          </p:cNvSpPr>
          <p:nvPr>
            <p:ph type="ctrTitle"/>
          </p:nvPr>
        </p:nvSpPr>
        <p:spPr bwMode="auto">
          <a:xfrm>
            <a:off x="3797300" y="1592942"/>
            <a:ext cx="4789488" cy="265271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2400" cap="none" dirty="0" smtClean="0">
                <a:solidFill>
                  <a:schemeClr val="tx1"/>
                </a:solidFill>
              </a:rPr>
              <a:t>Transport </a:t>
            </a:r>
            <a:r>
              <a:rPr lang="fr-FR" sz="2400" cap="none" dirty="0" err="1" smtClean="0">
                <a:solidFill>
                  <a:schemeClr val="tx1"/>
                </a:solidFill>
              </a:rPr>
              <a:t>analysis</a:t>
            </a:r>
            <a:r>
              <a:rPr lang="fr-FR" sz="2400" cap="none" dirty="0" smtClean="0">
                <a:solidFill>
                  <a:schemeClr val="tx1"/>
                </a:solidFill>
              </a:rPr>
              <a:t> of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JET H-mode </a:t>
            </a:r>
            <a:r>
              <a:rPr lang="fr-FR" sz="2400" cap="none" dirty="0" smtClean="0">
                <a:solidFill>
                  <a:schemeClr val="tx1"/>
                </a:solidFill>
              </a:rPr>
              <a:t>and </a:t>
            </a:r>
            <a:r>
              <a:rPr lang="fr-FR" sz="2400" cap="none" dirty="0" err="1" smtClean="0">
                <a:solidFill>
                  <a:schemeClr val="tx1"/>
                </a:solidFill>
              </a:rPr>
              <a:t>hybrid</a:t>
            </a:r>
            <a:r>
              <a:rPr lang="fr-FR" sz="2400" cap="none" dirty="0" smtClean="0">
                <a:solidFill>
                  <a:schemeClr val="tx1"/>
                </a:solidFill>
              </a:rPr>
              <a:t> plasmas </a:t>
            </a:r>
            <a:r>
              <a:rPr lang="fr-FR" sz="2400" cap="none" dirty="0" err="1" smtClean="0">
                <a:solidFill>
                  <a:schemeClr val="tx1"/>
                </a:solidFill>
              </a:rPr>
              <a:t>using</a:t>
            </a:r>
            <a:r>
              <a:rPr lang="fr-FR" sz="2400" cap="none" dirty="0" smtClean="0">
                <a:solidFill>
                  <a:schemeClr val="tx1"/>
                </a:solidFill>
              </a:rPr>
              <a:t> </a:t>
            </a:r>
            <a:r>
              <a:rPr lang="fr-FR" sz="2400" cap="none" dirty="0" err="1">
                <a:solidFill>
                  <a:schemeClr val="tx1"/>
                </a:solidFill>
              </a:rPr>
              <a:t>Q</a:t>
            </a:r>
            <a:r>
              <a:rPr lang="fr-FR" sz="2400" cap="none" dirty="0" err="1" smtClean="0">
                <a:solidFill>
                  <a:schemeClr val="tx1"/>
                </a:solidFill>
              </a:rPr>
              <a:t>ualikiz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>
                <a:solidFill>
                  <a:schemeClr val="tx1"/>
                </a:solidFill>
              </a:rPr>
              <a:t>TGLF </a:t>
            </a:r>
            <a:r>
              <a:rPr lang="fr-FR" sz="2400" cap="none" dirty="0" smtClean="0">
                <a:solidFill>
                  <a:schemeClr val="tx1"/>
                </a:solidFill>
              </a:rPr>
              <a:t>and</a:t>
            </a:r>
            <a:r>
              <a:rPr lang="fr-FR" sz="2400" dirty="0" smtClean="0">
                <a:solidFill>
                  <a:schemeClr val="tx1"/>
                </a:solidFill>
              </a:rPr>
              <a:t> GLF23</a:t>
            </a:r>
            <a:r>
              <a:rPr lang="fr-FR" sz="2200" b="1" cap="none" dirty="0" smtClean="0">
                <a:solidFill>
                  <a:schemeClr val="tx1"/>
                </a:solidFill>
              </a:rPr>
              <a:t/>
            </a:r>
            <a:br>
              <a:rPr lang="fr-FR" sz="2200" b="1" cap="none" dirty="0" smtClean="0">
                <a:solidFill>
                  <a:schemeClr val="tx1"/>
                </a:solidFill>
              </a:rPr>
            </a:br>
            <a:endParaRPr lang="fr-FR" sz="2200" b="1" cap="none" dirty="0" smtClean="0">
              <a:solidFill>
                <a:schemeClr val="tx1"/>
              </a:solidFill>
            </a:endParaRPr>
          </a:p>
        </p:txBody>
      </p:sp>
      <p:sp>
        <p:nvSpPr>
          <p:cNvPr id="14338" name="Sous-titre 9"/>
          <p:cNvSpPr>
            <a:spLocks noGrp="1"/>
          </p:cNvSpPr>
          <p:nvPr>
            <p:ph type="subTitle" idx="1"/>
          </p:nvPr>
        </p:nvSpPr>
        <p:spPr>
          <a:xfrm>
            <a:off x="3959225" y="5805488"/>
            <a:ext cx="3060700" cy="503237"/>
          </a:xfrm>
        </p:spPr>
        <p:txBody>
          <a:bodyPr/>
          <a:lstStyle/>
          <a:p>
            <a:pPr eaLnBrk="1" hangingPunct="1"/>
            <a:r>
              <a:rPr lang="fr-FR" sz="1500" cap="none" dirty="0"/>
              <a:t>7</a:t>
            </a:r>
            <a:r>
              <a:rPr lang="fr-FR" sz="1500" cap="none" dirty="0" smtClean="0"/>
              <a:t>th </a:t>
            </a:r>
            <a:r>
              <a:rPr lang="fr-FR" sz="1500" cap="none" dirty="0" err="1" smtClean="0"/>
              <a:t>June</a:t>
            </a:r>
            <a:r>
              <a:rPr lang="fr-FR" sz="1500" cap="none" dirty="0" smtClean="0"/>
              <a:t> 2013</a:t>
            </a:r>
          </a:p>
        </p:txBody>
      </p:sp>
      <p:sp>
        <p:nvSpPr>
          <p:cNvPr id="15364" name="Espace réservé du numéro de diapositive 6"/>
          <p:cNvSpPr>
            <a:spLocks noGrp="1"/>
          </p:cNvSpPr>
          <p:nvPr>
            <p:ph type="sldNum" sz="quarter" idx="14"/>
          </p:nvPr>
        </p:nvSpPr>
        <p:spPr bwMode="auto">
          <a:xfrm>
            <a:off x="8024813" y="6303963"/>
            <a:ext cx="11191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F03B9B7F-8953-46F7-B748-F6B9C3B387E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dirty="0"/>
          </a:p>
        </p:txBody>
      </p:sp>
      <p:sp>
        <p:nvSpPr>
          <p:cNvPr id="15365" name="Espace réservé du pied de page 7"/>
          <p:cNvSpPr>
            <a:spLocks noGrp="1"/>
          </p:cNvSpPr>
          <p:nvPr>
            <p:ph type="ftr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  <p:sp>
        <p:nvSpPr>
          <p:cNvPr id="435205" name="Text Box 1029"/>
          <p:cNvSpPr txBox="1">
            <a:spLocks noChangeArrowheads="1"/>
          </p:cNvSpPr>
          <p:nvPr/>
        </p:nvSpPr>
        <p:spPr bwMode="auto">
          <a:xfrm>
            <a:off x="3563938" y="4213225"/>
            <a:ext cx="5256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ctr" hangingPunct="0">
              <a:defRPr/>
            </a:pPr>
            <a:r>
              <a:rPr lang="fr-FR" b="1" dirty="0" smtClean="0"/>
              <a:t>B. </a:t>
            </a:r>
            <a:r>
              <a:rPr lang="fr-FR" b="1" dirty="0" err="1" smtClean="0"/>
              <a:t>Baiocchi</a:t>
            </a:r>
            <a:r>
              <a:rPr lang="fr-FR" b="1" dirty="0" smtClean="0"/>
              <a:t>, J. Garcia</a:t>
            </a:r>
            <a:r>
              <a:rPr lang="fr-FR" sz="1600" b="1" dirty="0" smtClean="0"/>
              <a:t> </a:t>
            </a:r>
            <a:endParaRPr lang="fr-FR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48" y="1412776"/>
            <a:ext cx="3642770" cy="273567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HYBRID: JET </a:t>
            </a:r>
            <a:r>
              <a:rPr lang="fr-FR" dirty="0" err="1"/>
              <a:t>shot</a:t>
            </a:r>
            <a:r>
              <a:rPr lang="fr-FR" dirty="0"/>
              <a:t> </a:t>
            </a:r>
            <a:r>
              <a:rPr lang="fr-FR" dirty="0" smtClean="0"/>
              <a:t>75225</a:t>
            </a:r>
            <a:br>
              <a:rPr lang="fr-FR" dirty="0" smtClean="0"/>
            </a:br>
            <a:r>
              <a:rPr lang="fr-FR" dirty="0" err="1" smtClean="0"/>
              <a:t>threshold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qualikiz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79711" y="1167733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Electrostatic</a:t>
            </a:r>
            <a:r>
              <a:rPr lang="fr-FR" b="1" dirty="0" smtClean="0"/>
              <a:t>, s-alpha </a:t>
            </a:r>
            <a:r>
              <a:rPr lang="fr-FR" b="1" dirty="0" err="1" smtClean="0"/>
              <a:t>geometry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30347" y="116971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QUALIKIZ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756622" y="260424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</a:t>
            </a:r>
            <a:r>
              <a:rPr lang="fr-FR" dirty="0" err="1" smtClean="0"/>
              <a:t>ormalized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rate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4041862" y="2518980"/>
            <a:ext cx="20056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relative </a:t>
            </a:r>
            <a:r>
              <a:rPr lang="fr-FR" dirty="0" err="1" smtClean="0"/>
              <a:t>frequency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5" y="1461601"/>
            <a:ext cx="3254890" cy="27133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48" y="4293096"/>
            <a:ext cx="2725560" cy="252346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30347" y="4949973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Study</a:t>
            </a:r>
            <a:r>
              <a:rPr lang="fr-FR" dirty="0" smtClean="0"/>
              <a:t> of </a:t>
            </a:r>
          </a:p>
          <a:p>
            <a:pPr algn="ctr"/>
            <a:r>
              <a:rPr lang="fr-FR" dirty="0" smtClean="0"/>
              <a:t>ITG </a:t>
            </a:r>
            <a:r>
              <a:rPr lang="fr-FR" dirty="0" err="1" smtClean="0"/>
              <a:t>threshold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888100" y="465893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R/</a:t>
            </a:r>
            <a:r>
              <a:rPr lang="fr-FR" dirty="0" err="1" smtClean="0">
                <a:solidFill>
                  <a:schemeClr val="tx2"/>
                </a:solidFill>
              </a:rPr>
              <a:t>LTi</a:t>
            </a:r>
            <a:r>
              <a:rPr lang="fr-FR" dirty="0" smtClean="0">
                <a:solidFill>
                  <a:schemeClr val="tx2"/>
                </a:solidFill>
              </a:rPr>
              <a:t> profile 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close to ITG </a:t>
            </a:r>
            <a:r>
              <a:rPr lang="fr-FR" dirty="0" err="1" smtClean="0">
                <a:solidFill>
                  <a:schemeClr val="tx2"/>
                </a:solidFill>
              </a:rPr>
              <a:t>threshold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60034" y="5805264"/>
            <a:ext cx="404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Qualikiz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stable </a:t>
            </a:r>
            <a:r>
              <a:rPr lang="fr-FR" dirty="0" err="1" smtClean="0"/>
              <a:t>with</a:t>
            </a:r>
            <a:r>
              <a:rPr lang="fr-FR" dirty="0" smtClean="0"/>
              <a:t> respect to the TEM, </a:t>
            </a:r>
            <a:r>
              <a:rPr lang="fr-FR" dirty="0" err="1" smtClean="0"/>
              <a:t>particularly</a:t>
            </a:r>
            <a:r>
              <a:rPr lang="fr-FR" dirty="0" smtClean="0"/>
              <a:t> for </a:t>
            </a:r>
            <a:r>
              <a:rPr lang="fr-FR" dirty="0" err="1" smtClean="0"/>
              <a:t>higher</a:t>
            </a:r>
            <a:r>
              <a:rPr lang="fr-FR" dirty="0" smtClean="0"/>
              <a:t> k)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64088" y="1539042"/>
            <a:ext cx="432048" cy="3777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5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hybrid</a:t>
            </a:r>
            <a:r>
              <a:rPr lang="fr-FR" dirty="0"/>
              <a:t>: JET </a:t>
            </a:r>
            <a:r>
              <a:rPr lang="fr-FR" dirty="0" err="1"/>
              <a:t>shot</a:t>
            </a:r>
            <a:r>
              <a:rPr lang="fr-FR" dirty="0"/>
              <a:t> </a:t>
            </a:r>
            <a:r>
              <a:rPr lang="fr-FR" dirty="0" smtClean="0"/>
              <a:t>75225</a:t>
            </a:r>
            <a:br>
              <a:rPr lang="fr-FR" dirty="0" smtClean="0"/>
            </a:br>
            <a:r>
              <a:rPr lang="fr-FR" dirty="0" smtClean="0"/>
              <a:t>EFFECT OF ROTATION </a:t>
            </a:r>
            <a:r>
              <a:rPr lang="fr-FR" dirty="0" err="1" smtClean="0"/>
              <a:t>shear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2" t="12268"/>
          <a:stretch/>
        </p:blipFill>
        <p:spPr>
          <a:xfrm>
            <a:off x="4788024" y="1052736"/>
            <a:ext cx="3672408" cy="37750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t="11681"/>
          <a:stretch/>
        </p:blipFill>
        <p:spPr>
          <a:xfrm>
            <a:off x="755575" y="1052736"/>
            <a:ext cx="3527063" cy="377509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25565" y="5210972"/>
            <a:ext cx="500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</a:t>
            </a:r>
            <a:r>
              <a:rPr lang="fr-FR" dirty="0" err="1" smtClean="0"/>
              <a:t>hen</a:t>
            </a:r>
            <a:r>
              <a:rPr lang="fr-FR" dirty="0" smtClean="0"/>
              <a:t> rotation </a:t>
            </a:r>
            <a:r>
              <a:rPr lang="fr-FR" dirty="0" err="1" smtClean="0"/>
              <a:t>shear</a:t>
            </a:r>
            <a:r>
              <a:rPr lang="fr-FR" dirty="0" smtClean="0"/>
              <a:t>,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shear</a:t>
            </a:r>
            <a:r>
              <a:rPr lang="fr-FR" dirty="0" smtClean="0"/>
              <a:t> and v par </a:t>
            </a:r>
            <a:r>
              <a:rPr lang="fr-FR" dirty="0" err="1" smtClean="0"/>
              <a:t>shear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98443" y="2430965"/>
            <a:ext cx="9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 (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4126539" y="2409965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 (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79323" y="4827834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TGLF: </a:t>
            </a:r>
            <a:r>
              <a:rPr lang="fr-FR" dirty="0" err="1" smtClean="0"/>
              <a:t>quench</a:t>
            </a:r>
            <a:r>
              <a:rPr lang="fr-FR" dirty="0" smtClean="0"/>
              <a:t> </a:t>
            </a:r>
            <a:r>
              <a:rPr lang="fr-FR" dirty="0" err="1" smtClean="0"/>
              <a:t>rule</a:t>
            </a:r>
            <a:r>
              <a:rPr lang="fr-FR" dirty="0" smtClean="0"/>
              <a:t>/spectral shift model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813065" y="482783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GLF23: </a:t>
            </a:r>
            <a:r>
              <a:rPr lang="fr-FR" dirty="0" err="1" smtClean="0"/>
              <a:t>quench</a:t>
            </a:r>
            <a:r>
              <a:rPr lang="fr-FR" dirty="0" smtClean="0"/>
              <a:t> </a:t>
            </a:r>
            <a:r>
              <a:rPr lang="fr-FR" dirty="0" err="1" smtClean="0"/>
              <a:t>rule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46569" y="5632032"/>
            <a:ext cx="84568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latin typeface="+mn-lt"/>
              </a:rPr>
              <a:t>TGLF</a:t>
            </a:r>
            <a:r>
              <a:rPr lang="fr-FR" dirty="0" smtClean="0">
                <a:latin typeface="Symbol" pitchFamily="18" charset="2"/>
              </a:rPr>
              <a:t>: </a:t>
            </a:r>
            <a:r>
              <a:rPr lang="fr-FR" dirty="0" err="1" smtClean="0"/>
              <a:t>effect</a:t>
            </a:r>
            <a:r>
              <a:rPr lang="fr-FR" dirty="0" smtClean="0"/>
              <a:t> of rotation </a:t>
            </a:r>
            <a:r>
              <a:rPr lang="fr-FR" dirty="0" err="1" smtClean="0"/>
              <a:t>shear</a:t>
            </a:r>
            <a:r>
              <a:rPr lang="fr-FR" dirty="0" smtClean="0"/>
              <a:t> and good agreement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 for </a:t>
            </a:r>
            <a:r>
              <a:rPr lang="fr-FR" dirty="0">
                <a:latin typeface="Symbol" pitchFamily="18" charset="2"/>
              </a:rPr>
              <a:t>r</a:t>
            </a:r>
            <a:r>
              <a:rPr lang="fr-FR" dirty="0"/>
              <a:t> &gt; </a:t>
            </a:r>
            <a:r>
              <a:rPr lang="fr-FR" dirty="0" smtClean="0"/>
              <a:t>0.2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GLF23: large </a:t>
            </a:r>
            <a:r>
              <a:rPr lang="fr-FR" dirty="0" err="1" smtClean="0"/>
              <a:t>effect</a:t>
            </a:r>
            <a:r>
              <a:rPr lang="fr-FR" dirty="0" smtClean="0"/>
              <a:t> of rotation </a:t>
            </a:r>
            <a:r>
              <a:rPr lang="fr-FR" dirty="0" err="1" smtClean="0"/>
              <a:t>shear</a:t>
            </a:r>
            <a:r>
              <a:rPr lang="fr-FR" dirty="0" smtClean="0"/>
              <a:t>: ions </a:t>
            </a:r>
            <a:r>
              <a:rPr lang="fr-FR" dirty="0" err="1" smtClean="0"/>
              <a:t>overestimated</a:t>
            </a:r>
            <a:r>
              <a:rPr lang="fr-FR" dirty="0" smtClean="0"/>
              <a:t>, good for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68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hybrid</a:t>
            </a:r>
            <a:r>
              <a:rPr lang="fr-FR" dirty="0"/>
              <a:t>: JET </a:t>
            </a:r>
            <a:r>
              <a:rPr lang="fr-FR" dirty="0" err="1"/>
              <a:t>shot</a:t>
            </a:r>
            <a:r>
              <a:rPr lang="fr-FR" dirty="0"/>
              <a:t> </a:t>
            </a:r>
            <a:r>
              <a:rPr lang="fr-FR" dirty="0" smtClean="0"/>
              <a:t>75225</a:t>
            </a:r>
            <a:br>
              <a:rPr lang="fr-FR" dirty="0" smtClean="0"/>
            </a:br>
            <a:r>
              <a:rPr lang="fr-FR" dirty="0" smtClean="0"/>
              <a:t>ROLE OF ROTATION, STAND ALONE ANALYSIS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5685359"/>
            <a:ext cx="621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Study</a:t>
            </a:r>
            <a:r>
              <a:rPr lang="fr-FR" dirty="0" smtClean="0"/>
              <a:t> of the </a:t>
            </a: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fr-FR" dirty="0" err="1" smtClean="0"/>
              <a:t>velocity</a:t>
            </a:r>
            <a:r>
              <a:rPr lang="fr-FR" dirty="0" smtClean="0"/>
              <a:t> </a:t>
            </a:r>
            <a:r>
              <a:rPr lang="fr-FR" dirty="0" err="1" smtClean="0"/>
              <a:t>shear</a:t>
            </a:r>
            <a:r>
              <a:rPr lang="fr-FR" dirty="0" smtClean="0"/>
              <a:t>: not a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8411" y="5235257"/>
            <a:ext cx="867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 GLF23 </a:t>
            </a:r>
            <a:r>
              <a:rPr lang="fr-FR" dirty="0" err="1" smtClean="0"/>
              <a:t>effect</a:t>
            </a:r>
            <a:r>
              <a:rPr lang="fr-FR" dirty="0" smtClean="0"/>
              <a:t> of rotation </a:t>
            </a:r>
            <a:r>
              <a:rPr lang="fr-FR" dirty="0" err="1" smtClean="0"/>
              <a:t>shear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smtClean="0"/>
              <a:t>high in the </a:t>
            </a:r>
            <a:r>
              <a:rPr lang="fr-FR" dirty="0" err="1" smtClean="0"/>
              <a:t>inner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r>
              <a:rPr lang="fr-FR" dirty="0" smtClean="0"/>
              <a:t> </a:t>
            </a:r>
            <a:r>
              <a:rPr lang="fr-FR" dirty="0" smtClean="0"/>
              <a:t>-&gt; </a:t>
            </a:r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136232"/>
            <a:ext cx="4200544" cy="39468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7"/>
          <a:stretch/>
        </p:blipFill>
        <p:spPr>
          <a:xfrm>
            <a:off x="56481" y="1126845"/>
            <a:ext cx="4587527" cy="388449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16200000">
            <a:off x="4302171" y="276866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Qe</a:t>
            </a:r>
            <a:r>
              <a:rPr lang="fr-FR" dirty="0" smtClean="0"/>
              <a:t>/</a:t>
            </a:r>
            <a:r>
              <a:rPr lang="fr-FR" dirty="0" err="1" smtClean="0"/>
              <a:t>QgB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265913" y="277887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Qi/</a:t>
            </a:r>
            <a:r>
              <a:rPr lang="fr-FR" dirty="0" err="1" smtClean="0"/>
              <a:t>QgB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27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hybrid</a:t>
            </a:r>
            <a:r>
              <a:rPr lang="fr-FR" dirty="0"/>
              <a:t>: JET </a:t>
            </a:r>
            <a:r>
              <a:rPr lang="fr-FR" dirty="0" err="1"/>
              <a:t>shot</a:t>
            </a:r>
            <a:r>
              <a:rPr lang="fr-FR" dirty="0"/>
              <a:t> </a:t>
            </a:r>
            <a:r>
              <a:rPr lang="fr-FR" dirty="0" smtClean="0"/>
              <a:t>75225</a:t>
            </a:r>
            <a:br>
              <a:rPr lang="fr-FR" dirty="0" smtClean="0"/>
            </a:br>
            <a:r>
              <a:rPr lang="fr-FR" dirty="0" smtClean="0"/>
              <a:t>GEOMETRY AND EM EFFECTS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0" t="12942"/>
          <a:stretch/>
        </p:blipFill>
        <p:spPr>
          <a:xfrm>
            <a:off x="4794386" y="1124744"/>
            <a:ext cx="3905468" cy="39604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9" t="12275"/>
          <a:stretch/>
        </p:blipFill>
        <p:spPr>
          <a:xfrm>
            <a:off x="752030" y="1124744"/>
            <a:ext cx="3765421" cy="396044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16200000">
            <a:off x="-98443" y="2430965"/>
            <a:ext cx="9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 (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4126539" y="2409965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 (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5085184"/>
            <a:ext cx="6504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 err="1" smtClean="0"/>
              <a:t>don’t</a:t>
            </a:r>
            <a:r>
              <a:rPr lang="fr-FR" dirty="0" smtClean="0"/>
              <a:t> affect </a:t>
            </a:r>
            <a:r>
              <a:rPr lang="fr-FR" dirty="0" err="1" smtClean="0"/>
              <a:t>much</a:t>
            </a:r>
            <a:r>
              <a:rPr lang="fr-FR" dirty="0" smtClean="0"/>
              <a:t> the self consistent simulations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r>
              <a:rPr lang="fr-FR" dirty="0" smtClean="0"/>
              <a:t> </a:t>
            </a:r>
            <a:r>
              <a:rPr lang="fr-FR" dirty="0" err="1" smtClean="0"/>
              <a:t>gives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T profiles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92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/>
          <a:stretch/>
        </p:blipFill>
        <p:spPr>
          <a:xfrm>
            <a:off x="693775" y="4167862"/>
            <a:ext cx="2990741" cy="266470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00829"/>
            <a:ext cx="3144964" cy="26762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69" y="1535387"/>
            <a:ext cx="3365141" cy="25271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52388"/>
            <a:ext cx="7237413" cy="909637"/>
          </a:xfrm>
        </p:spPr>
        <p:txBody>
          <a:bodyPr/>
          <a:lstStyle/>
          <a:p>
            <a:pPr algn="ctr"/>
            <a:r>
              <a:rPr lang="fr-FR" dirty="0"/>
              <a:t>HYBRID: JET </a:t>
            </a:r>
            <a:r>
              <a:rPr lang="fr-FR" dirty="0" err="1"/>
              <a:t>shot</a:t>
            </a:r>
            <a:r>
              <a:rPr lang="fr-FR" dirty="0"/>
              <a:t> </a:t>
            </a:r>
            <a:r>
              <a:rPr lang="fr-FR" dirty="0" smtClean="0"/>
              <a:t>75225 </a:t>
            </a:r>
            <a:br>
              <a:rPr lang="fr-FR" dirty="0" smtClean="0"/>
            </a:br>
            <a:r>
              <a:rPr lang="fr-FR" dirty="0" err="1" smtClean="0"/>
              <a:t>geometry</a:t>
            </a:r>
            <a:r>
              <a:rPr lang="fr-FR" dirty="0" smtClean="0"/>
              <a:t> and </a:t>
            </a:r>
            <a:r>
              <a:rPr lang="fr-FR" dirty="0" err="1" smtClean="0"/>
              <a:t>eM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, stand </a:t>
            </a:r>
            <a:r>
              <a:rPr lang="fr-FR" dirty="0" err="1" smtClean="0"/>
              <a:t>alone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699792" y="1166055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Electromagnetic</a:t>
            </a:r>
            <a:r>
              <a:rPr lang="fr-FR" b="1" dirty="0" smtClean="0"/>
              <a:t>, Miller </a:t>
            </a:r>
            <a:r>
              <a:rPr lang="fr-FR" b="1" dirty="0" err="1" smtClean="0"/>
              <a:t>geometry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30347" y="116971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TGLF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756622" y="260424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</a:t>
            </a:r>
            <a:r>
              <a:rPr lang="fr-FR" dirty="0" err="1" smtClean="0"/>
              <a:t>ormalized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rate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3952163" y="2676031"/>
            <a:ext cx="2454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normalized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57" y="4008351"/>
            <a:ext cx="3753708" cy="276192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 rot="16200000">
            <a:off x="-726179" y="5093473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</a:t>
            </a:r>
            <a:r>
              <a:rPr lang="fr-FR" dirty="0" err="1" smtClean="0"/>
              <a:t>ormalized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rate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3889447" y="5401451"/>
            <a:ext cx="2454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normalized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802384" y="405585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Electrostatic</a:t>
            </a:r>
            <a:r>
              <a:rPr lang="fr-FR" b="1" dirty="0" smtClean="0"/>
              <a:t>, s-alpha </a:t>
            </a:r>
            <a:r>
              <a:rPr lang="fr-FR" b="1" dirty="0" err="1" smtClean="0"/>
              <a:t>geometry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309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93"/>
          <a:stretch/>
        </p:blipFill>
        <p:spPr>
          <a:xfrm>
            <a:off x="5648408" y="953252"/>
            <a:ext cx="3487940" cy="15405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50000" r="220" b="3015"/>
          <a:stretch/>
        </p:blipFill>
        <p:spPr>
          <a:xfrm>
            <a:off x="5633862" y="5325534"/>
            <a:ext cx="3474642" cy="15339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r="5585"/>
          <a:stretch/>
        </p:blipFill>
        <p:spPr>
          <a:xfrm>
            <a:off x="107504" y="953252"/>
            <a:ext cx="3467595" cy="37575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83"/>
          <a:stretch/>
        </p:blipFill>
        <p:spPr>
          <a:xfrm>
            <a:off x="5631905" y="3861048"/>
            <a:ext cx="3474642" cy="16166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47" r="7895"/>
          <a:stretch/>
        </p:blipFill>
        <p:spPr>
          <a:xfrm>
            <a:off x="5670647" y="2511796"/>
            <a:ext cx="3212552" cy="154533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531025" y="1538868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g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43803" y="282648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w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08786" y="4526153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g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21564" y="581376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w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13" name="Accolade ouvrante 12"/>
          <p:cNvSpPr/>
          <p:nvPr/>
        </p:nvSpPr>
        <p:spPr>
          <a:xfrm>
            <a:off x="5220072" y="1124744"/>
            <a:ext cx="323731" cy="2664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/>
          <p:cNvSpPr/>
          <p:nvPr/>
        </p:nvSpPr>
        <p:spPr>
          <a:xfrm>
            <a:off x="5243067" y="4044089"/>
            <a:ext cx="323731" cy="2664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17063" y="519157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 for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 max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139952" y="227222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 = 0.3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65217" y="4822239"/>
            <a:ext cx="2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 ions fluxes </a:t>
            </a:r>
            <a:r>
              <a:rPr lang="fr-FR" dirty="0" err="1" smtClean="0"/>
              <a:t>different</a:t>
            </a:r>
            <a:endParaRPr lang="fr-FR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251520" y="5587800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evident</a:t>
            </a:r>
            <a:r>
              <a:rPr lang="fr-FR" dirty="0" smtClean="0"/>
              <a:t> in </a:t>
            </a:r>
            <a:r>
              <a:rPr lang="fr-FR" dirty="0" err="1" smtClean="0"/>
              <a:t>growth</a:t>
            </a:r>
            <a:r>
              <a:rPr lang="fr-FR" dirty="0" smtClean="0"/>
              <a:t> rate for k = 0.3,</a:t>
            </a:r>
          </a:p>
          <a:p>
            <a:r>
              <a:rPr lang="fr-FR" dirty="0" err="1" smtClean="0"/>
              <a:t>Less</a:t>
            </a:r>
            <a:r>
              <a:rPr lang="fr-FR" dirty="0" smtClean="0"/>
              <a:t> if </a:t>
            </a:r>
            <a:r>
              <a:rPr lang="fr-FR" dirty="0" err="1" smtClean="0"/>
              <a:t>we</a:t>
            </a:r>
            <a:r>
              <a:rPr lang="fr-FR" dirty="0" smtClean="0"/>
              <a:t> compare the max </a:t>
            </a:r>
            <a:r>
              <a:rPr lang="fr-FR" dirty="0" err="1" smtClean="0"/>
              <a:t>growth</a:t>
            </a:r>
            <a:r>
              <a:rPr lang="fr-FR" dirty="0" smtClean="0"/>
              <a:t> rate</a:t>
            </a:r>
          </a:p>
        </p:txBody>
      </p:sp>
    </p:spTree>
    <p:extLst>
      <p:ext uri="{BB962C8B-B14F-4D97-AF65-F5344CB8AC3E}">
        <p14:creationId xmlns:p14="http://schemas.microsoft.com/office/powerpoint/2010/main" val="243796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Considerations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08112"/>
            <a:ext cx="8892480" cy="573325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fr-FR" sz="2600" b="1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3100" b="1" i="1" dirty="0" smtClean="0"/>
              <a:t>H-MODES:</a:t>
            </a:r>
            <a:r>
              <a:rPr lang="fr-FR" sz="3100" b="1" dirty="0" smtClean="0"/>
              <a:t>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fr-FR" sz="7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700" dirty="0" smtClean="0"/>
              <a:t>- </a:t>
            </a:r>
            <a:r>
              <a:rPr lang="fr-FR" sz="2700" b="1" dirty="0" smtClean="0"/>
              <a:t>ITG </a:t>
            </a:r>
            <a:r>
              <a:rPr lang="fr-FR" sz="2700" b="1" dirty="0" err="1" smtClean="0"/>
              <a:t>regime</a:t>
            </a:r>
            <a:r>
              <a:rPr lang="fr-FR" sz="2700" b="1" dirty="0" smtClean="0"/>
              <a:t> </a:t>
            </a:r>
            <a:r>
              <a:rPr lang="fr-FR" sz="2700" dirty="0" err="1" smtClean="0"/>
              <a:t>described</a:t>
            </a:r>
            <a:r>
              <a:rPr lang="fr-FR" sz="2700" dirty="0" smtClean="0"/>
              <a:t> by TGLF and </a:t>
            </a:r>
            <a:r>
              <a:rPr lang="fr-FR" sz="2700" dirty="0" err="1" smtClean="0"/>
              <a:t>Qualikiz</a:t>
            </a:r>
            <a:endParaRPr lang="fr-FR" sz="7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700" dirty="0" smtClean="0"/>
              <a:t>     </a:t>
            </a:r>
            <a:endParaRPr lang="fr-FR" sz="2300" dirty="0" smtClean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3100" b="1" i="1" dirty="0" smtClean="0"/>
              <a:t>HYBRIDS</a:t>
            </a:r>
            <a:r>
              <a:rPr lang="fr-FR" sz="2900" b="1" i="1" dirty="0" smtClean="0"/>
              <a:t>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fr-FR" sz="700" b="1" i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700" dirty="0" smtClean="0"/>
              <a:t>-      </a:t>
            </a:r>
            <a:r>
              <a:rPr lang="fr-FR" sz="2700" u="sng" dirty="0" smtClean="0"/>
              <a:t>Turbulence</a:t>
            </a:r>
            <a:r>
              <a:rPr lang="fr-FR" sz="2700" dirty="0" smtClean="0"/>
              <a:t>: </a:t>
            </a:r>
            <a:r>
              <a:rPr lang="fr-FR" sz="2700" dirty="0" err="1" smtClean="0"/>
              <a:t>Qualikiz</a:t>
            </a:r>
            <a:r>
              <a:rPr lang="fr-FR" sz="2700" dirty="0" smtClean="0"/>
              <a:t> and TGLF </a:t>
            </a:r>
            <a:r>
              <a:rPr lang="fr-FR" sz="2700" dirty="0" err="1" smtClean="0"/>
              <a:t>describe</a:t>
            </a:r>
            <a:r>
              <a:rPr lang="fr-FR" sz="2700" dirty="0" smtClean="0"/>
              <a:t> a plasma </a:t>
            </a:r>
            <a:r>
              <a:rPr lang="fr-FR" sz="2700" b="1" dirty="0" smtClean="0"/>
              <a:t>close to ITG </a:t>
            </a:r>
            <a:r>
              <a:rPr lang="fr-FR" sz="2700" b="1" dirty="0" err="1" smtClean="0"/>
              <a:t>threshold</a:t>
            </a:r>
            <a:r>
              <a:rPr lang="fr-FR" sz="2700" dirty="0"/>
              <a:t>;</a:t>
            </a:r>
            <a:r>
              <a:rPr lang="fr-FR" sz="2700" dirty="0" smtClean="0"/>
              <a:t>     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700" dirty="0"/>
              <a:t> </a:t>
            </a:r>
            <a:r>
              <a:rPr lang="fr-FR" sz="2700" dirty="0" smtClean="0"/>
              <a:t>                          importance of </a:t>
            </a:r>
            <a:r>
              <a:rPr lang="fr-FR" sz="2700" b="1" dirty="0" smtClean="0"/>
              <a:t>TEM</a:t>
            </a:r>
            <a:r>
              <a:rPr lang="fr-FR" sz="2700" dirty="0" smtClean="0"/>
              <a:t> </a:t>
            </a:r>
            <a:r>
              <a:rPr lang="fr-FR" sz="2700" dirty="0" err="1" smtClean="0"/>
              <a:t>from</a:t>
            </a:r>
            <a:r>
              <a:rPr lang="fr-FR" sz="2700" dirty="0" smtClean="0"/>
              <a:t> TGLF;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2700" u="sng" dirty="0" smtClean="0"/>
              <a:t>Rotation</a:t>
            </a:r>
            <a:r>
              <a:rPr lang="fr-FR" sz="2700" dirty="0" smtClean="0"/>
              <a:t>: </a:t>
            </a:r>
            <a:r>
              <a:rPr lang="fr-FR" sz="2700" b="1" dirty="0" err="1" smtClean="0"/>
              <a:t>effect</a:t>
            </a:r>
            <a:r>
              <a:rPr lang="fr-FR" sz="2700" b="1" dirty="0" smtClean="0"/>
              <a:t> important </a:t>
            </a:r>
            <a:r>
              <a:rPr lang="fr-FR" sz="2700" b="1" dirty="0" err="1" smtClean="0"/>
              <a:t>outside</a:t>
            </a:r>
            <a:r>
              <a:rPr lang="fr-FR" sz="2700" b="1" dirty="0" smtClean="0"/>
              <a:t> </a:t>
            </a:r>
            <a:r>
              <a:rPr lang="fr-FR" sz="2700" b="1" dirty="0" smtClean="0">
                <a:latin typeface="Symbol" pitchFamily="18" charset="2"/>
              </a:rPr>
              <a:t>r</a:t>
            </a:r>
            <a:r>
              <a:rPr lang="fr-FR" sz="2700" b="1" dirty="0" smtClean="0"/>
              <a:t> = 0.2 </a:t>
            </a:r>
            <a:r>
              <a:rPr lang="fr-FR" sz="2700" dirty="0" err="1" smtClean="0"/>
              <a:t>using</a:t>
            </a:r>
            <a:r>
              <a:rPr lang="fr-FR" sz="2700" dirty="0" smtClean="0"/>
              <a:t> </a:t>
            </a:r>
            <a:r>
              <a:rPr lang="fr-FR" sz="2700" b="1" dirty="0" smtClean="0"/>
              <a:t>TGLF</a:t>
            </a:r>
            <a:r>
              <a:rPr lang="fr-FR" sz="2700" dirty="0" smtClean="0"/>
              <a:t>, </a:t>
            </a:r>
            <a:r>
              <a:rPr lang="fr-FR" sz="2700" dirty="0" err="1" smtClean="0"/>
              <a:t>less</a:t>
            </a:r>
            <a:r>
              <a:rPr lang="fr-FR" sz="2700" dirty="0" smtClean="0"/>
              <a:t> </a:t>
            </a:r>
            <a:r>
              <a:rPr lang="fr-FR" sz="2700" dirty="0" err="1" smtClean="0"/>
              <a:t>than</a:t>
            </a:r>
            <a:r>
              <a:rPr lang="fr-FR" sz="2700" dirty="0" smtClean="0"/>
              <a:t> for GLF23   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fr-FR" sz="2700" dirty="0" smtClean="0"/>
              <a:t>                       (</a:t>
            </a:r>
            <a:r>
              <a:rPr lang="fr-FR" sz="2700" dirty="0" err="1" smtClean="0"/>
              <a:t>that</a:t>
            </a:r>
            <a:r>
              <a:rPr lang="fr-FR" sz="2700" dirty="0" smtClean="0"/>
              <a:t> </a:t>
            </a:r>
            <a:r>
              <a:rPr lang="fr-FR" sz="2700" dirty="0" err="1" smtClean="0"/>
              <a:t>seems</a:t>
            </a:r>
            <a:r>
              <a:rPr lang="fr-FR" sz="2700" dirty="0" smtClean="0"/>
              <a:t> to </a:t>
            </a:r>
            <a:r>
              <a:rPr lang="fr-FR" sz="2700" dirty="0" err="1" smtClean="0"/>
              <a:t>be</a:t>
            </a:r>
            <a:r>
              <a:rPr lang="fr-FR" sz="2700" dirty="0" smtClean="0"/>
              <a:t> </a:t>
            </a:r>
            <a:r>
              <a:rPr lang="fr-FR" sz="2700" dirty="0" err="1" smtClean="0"/>
              <a:t>too</a:t>
            </a:r>
            <a:r>
              <a:rPr lang="fr-FR" sz="2700" dirty="0" smtClean="0"/>
              <a:t> </a:t>
            </a:r>
            <a:r>
              <a:rPr lang="fr-FR" sz="2700" dirty="0" err="1" smtClean="0"/>
              <a:t>strong</a:t>
            </a:r>
            <a:r>
              <a:rPr lang="fr-FR" sz="2700" dirty="0" smtClean="0"/>
              <a:t>)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2700" u="sng" dirty="0" err="1" smtClean="0"/>
              <a:t>Geometry</a:t>
            </a:r>
            <a:r>
              <a:rPr lang="fr-FR" sz="2700" u="sng" dirty="0" smtClean="0"/>
              <a:t> and </a:t>
            </a:r>
            <a:r>
              <a:rPr lang="fr-FR" sz="2700" u="sng" dirty="0" err="1" smtClean="0"/>
              <a:t>em</a:t>
            </a:r>
            <a:r>
              <a:rPr lang="fr-FR" sz="2700" u="sng" dirty="0" smtClean="0"/>
              <a:t> </a:t>
            </a:r>
            <a:r>
              <a:rPr lang="fr-FR" sz="2700" u="sng" dirty="0" err="1" smtClean="0"/>
              <a:t>effects</a:t>
            </a:r>
            <a:r>
              <a:rPr lang="fr-FR" sz="2700" dirty="0" smtClean="0"/>
              <a:t>: </a:t>
            </a:r>
            <a:r>
              <a:rPr lang="fr-FR" sz="2700" b="1" dirty="0" err="1" smtClean="0"/>
              <a:t>em</a:t>
            </a:r>
            <a:r>
              <a:rPr lang="fr-FR" sz="2700" b="1" dirty="0" smtClean="0"/>
              <a:t> </a:t>
            </a:r>
            <a:r>
              <a:rPr lang="fr-FR" sz="2700" b="1" dirty="0" err="1" smtClean="0"/>
              <a:t>effects</a:t>
            </a:r>
            <a:r>
              <a:rPr lang="fr-FR" sz="2700" b="1" dirty="0" smtClean="0"/>
              <a:t> not </a:t>
            </a:r>
            <a:r>
              <a:rPr lang="fr-FR" sz="2700" dirty="0" err="1" smtClean="0"/>
              <a:t>really</a:t>
            </a:r>
            <a:r>
              <a:rPr lang="fr-FR" sz="2700" dirty="0" smtClean="0"/>
              <a:t> important;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2700" dirty="0"/>
              <a:t> </a:t>
            </a:r>
            <a:r>
              <a:rPr lang="fr-FR" sz="2700" dirty="0" smtClean="0"/>
              <a:t>                                         </a:t>
            </a:r>
            <a:r>
              <a:rPr lang="fr-FR" sz="2700" b="1" dirty="0" err="1" smtClean="0"/>
              <a:t>geometry</a:t>
            </a:r>
            <a:r>
              <a:rPr lang="fr-FR" sz="2700" dirty="0" smtClean="0"/>
              <a:t> more </a:t>
            </a:r>
            <a:r>
              <a:rPr lang="fr-FR" sz="2700" dirty="0" err="1" smtClean="0"/>
              <a:t>accurate</a:t>
            </a:r>
            <a:r>
              <a:rPr lang="fr-FR" sz="2700" dirty="0" smtClean="0"/>
              <a:t> </a:t>
            </a:r>
            <a:r>
              <a:rPr lang="fr-FR" sz="2700" dirty="0" err="1" smtClean="0"/>
              <a:t>gives</a:t>
            </a:r>
            <a:r>
              <a:rPr lang="fr-FR" sz="2700" dirty="0" smtClean="0"/>
              <a:t> </a:t>
            </a:r>
            <a:r>
              <a:rPr lang="fr-FR" sz="2700" b="1" dirty="0" err="1" smtClean="0"/>
              <a:t>differences</a:t>
            </a:r>
            <a:endParaRPr lang="fr-FR" sz="2700" b="1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2700" u="sng" dirty="0"/>
              <a:t>T </a:t>
            </a:r>
            <a:r>
              <a:rPr lang="fr-FR" sz="2700" u="sng" dirty="0" smtClean="0"/>
              <a:t>profiles</a:t>
            </a:r>
            <a:r>
              <a:rPr lang="fr-FR" sz="2700" dirty="0" smtClean="0"/>
              <a:t>: - </a:t>
            </a:r>
            <a:r>
              <a:rPr lang="fr-FR" sz="2700" b="1" dirty="0" err="1" smtClean="0"/>
              <a:t>Qualikiz</a:t>
            </a:r>
            <a:r>
              <a:rPr lang="fr-FR" sz="2700" b="1" dirty="0" smtClean="0"/>
              <a:t> </a:t>
            </a:r>
            <a:r>
              <a:rPr lang="fr-FR" sz="2700" b="1" dirty="0" err="1"/>
              <a:t>too</a:t>
            </a:r>
            <a:r>
              <a:rPr lang="fr-FR" sz="2700" b="1" dirty="0"/>
              <a:t> stable </a:t>
            </a:r>
            <a:r>
              <a:rPr lang="fr-FR" sz="2700" b="1" dirty="0" err="1"/>
              <a:t>where</a:t>
            </a:r>
            <a:r>
              <a:rPr lang="fr-FR" sz="2700" b="1" dirty="0"/>
              <a:t> s = 0</a:t>
            </a:r>
            <a:r>
              <a:rPr lang="fr-FR" sz="2700" dirty="0"/>
              <a:t>, Ti and Te </a:t>
            </a:r>
            <a:r>
              <a:rPr lang="fr-FR" sz="2700" dirty="0" err="1"/>
              <a:t>overpredicted</a:t>
            </a:r>
            <a:r>
              <a:rPr lang="fr-FR" sz="2700" dirty="0"/>
              <a:t>;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fr-FR" sz="2700" dirty="0"/>
              <a:t>  </a:t>
            </a:r>
            <a:r>
              <a:rPr lang="fr-FR" sz="2700" dirty="0" smtClean="0"/>
              <a:t>                      - </a:t>
            </a:r>
            <a:r>
              <a:rPr lang="fr-FR" sz="2700" b="1" dirty="0" smtClean="0"/>
              <a:t>TGLF</a:t>
            </a:r>
            <a:r>
              <a:rPr lang="fr-FR" sz="2700" dirty="0" smtClean="0"/>
              <a:t> (</a:t>
            </a:r>
            <a:r>
              <a:rPr lang="fr-FR" sz="2700" dirty="0" err="1" smtClean="0"/>
              <a:t>em</a:t>
            </a:r>
            <a:r>
              <a:rPr lang="fr-FR" sz="2700" dirty="0" smtClean="0"/>
              <a:t>, Miller </a:t>
            </a:r>
            <a:r>
              <a:rPr lang="fr-FR" sz="2700" dirty="0" err="1" smtClean="0"/>
              <a:t>geometry</a:t>
            </a:r>
            <a:r>
              <a:rPr lang="fr-FR" sz="2700" dirty="0" smtClean="0"/>
              <a:t>, </a:t>
            </a:r>
            <a:r>
              <a:rPr lang="fr-FR" sz="2700" dirty="0" err="1" smtClean="0"/>
              <a:t>effect</a:t>
            </a:r>
            <a:r>
              <a:rPr lang="fr-FR" sz="2700" dirty="0" smtClean="0"/>
              <a:t> of rotation) </a:t>
            </a:r>
            <a:r>
              <a:rPr lang="fr-FR" sz="2700" dirty="0" err="1" smtClean="0"/>
              <a:t>predicts</a:t>
            </a:r>
            <a:r>
              <a:rPr lang="fr-FR" sz="2700" dirty="0" smtClean="0"/>
              <a:t> </a:t>
            </a:r>
            <a:r>
              <a:rPr lang="fr-FR" sz="2700" b="1" dirty="0" err="1" smtClean="0"/>
              <a:t>well</a:t>
            </a:r>
            <a:r>
              <a:rPr lang="fr-FR" sz="2700" dirty="0" smtClean="0"/>
              <a:t>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fr-FR" sz="2700" dirty="0"/>
              <a:t> </a:t>
            </a:r>
            <a:r>
              <a:rPr lang="fr-FR" sz="2700" dirty="0" smtClean="0"/>
              <a:t>                         </a:t>
            </a:r>
            <a:r>
              <a:rPr lang="fr-FR" sz="2700" b="1" dirty="0" err="1" smtClean="0"/>
              <a:t>electron</a:t>
            </a:r>
            <a:r>
              <a:rPr lang="fr-FR" sz="2700" b="1" dirty="0" smtClean="0"/>
              <a:t> </a:t>
            </a:r>
            <a:r>
              <a:rPr lang="fr-FR" sz="2700" b="1" dirty="0" err="1" smtClean="0"/>
              <a:t>temperatures</a:t>
            </a:r>
            <a:r>
              <a:rPr lang="fr-FR" sz="2700" dirty="0" smtClean="0"/>
              <a:t>, for </a:t>
            </a:r>
            <a:r>
              <a:rPr lang="fr-FR" sz="2700" b="1" dirty="0" smtClean="0"/>
              <a:t>ion </a:t>
            </a:r>
            <a:r>
              <a:rPr lang="fr-FR" sz="2700" b="1" dirty="0" err="1" smtClean="0"/>
              <a:t>temperature</a:t>
            </a:r>
            <a:r>
              <a:rPr lang="fr-FR" sz="2700" b="1" dirty="0" smtClean="0"/>
              <a:t> </a:t>
            </a:r>
            <a:r>
              <a:rPr lang="fr-FR" sz="2700" dirty="0" smtClean="0"/>
              <a:t>good </a:t>
            </a:r>
            <a:r>
              <a:rPr lang="fr-FR" sz="2700" b="1" dirty="0" smtClean="0"/>
              <a:t>agreement 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fr-FR" sz="2700" b="1" dirty="0"/>
              <a:t> </a:t>
            </a:r>
            <a:r>
              <a:rPr lang="fr-FR" sz="2700" b="1" dirty="0" smtClean="0"/>
              <a:t>                         </a:t>
            </a:r>
            <a:r>
              <a:rPr lang="fr-FR" sz="2700" dirty="0" err="1" smtClean="0"/>
              <a:t>with</a:t>
            </a:r>
            <a:r>
              <a:rPr lang="fr-FR" sz="2700" dirty="0" smtClean="0"/>
              <a:t> </a:t>
            </a:r>
            <a:r>
              <a:rPr lang="fr-FR" sz="2700" dirty="0" err="1" smtClean="0"/>
              <a:t>experimental</a:t>
            </a:r>
            <a:r>
              <a:rPr lang="fr-FR" sz="2700" dirty="0" smtClean="0"/>
              <a:t> data </a:t>
            </a:r>
            <a:r>
              <a:rPr lang="fr-FR" sz="2700" b="1" dirty="0" err="1" smtClean="0"/>
              <a:t>outside</a:t>
            </a:r>
            <a:r>
              <a:rPr lang="fr-FR" sz="2700" b="1" dirty="0" smtClean="0"/>
              <a:t> </a:t>
            </a:r>
            <a:r>
              <a:rPr lang="fr-FR" sz="2700" b="1" dirty="0" smtClean="0">
                <a:latin typeface="Symbol" pitchFamily="18" charset="2"/>
              </a:rPr>
              <a:t>r</a:t>
            </a:r>
            <a:r>
              <a:rPr lang="fr-FR" sz="2700" b="1" dirty="0" smtClean="0"/>
              <a:t> =  0.3</a:t>
            </a:r>
          </a:p>
        </p:txBody>
      </p:sp>
    </p:spTree>
    <p:extLst>
      <p:ext uri="{BB962C8B-B14F-4D97-AF65-F5344CB8AC3E}">
        <p14:creationId xmlns:p14="http://schemas.microsoft.com/office/powerpoint/2010/main" val="41595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66825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b="1" dirty="0" smtClean="0"/>
              <a:t>H-modes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- ne simulations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dirty="0" smtClean="0"/>
          </a:p>
          <a:p>
            <a:pPr marL="1266825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b="1" dirty="0" err="1" smtClean="0"/>
              <a:t>Hybrids</a:t>
            </a:r>
            <a:endParaRPr lang="fr-FR" b="1" dirty="0" smtClean="0"/>
          </a:p>
          <a:p>
            <a:pPr marL="1266825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hybrids</a:t>
            </a:r>
            <a:r>
              <a:rPr lang="fr-FR" dirty="0" smtClean="0"/>
              <a:t> simulations are running (77922, 77760..)</a:t>
            </a:r>
          </a:p>
          <a:p>
            <a:pPr marL="1266825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dirty="0" smtClean="0"/>
              <a:t>ne simulations</a:t>
            </a:r>
          </a:p>
          <a:p>
            <a:pPr marL="1266825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dirty="0" smtClean="0"/>
              <a:t>Rotation simulations</a:t>
            </a:r>
          </a:p>
          <a:p>
            <a:pPr marL="1266825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fr-F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/>
              <a:t>…BUT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 for </a:t>
            </a:r>
            <a:r>
              <a:rPr lang="fr-FR" dirty="0" err="1" smtClean="0"/>
              <a:t>hybrid</a:t>
            </a:r>
            <a:r>
              <a:rPr lang="fr-FR" dirty="0" smtClean="0"/>
              <a:t>: </a:t>
            </a:r>
            <a:r>
              <a:rPr lang="fr-FR" dirty="0" err="1" smtClean="0"/>
              <a:t>fast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896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HYBRID: JET </a:t>
            </a:r>
            <a:r>
              <a:rPr lang="fr-FR" dirty="0" err="1"/>
              <a:t>shot</a:t>
            </a:r>
            <a:r>
              <a:rPr lang="fr-FR" dirty="0"/>
              <a:t> </a:t>
            </a:r>
            <a:r>
              <a:rPr lang="fr-FR" dirty="0" smtClean="0"/>
              <a:t>75225</a:t>
            </a:r>
            <a:br>
              <a:rPr lang="fr-FR" dirty="0" smtClean="0"/>
            </a:br>
            <a:r>
              <a:rPr lang="fr-FR" dirty="0" smtClean="0"/>
              <a:t>QUALITATIVE </a:t>
            </a: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fast</a:t>
            </a:r>
            <a:r>
              <a:rPr lang="fr-FR" dirty="0" smtClean="0"/>
              <a:t> 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478F3FF9-C817-45C7-A61B-20E02B234FFA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8" b="6096"/>
          <a:stretch/>
        </p:blipFill>
        <p:spPr>
          <a:xfrm>
            <a:off x="4482999" y="3689064"/>
            <a:ext cx="3833417" cy="28738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" b="5119"/>
          <a:stretch/>
        </p:blipFill>
        <p:spPr>
          <a:xfrm>
            <a:off x="4519847" y="1016279"/>
            <a:ext cx="2996828" cy="26248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3"/>
          <a:stretch/>
        </p:blipFill>
        <p:spPr>
          <a:xfrm>
            <a:off x="593522" y="3723123"/>
            <a:ext cx="3653598" cy="29626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" b="9021"/>
          <a:stretch/>
        </p:blipFill>
        <p:spPr>
          <a:xfrm>
            <a:off x="607747" y="1116282"/>
            <a:ext cx="3316181" cy="260684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16200000">
            <a:off x="-98443" y="2430965"/>
            <a:ext cx="9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 (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4126539" y="2409965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 (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130709" y="4849791"/>
            <a:ext cx="9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 (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4094273" y="4828791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 (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3644" y="111628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 = 5.8 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364117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 = 6 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668344" y="1300948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Fast</a:t>
            </a:r>
            <a:r>
              <a:rPr lang="fr-FR" dirty="0" smtClean="0"/>
              <a:t> ions as </a:t>
            </a:r>
            <a:r>
              <a:rPr lang="fr-FR" dirty="0" err="1" smtClean="0"/>
              <a:t>impurities</a:t>
            </a:r>
            <a:r>
              <a:rPr lang="fr-FR" dirty="0" smtClean="0"/>
              <a:t> (dilution)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812360" y="3723124"/>
            <a:ext cx="133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in the </a:t>
            </a:r>
            <a:r>
              <a:rPr lang="fr-FR" dirty="0" err="1" smtClean="0"/>
              <a:t>inner</a:t>
            </a:r>
            <a:r>
              <a:rPr lang="fr-FR" dirty="0" smtClean="0"/>
              <a:t> part of the plasma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779912" y="101627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TGLF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03125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5"/>
          <p:cNvSpPr>
            <a:spLocks noGrp="1"/>
          </p:cNvSpPr>
          <p:nvPr>
            <p:ph type="title"/>
          </p:nvPr>
        </p:nvSpPr>
        <p:spPr bwMode="auto">
          <a:xfrm>
            <a:off x="7138988" y="5799138"/>
            <a:ext cx="1897062" cy="9429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800" smtClean="0"/>
              <a:t>DSM	</a:t>
            </a:r>
            <a:br>
              <a:rPr lang="fr-FR" sz="800" smtClean="0"/>
            </a:br>
            <a:r>
              <a:rPr lang="fr-FR" sz="800" smtClean="0"/>
              <a:t>IRFM</a:t>
            </a:r>
            <a:br>
              <a:rPr lang="fr-FR" sz="800" smtClean="0"/>
            </a:br>
            <a:r>
              <a:rPr lang="fr-FR" sz="800" smtClean="0"/>
              <a:t>Service</a:t>
            </a:r>
          </a:p>
        </p:txBody>
      </p:sp>
      <p:sp>
        <p:nvSpPr>
          <p:cNvPr id="33794" name="Espace réservé du contenu 6"/>
          <p:cNvSpPr>
            <a:spLocks noGrp="1"/>
          </p:cNvSpPr>
          <p:nvPr>
            <p:ph idx="1"/>
          </p:nvPr>
        </p:nvSpPr>
        <p:spPr>
          <a:xfrm>
            <a:off x="3540125" y="5799138"/>
            <a:ext cx="3552825" cy="942975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Arial" charset="0"/>
              <a:buNone/>
            </a:pPr>
            <a:r>
              <a:rPr lang="fr-FR" smtClean="0"/>
              <a:t>Commissariat à l’énergie atomique et aux énergies alternatives</a:t>
            </a:r>
          </a:p>
          <a:p>
            <a:pPr eaLnBrk="1" hangingPunct="1">
              <a:spcAft>
                <a:spcPct val="0"/>
              </a:spcAft>
              <a:buFont typeface="Arial" charset="0"/>
              <a:buNone/>
            </a:pPr>
            <a:r>
              <a:rPr lang="fr-FR" smtClean="0"/>
              <a:t>Centre de Cadarache</a:t>
            </a:r>
            <a:r>
              <a:rPr lang="fr-FR" sz="900" b="1" smtClean="0"/>
              <a:t> </a:t>
            </a:r>
            <a:r>
              <a:rPr lang="fr-FR" sz="900" b="1" smtClean="0">
                <a:solidFill>
                  <a:schemeClr val="bg2"/>
                </a:solidFill>
              </a:rPr>
              <a:t>| </a:t>
            </a:r>
            <a:r>
              <a:rPr lang="fr-FR" smtClean="0"/>
              <a:t>13108 Saint Paul Lez Durance Cedex</a:t>
            </a:r>
          </a:p>
          <a:p>
            <a:pPr eaLnBrk="1" hangingPunct="1">
              <a:spcAft>
                <a:spcPct val="0"/>
              </a:spcAft>
              <a:buFont typeface="Arial" charset="0"/>
              <a:buNone/>
            </a:pPr>
            <a:r>
              <a:rPr lang="fr-FR" smtClean="0"/>
              <a:t>T. +33 (0)4 42 25 46 59 </a:t>
            </a:r>
            <a:r>
              <a:rPr lang="fr-FR" sz="900" b="1" smtClean="0">
                <a:solidFill>
                  <a:schemeClr val="bg2"/>
                </a:solidFill>
              </a:rPr>
              <a:t>|</a:t>
            </a:r>
            <a:r>
              <a:rPr lang="fr-FR" smtClean="0"/>
              <a:t> F. +33 (0)4 42 25 64 21</a:t>
            </a:r>
          </a:p>
          <a:p>
            <a:pPr lvl="1" eaLnBrk="1" hangingPunct="1">
              <a:buFontTx/>
              <a:buNone/>
            </a:pPr>
            <a:r>
              <a:rPr lang="fr-FR" sz="600" smtClean="0"/>
              <a:t>Etablissement public à caractère industriel et commercial </a:t>
            </a:r>
            <a:r>
              <a:rPr lang="fr-FR" sz="800" b="1" smtClean="0">
                <a:solidFill>
                  <a:schemeClr val="bg2"/>
                </a:solidFill>
              </a:rPr>
              <a:t>|</a:t>
            </a:r>
            <a:r>
              <a:rPr lang="fr-FR" sz="600" smtClean="0"/>
              <a:t> RCS Paris B 775 685 019</a:t>
            </a:r>
          </a:p>
        </p:txBody>
      </p:sp>
      <p:sp>
        <p:nvSpPr>
          <p:cNvPr id="25603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558CE138-4C86-4E97-939A-A4587CF0F5A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/>
          </a:p>
        </p:txBody>
      </p:sp>
      <p:sp>
        <p:nvSpPr>
          <p:cNvPr id="2560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 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4077" y="3063354"/>
            <a:ext cx="4673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-&gt; JET </a:t>
            </a:r>
            <a:r>
              <a:rPr lang="en-US" sz="2000" dirty="0">
                <a:solidFill>
                  <a:schemeClr val="tx2"/>
                </a:solidFill>
              </a:rPr>
              <a:t>hybrid </a:t>
            </a:r>
            <a:r>
              <a:rPr lang="en-US" sz="2000" dirty="0" smtClean="0">
                <a:solidFill>
                  <a:schemeClr val="tx2"/>
                </a:solidFill>
              </a:rPr>
              <a:t>discharge (and H-modes)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8990" y="3573016"/>
            <a:ext cx="3627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TURBULENCE ANALYSIS: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err="1">
                <a:solidFill>
                  <a:schemeClr val="tx2"/>
                </a:solidFill>
              </a:rPr>
              <a:t>s</a:t>
            </a:r>
            <a:r>
              <a:rPr lang="fr-FR" b="1" dirty="0" err="1" smtClean="0">
                <a:solidFill>
                  <a:schemeClr val="tx2"/>
                </a:solidFill>
              </a:rPr>
              <a:t>pectrum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of </a:t>
            </a:r>
            <a:r>
              <a:rPr lang="fr-FR" b="1" dirty="0" err="1" smtClean="0">
                <a:solidFill>
                  <a:schemeClr val="tx2"/>
                </a:solidFill>
              </a:rPr>
              <a:t>growth</a:t>
            </a:r>
            <a:r>
              <a:rPr lang="fr-FR" b="1" dirty="0" smtClean="0">
                <a:solidFill>
                  <a:schemeClr val="tx2"/>
                </a:solidFill>
              </a:rPr>
              <a:t> rate;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err="1">
                <a:solidFill>
                  <a:schemeClr val="tx2"/>
                </a:solidFill>
              </a:rPr>
              <a:t>t</a:t>
            </a:r>
            <a:r>
              <a:rPr lang="fr-FR" b="1" dirty="0" err="1" smtClean="0">
                <a:solidFill>
                  <a:schemeClr val="tx2"/>
                </a:solidFill>
              </a:rPr>
              <a:t>hreshold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study</a:t>
            </a:r>
            <a:r>
              <a:rPr lang="fr-FR" b="1" dirty="0" smtClean="0">
                <a:solidFill>
                  <a:schemeClr val="tx2"/>
                </a:solidFill>
              </a:rPr>
              <a:t> of ITG, </a:t>
            </a:r>
            <a:r>
              <a:rPr lang="fr-FR" b="1" dirty="0" smtClean="0">
                <a:solidFill>
                  <a:schemeClr val="tx2"/>
                </a:solidFill>
              </a:rPr>
              <a:t>TEM;</a:t>
            </a:r>
            <a:endParaRPr lang="fr-FR" b="1" dirty="0" smtClean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40712" y="1124744"/>
            <a:ext cx="8265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SELF CONSISTENT SIMULATIONS OF HEAT TRANSPORT </a:t>
            </a:r>
          </a:p>
          <a:p>
            <a:r>
              <a:rPr lang="fr-FR" sz="2000" b="1" dirty="0" smtClean="0">
                <a:solidFill>
                  <a:schemeClr val="tx2"/>
                </a:solidFill>
              </a:rPr>
              <a:t>USING CRONOS+TGLF (no rotation </a:t>
            </a:r>
            <a:r>
              <a:rPr lang="fr-FR" sz="2000" b="1" dirty="0" err="1" smtClean="0">
                <a:solidFill>
                  <a:schemeClr val="tx2"/>
                </a:solidFill>
              </a:rPr>
              <a:t>effect</a:t>
            </a:r>
            <a:r>
              <a:rPr lang="fr-FR" sz="2000" b="1" dirty="0" smtClean="0">
                <a:solidFill>
                  <a:schemeClr val="tx2"/>
                </a:solidFill>
              </a:rPr>
              <a:t>) and QUALIKIZ (GLF23) 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2286" y="1844824"/>
            <a:ext cx="785663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dirty="0" smtClean="0">
                <a:solidFill>
                  <a:schemeClr val="tx2"/>
                </a:solidFill>
              </a:rPr>
              <a:t>H-modes: 73342, 73344  -&gt; </a:t>
            </a:r>
            <a:r>
              <a:rPr lang="fr-FR" sz="1600" dirty="0">
                <a:solidFill>
                  <a:schemeClr val="tx2"/>
                </a:solidFill>
              </a:rPr>
              <a:t>good agreement of </a:t>
            </a:r>
            <a:r>
              <a:rPr lang="fr-FR" sz="1600" b="1" dirty="0">
                <a:solidFill>
                  <a:schemeClr val="tx2"/>
                </a:solidFill>
              </a:rPr>
              <a:t>TGLF</a:t>
            </a:r>
            <a:r>
              <a:rPr lang="fr-FR" sz="1600" dirty="0">
                <a:solidFill>
                  <a:schemeClr val="tx2"/>
                </a:solidFill>
              </a:rPr>
              <a:t> and </a:t>
            </a:r>
            <a:r>
              <a:rPr lang="fr-FR" sz="1600" b="1" dirty="0" err="1">
                <a:solidFill>
                  <a:schemeClr val="tx2"/>
                </a:solidFill>
              </a:rPr>
              <a:t>Qualikiz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endParaRPr lang="fr-FR" sz="16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smtClean="0">
                <a:solidFill>
                  <a:schemeClr val="tx2"/>
                </a:solidFill>
              </a:rPr>
              <a:t>                                            </a:t>
            </a:r>
            <a:r>
              <a:rPr lang="fr-FR" sz="1600" dirty="0" err="1" smtClean="0">
                <a:solidFill>
                  <a:schemeClr val="tx2"/>
                </a:solidFill>
              </a:rPr>
              <a:t>with</a:t>
            </a:r>
            <a:r>
              <a:rPr lang="fr-FR" sz="1600" dirty="0" smtClean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experimental</a:t>
            </a:r>
            <a:r>
              <a:rPr lang="fr-FR" sz="1600" dirty="0">
                <a:solidFill>
                  <a:schemeClr val="tx2"/>
                </a:solidFill>
              </a:rPr>
              <a:t> data and </a:t>
            </a:r>
            <a:r>
              <a:rPr lang="fr-FR" sz="1600" b="1" dirty="0" smtClean="0">
                <a:solidFill>
                  <a:schemeClr val="tx2"/>
                </a:solidFill>
              </a:rPr>
              <a:t>GLF23</a:t>
            </a:r>
            <a:endParaRPr lang="fr-FR" sz="1600" dirty="0" smtClean="0">
              <a:solidFill>
                <a:schemeClr val="tx2"/>
              </a:solidFill>
            </a:endParaRPr>
          </a:p>
          <a:p>
            <a:r>
              <a:rPr lang="fr-FR" sz="1600" dirty="0" err="1" smtClean="0">
                <a:solidFill>
                  <a:schemeClr val="tx2"/>
                </a:solidFill>
              </a:rPr>
              <a:t>Hybrid</a:t>
            </a:r>
            <a:r>
              <a:rPr lang="fr-FR" sz="1600" dirty="0" smtClean="0">
                <a:solidFill>
                  <a:schemeClr val="tx2"/>
                </a:solidFill>
              </a:rPr>
              <a:t>: 75225, 77922  -&gt; </a:t>
            </a:r>
            <a:r>
              <a:rPr lang="fr-FR" sz="1600" b="1" dirty="0" err="1" smtClean="0">
                <a:solidFill>
                  <a:schemeClr val="tx2"/>
                </a:solidFill>
              </a:rPr>
              <a:t>differences</a:t>
            </a:r>
            <a:r>
              <a:rPr lang="fr-FR" sz="1600" dirty="0" smtClean="0">
                <a:solidFill>
                  <a:schemeClr val="tx2"/>
                </a:solidFill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</a:rPr>
              <a:t>among</a:t>
            </a:r>
            <a:r>
              <a:rPr lang="fr-FR" sz="1600" dirty="0" smtClean="0">
                <a:solidFill>
                  <a:schemeClr val="tx2"/>
                </a:solidFill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</a:rPr>
              <a:t>models</a:t>
            </a:r>
            <a:r>
              <a:rPr lang="fr-FR" sz="1600" dirty="0" smtClean="0">
                <a:solidFill>
                  <a:schemeClr val="tx2"/>
                </a:solidFill>
              </a:rPr>
              <a:t> and </a:t>
            </a:r>
            <a:r>
              <a:rPr lang="fr-FR" sz="1600" dirty="0" err="1" smtClean="0">
                <a:solidFill>
                  <a:schemeClr val="tx2"/>
                </a:solidFill>
              </a:rPr>
              <a:t>with</a:t>
            </a:r>
            <a:r>
              <a:rPr lang="fr-FR" sz="1600" dirty="0" smtClean="0">
                <a:solidFill>
                  <a:schemeClr val="tx2"/>
                </a:solidFill>
              </a:rPr>
              <a:t> the </a:t>
            </a:r>
            <a:r>
              <a:rPr lang="fr-FR" sz="1600" dirty="0" err="1" smtClean="0">
                <a:solidFill>
                  <a:schemeClr val="tx2"/>
                </a:solidFill>
              </a:rPr>
              <a:t>experimental</a:t>
            </a:r>
            <a:r>
              <a:rPr lang="fr-FR" sz="1600" dirty="0" smtClean="0">
                <a:solidFill>
                  <a:schemeClr val="tx2"/>
                </a:solidFill>
              </a:rPr>
              <a:t> data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7245" y="4645585"/>
            <a:ext cx="3890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EFFECT OF THE ROTATION: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</a:rPr>
              <a:t>self-consistent simulations;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b="1" dirty="0" err="1">
                <a:solidFill>
                  <a:schemeClr val="tx2"/>
                </a:solidFill>
              </a:rPr>
              <a:t>a</a:t>
            </a:r>
            <a:r>
              <a:rPr lang="fr-FR" b="1" dirty="0" err="1" smtClean="0">
                <a:solidFill>
                  <a:schemeClr val="tx2"/>
                </a:solidFill>
              </a:rPr>
              <a:t>nalysis</a:t>
            </a:r>
            <a:r>
              <a:rPr lang="fr-FR" b="1" dirty="0" smtClean="0">
                <a:solidFill>
                  <a:schemeClr val="tx2"/>
                </a:solidFill>
              </a:rPr>
              <a:t> of fluxes and </a:t>
            </a:r>
            <a:r>
              <a:rPr lang="fr-FR" b="1" dirty="0" err="1" smtClean="0">
                <a:solidFill>
                  <a:schemeClr val="tx2"/>
                </a:solidFill>
              </a:rPr>
              <a:t>spectra</a:t>
            </a:r>
            <a:r>
              <a:rPr lang="fr-FR" b="1" dirty="0" smtClean="0">
                <a:solidFill>
                  <a:schemeClr val="tx2"/>
                </a:solidFill>
              </a:rPr>
              <a:t>;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552" y="5661248"/>
            <a:ext cx="3890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EFFECT OF THE GEOMETRY/EM: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</a:rPr>
              <a:t>self-consistent simulations;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b="1" dirty="0" err="1">
                <a:solidFill>
                  <a:schemeClr val="tx2"/>
                </a:solidFill>
              </a:rPr>
              <a:t>a</a:t>
            </a:r>
            <a:r>
              <a:rPr lang="fr-FR" b="1" dirty="0" err="1" smtClean="0">
                <a:solidFill>
                  <a:schemeClr val="tx2"/>
                </a:solidFill>
              </a:rPr>
              <a:t>nalysis</a:t>
            </a:r>
            <a:r>
              <a:rPr lang="fr-FR" b="1" dirty="0" smtClean="0">
                <a:solidFill>
                  <a:schemeClr val="tx2"/>
                </a:solidFill>
              </a:rPr>
              <a:t> of fluxes and </a:t>
            </a:r>
            <a:r>
              <a:rPr lang="fr-FR" b="1" dirty="0" err="1" smtClean="0">
                <a:solidFill>
                  <a:schemeClr val="tx2"/>
                </a:solidFill>
              </a:rPr>
              <a:t>spectra</a:t>
            </a:r>
            <a:r>
              <a:rPr lang="fr-FR" b="1" dirty="0" smtClean="0">
                <a:solidFill>
                  <a:schemeClr val="tx2"/>
                </a:solidFill>
              </a:rPr>
              <a:t>;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Qualikiz</a:t>
            </a:r>
            <a:r>
              <a:rPr lang="fr-FR" dirty="0" smtClean="0"/>
              <a:t>, TGLF and GLF23 </a:t>
            </a:r>
            <a:r>
              <a:rPr lang="fr-FR" dirty="0" err="1" smtClean="0"/>
              <a:t>features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24744"/>
            <a:ext cx="8172450" cy="547295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dirty="0" err="1" smtClean="0"/>
              <a:t>specifics</a:t>
            </a:r>
            <a:r>
              <a:rPr lang="fr-FR" sz="2000" dirty="0" smtClean="0"/>
              <a:t> of the transport </a:t>
            </a:r>
            <a:r>
              <a:rPr lang="fr-FR" sz="2000" dirty="0" err="1" smtClean="0"/>
              <a:t>models</a:t>
            </a:r>
            <a:r>
              <a:rPr lang="fr-FR" sz="2000" dirty="0" smtClean="0"/>
              <a:t> in </a:t>
            </a:r>
            <a:r>
              <a:rPr lang="fr-FR" sz="2000" dirty="0"/>
              <a:t>the simulations </a:t>
            </a:r>
            <a:r>
              <a:rPr lang="fr-FR" sz="2000" dirty="0" err="1"/>
              <a:t>done</a:t>
            </a:r>
            <a:r>
              <a:rPr lang="fr-FR" sz="2000" dirty="0"/>
              <a:t> </a:t>
            </a:r>
            <a:r>
              <a:rPr lang="fr-FR" sz="2000" dirty="0" err="1"/>
              <a:t>until</a:t>
            </a:r>
            <a:r>
              <a:rPr lang="fr-FR" sz="2000" dirty="0"/>
              <a:t> </a:t>
            </a:r>
            <a:r>
              <a:rPr lang="fr-FR" sz="2000" dirty="0" err="1"/>
              <a:t>now</a:t>
            </a:r>
            <a:r>
              <a:rPr lang="fr-FR" sz="2000" dirty="0"/>
              <a:t> </a:t>
            </a:r>
            <a:r>
              <a:rPr lang="fr-FR" sz="2000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1600" dirty="0"/>
          </a:p>
          <a:p>
            <a:pPr marL="1266825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b="1" dirty="0" err="1" smtClean="0"/>
              <a:t>Qualikiz</a:t>
            </a:r>
            <a:r>
              <a:rPr lang="fr-FR" dirty="0" smtClean="0"/>
              <a:t>: - </a:t>
            </a:r>
            <a:r>
              <a:rPr lang="fr-FR" dirty="0" err="1" smtClean="0"/>
              <a:t>electrostatic</a:t>
            </a:r>
            <a:endParaRPr lang="fr-FR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- s-alpha </a:t>
            </a:r>
            <a:r>
              <a:rPr lang="fr-FR" dirty="0" err="1" smtClean="0"/>
              <a:t>geometry</a:t>
            </a:r>
            <a:endParaRPr lang="fr-FR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- no </a:t>
            </a:r>
            <a:r>
              <a:rPr lang="fr-FR" dirty="0" err="1" smtClean="0"/>
              <a:t>effect</a:t>
            </a:r>
            <a:r>
              <a:rPr lang="fr-FR" dirty="0" smtClean="0"/>
              <a:t> of rotation;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dirty="0" smtClean="0"/>
          </a:p>
          <a:p>
            <a:pPr marL="1266825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b="1" dirty="0" smtClean="0"/>
              <a:t>TGLF</a:t>
            </a:r>
            <a:r>
              <a:rPr lang="fr-FR" dirty="0" smtClean="0"/>
              <a:t>: - </a:t>
            </a:r>
            <a:r>
              <a:rPr lang="fr-FR" dirty="0" err="1" smtClean="0"/>
              <a:t>electromagnetic</a:t>
            </a:r>
            <a:r>
              <a:rPr lang="fr-FR" dirty="0" smtClean="0"/>
              <a:t>/</a:t>
            </a:r>
            <a:r>
              <a:rPr lang="fr-FR" dirty="0" err="1" smtClean="0"/>
              <a:t>electrostatic</a:t>
            </a:r>
            <a:endParaRPr lang="fr-FR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dirty="0" smtClean="0"/>
              <a:t>                            - Miller </a:t>
            </a:r>
            <a:r>
              <a:rPr lang="fr-FR" dirty="0" err="1" smtClean="0"/>
              <a:t>geometry</a:t>
            </a:r>
            <a:r>
              <a:rPr lang="fr-FR" dirty="0" smtClean="0"/>
              <a:t>/s-alpha </a:t>
            </a:r>
            <a:r>
              <a:rPr lang="fr-FR" dirty="0" err="1" smtClean="0"/>
              <a:t>geometry</a:t>
            </a:r>
            <a:endParaRPr lang="fr-FR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-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shear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(</a:t>
            </a:r>
            <a:r>
              <a:rPr lang="fr-FR" dirty="0" err="1" smtClean="0"/>
              <a:t>quench</a:t>
            </a:r>
            <a:r>
              <a:rPr lang="fr-FR" dirty="0" smtClean="0"/>
              <a:t> </a:t>
            </a:r>
            <a:r>
              <a:rPr lang="fr-FR" dirty="0" err="1" smtClean="0"/>
              <a:t>rule</a:t>
            </a:r>
            <a:r>
              <a:rPr lang="fr-FR" dirty="0" smtClean="0"/>
              <a:t>/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                           spectral shift model);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r-FR" dirty="0" smtClean="0"/>
          </a:p>
          <a:p>
            <a:pPr marL="1266825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b="1" dirty="0" smtClean="0"/>
              <a:t>GLF23</a:t>
            </a:r>
            <a:r>
              <a:rPr lang="fr-FR" dirty="0" smtClean="0"/>
              <a:t>: - </a:t>
            </a:r>
            <a:r>
              <a:rPr lang="fr-FR" dirty="0" err="1" smtClean="0"/>
              <a:t>electrostatic</a:t>
            </a:r>
            <a:endParaRPr lang="fr-FR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dirty="0"/>
              <a:t>             </a:t>
            </a:r>
            <a:r>
              <a:rPr lang="fr-FR" dirty="0" smtClean="0"/>
              <a:t>                - s-alpha </a:t>
            </a:r>
            <a:r>
              <a:rPr lang="fr-FR" dirty="0" err="1"/>
              <a:t>geometry</a:t>
            </a:r>
            <a:endParaRPr lang="fr-FR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dirty="0"/>
              <a:t>              </a:t>
            </a:r>
            <a:r>
              <a:rPr lang="fr-FR" dirty="0" smtClean="0"/>
              <a:t>               -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shear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(</a:t>
            </a:r>
            <a:r>
              <a:rPr lang="fr-FR" dirty="0" err="1" smtClean="0"/>
              <a:t>quench</a:t>
            </a:r>
            <a:r>
              <a:rPr lang="fr-FR" dirty="0" smtClean="0"/>
              <a:t> </a:t>
            </a:r>
            <a:r>
              <a:rPr lang="fr-FR" dirty="0" err="1" smtClean="0"/>
              <a:t>rule</a:t>
            </a:r>
            <a:r>
              <a:rPr lang="fr-FR" dirty="0" smtClean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6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H-mode</a:t>
            </a:r>
            <a:r>
              <a:rPr lang="fr-FR" dirty="0"/>
              <a:t>: JET </a:t>
            </a:r>
            <a:r>
              <a:rPr lang="fr-FR" dirty="0" err="1"/>
              <a:t>shot</a:t>
            </a:r>
            <a:r>
              <a:rPr lang="fr-FR" dirty="0"/>
              <a:t> </a:t>
            </a:r>
            <a:r>
              <a:rPr lang="fr-FR" dirty="0" smtClean="0"/>
              <a:t>73342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124744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t</a:t>
            </a:r>
            <a:r>
              <a:rPr lang="fr-FR" sz="1600" dirty="0" smtClean="0"/>
              <a:t> = 20.1 s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4230380"/>
            <a:ext cx="77572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err="1"/>
              <a:t>V</a:t>
            </a:r>
            <a:r>
              <a:rPr lang="fr-FR" dirty="0" err="1" smtClean="0"/>
              <a:t>ery</a:t>
            </a:r>
            <a:r>
              <a:rPr lang="fr-FR" dirty="0" smtClean="0"/>
              <a:t> good agreement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b="1" dirty="0" err="1" smtClean="0"/>
              <a:t>Qualikiz</a:t>
            </a:r>
            <a:r>
              <a:rPr lang="fr-FR" dirty="0" smtClean="0"/>
              <a:t> and </a:t>
            </a:r>
            <a:r>
              <a:rPr lang="fr-FR" dirty="0" err="1" smtClean="0"/>
              <a:t>experimental</a:t>
            </a:r>
            <a:r>
              <a:rPr lang="fr-FR" dirty="0" smtClean="0"/>
              <a:t> data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TGLF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in good agreement (</a:t>
            </a:r>
            <a:r>
              <a:rPr lang="fr-FR" dirty="0" err="1" smtClean="0"/>
              <a:t>experimental</a:t>
            </a:r>
            <a:r>
              <a:rPr lang="fr-FR" dirty="0" smtClean="0"/>
              <a:t> data </a:t>
            </a:r>
            <a:r>
              <a:rPr lang="fr-FR" dirty="0" err="1" smtClean="0"/>
              <a:t>slightly</a:t>
            </a:r>
            <a:r>
              <a:rPr lang="fr-FR" dirty="0" smtClean="0"/>
              <a:t> </a:t>
            </a:r>
            <a:r>
              <a:rPr lang="fr-FR" dirty="0" err="1" smtClean="0"/>
              <a:t>underestimated</a:t>
            </a:r>
            <a:r>
              <a:rPr lang="fr-FR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GLF23</a:t>
            </a:r>
            <a:r>
              <a:rPr lang="fr-FR" dirty="0" smtClean="0"/>
              <a:t> </a:t>
            </a:r>
            <a:r>
              <a:rPr lang="fr-FR" dirty="0" err="1" smtClean="0"/>
              <a:t>overestimates</a:t>
            </a:r>
            <a:r>
              <a:rPr lang="fr-FR" dirty="0" smtClean="0"/>
              <a:t> </a:t>
            </a:r>
            <a:r>
              <a:rPr lang="fr-FR" dirty="0" err="1" smtClean="0"/>
              <a:t>slightly</a:t>
            </a:r>
            <a:r>
              <a:rPr lang="fr-FR" dirty="0" smtClean="0"/>
              <a:t> the data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>
                <a:latin typeface="Symbol" pitchFamily="18" charset="2"/>
              </a:rPr>
              <a:t>r</a:t>
            </a:r>
            <a:r>
              <a:rPr lang="fr-FR" baseline="-25000" dirty="0" err="1" smtClean="0"/>
              <a:t>tn</a:t>
            </a:r>
            <a:r>
              <a:rPr lang="fr-FR" dirty="0" smtClean="0"/>
              <a:t> </a:t>
            </a:r>
            <a:r>
              <a:rPr lang="fr-FR" dirty="0"/>
              <a:t>&lt; </a:t>
            </a:r>
            <a:r>
              <a:rPr lang="fr-FR" dirty="0" smtClean="0"/>
              <a:t>0.3: </a:t>
            </a:r>
            <a:r>
              <a:rPr lang="fr-FR" dirty="0" err="1" smtClean="0"/>
              <a:t>presence</a:t>
            </a:r>
            <a:r>
              <a:rPr lang="fr-FR" dirty="0" smtClean="0"/>
              <a:t> of </a:t>
            </a:r>
            <a:r>
              <a:rPr lang="fr-FR" dirty="0" err="1" smtClean="0"/>
              <a:t>sawteeth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are not </a:t>
            </a:r>
            <a:r>
              <a:rPr lang="fr-FR" dirty="0" err="1" smtClean="0"/>
              <a:t>simulated</a:t>
            </a:r>
            <a:endParaRPr lang="fr-FR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317095" y="6084004"/>
            <a:ext cx="636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Qualikiz</a:t>
            </a:r>
            <a:r>
              <a:rPr lang="fr-FR" dirty="0" smtClean="0">
                <a:solidFill>
                  <a:srgbClr val="FF0000"/>
                </a:solidFill>
              </a:rPr>
              <a:t> , TGLF and GLF23 </a:t>
            </a:r>
            <a:r>
              <a:rPr lang="fr-FR" dirty="0" err="1" smtClean="0">
                <a:solidFill>
                  <a:srgbClr val="FF0000"/>
                </a:solidFill>
              </a:rPr>
              <a:t>reproduce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reasonably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well</a:t>
            </a:r>
            <a:r>
              <a:rPr lang="fr-FR" dirty="0" smtClean="0">
                <a:solidFill>
                  <a:srgbClr val="FF0000"/>
                </a:solidFill>
              </a:rPr>
              <a:t> the T profiles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7" t="5128" r="6024"/>
          <a:stretch/>
        </p:blipFill>
        <p:spPr>
          <a:xfrm>
            <a:off x="6769443" y="1476893"/>
            <a:ext cx="2392278" cy="255952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9" t="11606" r="2605"/>
          <a:stretch/>
        </p:blipFill>
        <p:spPr>
          <a:xfrm>
            <a:off x="179512" y="1477925"/>
            <a:ext cx="3130426" cy="264495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8" t="10829" r="1916"/>
          <a:stretch/>
        </p:blipFill>
        <p:spPr>
          <a:xfrm>
            <a:off x="3429216" y="1412776"/>
            <a:ext cx="3280144" cy="277525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16200000">
            <a:off x="-305175" y="2432876"/>
            <a:ext cx="9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 (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2954887" y="2453876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 (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91680" y="38610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r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80776" y="38610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r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09930" y="38517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r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6256" y="1309410"/>
            <a:ext cx="345119" cy="247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3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55" y="1539042"/>
            <a:ext cx="3560942" cy="267422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7" y="1412776"/>
            <a:ext cx="3244314" cy="27607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H-MODE: </a:t>
            </a:r>
            <a:r>
              <a:rPr lang="fr-FR" dirty="0"/>
              <a:t>JET </a:t>
            </a:r>
            <a:r>
              <a:rPr lang="fr-FR" dirty="0" err="1"/>
              <a:t>shot</a:t>
            </a:r>
            <a:r>
              <a:rPr lang="fr-FR" dirty="0"/>
              <a:t> </a:t>
            </a:r>
            <a:r>
              <a:rPr lang="fr-FR" dirty="0" smtClean="0"/>
              <a:t>73342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79711" y="1167733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Electromagnetic</a:t>
            </a:r>
            <a:r>
              <a:rPr lang="fr-FR" dirty="0" smtClean="0"/>
              <a:t>, Miller </a:t>
            </a:r>
            <a:r>
              <a:rPr lang="fr-FR" dirty="0" err="1" smtClean="0"/>
              <a:t>geometry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30347" y="116971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TGLF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692502" y="2604246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</a:t>
            </a:r>
            <a:r>
              <a:rPr lang="fr-FR" dirty="0" err="1" smtClean="0"/>
              <a:t>ormalized</a:t>
            </a:r>
            <a:r>
              <a:rPr lang="fr-FR" dirty="0" smtClean="0"/>
              <a:t> </a:t>
            </a:r>
            <a:r>
              <a:rPr lang="fr-FR" dirty="0" err="1" smtClean="0"/>
              <a:t>rowth</a:t>
            </a:r>
            <a:r>
              <a:rPr lang="fr-FR" dirty="0" smtClean="0"/>
              <a:t> rate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3880155" y="2676031"/>
            <a:ext cx="2454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normalized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 r="7042"/>
          <a:stretch/>
        </p:blipFill>
        <p:spPr>
          <a:xfrm>
            <a:off x="2119692" y="4087957"/>
            <a:ext cx="3748452" cy="273969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97227" y="4811475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Study</a:t>
            </a:r>
            <a:r>
              <a:rPr lang="fr-FR" dirty="0" smtClean="0"/>
              <a:t> of </a:t>
            </a:r>
          </a:p>
          <a:p>
            <a:pPr algn="ctr"/>
            <a:r>
              <a:rPr lang="fr-FR" dirty="0" smtClean="0"/>
              <a:t>ITG </a:t>
            </a:r>
            <a:r>
              <a:rPr lang="fr-FR" dirty="0" err="1" smtClean="0"/>
              <a:t>threshold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300192" y="4581747"/>
            <a:ext cx="1967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R/</a:t>
            </a:r>
            <a:r>
              <a:rPr lang="fr-FR" dirty="0" err="1" smtClean="0"/>
              <a:t>LTi</a:t>
            </a:r>
            <a:r>
              <a:rPr lang="fr-FR" dirty="0" smtClean="0"/>
              <a:t> profile </a:t>
            </a:r>
          </a:p>
          <a:p>
            <a:pPr algn="ctr"/>
            <a:r>
              <a:rPr lang="fr-FR" dirty="0" err="1" smtClean="0"/>
              <a:t>much</a:t>
            </a:r>
            <a:r>
              <a:rPr lang="fr-FR" dirty="0" smtClean="0"/>
              <a:t> over </a:t>
            </a:r>
          </a:p>
          <a:p>
            <a:pPr algn="ctr"/>
            <a:r>
              <a:rPr lang="fr-FR" dirty="0" smtClean="0"/>
              <a:t>the ITG </a:t>
            </a:r>
            <a:r>
              <a:rPr lang="fr-FR" dirty="0" err="1" smtClean="0"/>
              <a:t>threshold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928569" y="594928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ITG </a:t>
            </a:r>
            <a:r>
              <a:rPr lang="fr-FR" dirty="0" err="1" smtClean="0">
                <a:solidFill>
                  <a:srgbClr val="FF0000"/>
                </a:solidFill>
              </a:rPr>
              <a:t>regime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1" y="1453497"/>
            <a:ext cx="3395442" cy="27234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H-MODE: </a:t>
            </a:r>
            <a:r>
              <a:rPr lang="fr-FR" dirty="0"/>
              <a:t>JET </a:t>
            </a:r>
            <a:r>
              <a:rPr lang="fr-FR" dirty="0" err="1"/>
              <a:t>shot</a:t>
            </a:r>
            <a:r>
              <a:rPr lang="fr-FR" dirty="0"/>
              <a:t> </a:t>
            </a:r>
            <a:r>
              <a:rPr lang="fr-FR" dirty="0" smtClean="0"/>
              <a:t>73342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79711" y="1167733"/>
            <a:ext cx="308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Electrostatic</a:t>
            </a:r>
            <a:r>
              <a:rPr lang="fr-FR" dirty="0" smtClean="0"/>
              <a:t>, s-alpha </a:t>
            </a:r>
            <a:r>
              <a:rPr lang="fr-FR" dirty="0" err="1" smtClean="0"/>
              <a:t>geometry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30347" y="116971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Qualikiz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756622" y="260424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</a:t>
            </a:r>
            <a:r>
              <a:rPr lang="fr-FR" dirty="0" err="1" smtClean="0"/>
              <a:t>ormalized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rate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22" y="1587301"/>
            <a:ext cx="3254194" cy="244386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16200000">
            <a:off x="4059691" y="2676031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Relative </a:t>
            </a:r>
            <a:r>
              <a:rPr lang="fr-FR" dirty="0" err="1" smtClean="0"/>
              <a:t>frequency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0"/>
          <a:stretch/>
        </p:blipFill>
        <p:spPr>
          <a:xfrm>
            <a:off x="2411760" y="4176924"/>
            <a:ext cx="3744416" cy="267530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97227" y="4811475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Study</a:t>
            </a:r>
            <a:r>
              <a:rPr lang="fr-FR" dirty="0" smtClean="0"/>
              <a:t> of </a:t>
            </a:r>
          </a:p>
          <a:p>
            <a:pPr algn="ctr"/>
            <a:r>
              <a:rPr lang="fr-FR" dirty="0" smtClean="0"/>
              <a:t>ITG </a:t>
            </a:r>
            <a:r>
              <a:rPr lang="fr-FR" dirty="0" err="1" smtClean="0"/>
              <a:t>threshold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868144" y="4534476"/>
            <a:ext cx="3063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R/</a:t>
            </a:r>
            <a:r>
              <a:rPr lang="fr-FR" dirty="0" err="1" smtClean="0"/>
              <a:t>LTi</a:t>
            </a:r>
            <a:r>
              <a:rPr lang="fr-FR" dirty="0" smtClean="0"/>
              <a:t> profile </a:t>
            </a:r>
          </a:p>
          <a:p>
            <a:pPr algn="ctr"/>
            <a:r>
              <a:rPr lang="fr-FR" dirty="0" smtClean="0"/>
              <a:t>over </a:t>
            </a:r>
          </a:p>
          <a:p>
            <a:pPr algn="ctr"/>
            <a:r>
              <a:rPr lang="fr-FR" dirty="0" smtClean="0"/>
              <a:t>the ITG </a:t>
            </a:r>
            <a:r>
              <a:rPr lang="fr-FR" dirty="0" err="1" smtClean="0"/>
              <a:t>threshold</a:t>
            </a:r>
            <a:r>
              <a:rPr lang="fr-FR" dirty="0" smtClean="0"/>
              <a:t> for x &gt; 0.3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928569" y="594928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ITG </a:t>
            </a:r>
            <a:r>
              <a:rPr lang="fr-FR" dirty="0" err="1" smtClean="0">
                <a:solidFill>
                  <a:srgbClr val="FF0000"/>
                </a:solidFill>
              </a:rPr>
              <a:t>regime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hybrid</a:t>
            </a:r>
            <a:r>
              <a:rPr lang="fr-FR" dirty="0" smtClean="0"/>
              <a:t>: </a:t>
            </a:r>
            <a:r>
              <a:rPr lang="fr-FR" dirty="0"/>
              <a:t>JET </a:t>
            </a:r>
            <a:r>
              <a:rPr lang="fr-FR" dirty="0" err="1"/>
              <a:t>shot</a:t>
            </a:r>
            <a:r>
              <a:rPr lang="fr-FR" dirty="0"/>
              <a:t> </a:t>
            </a:r>
            <a:r>
              <a:rPr lang="fr-FR" dirty="0" smtClean="0"/>
              <a:t>75225</a:t>
            </a:r>
            <a:br>
              <a:rPr lang="fr-FR" dirty="0" smtClean="0"/>
            </a:br>
            <a:r>
              <a:rPr lang="fr-FR" dirty="0" smtClean="0"/>
              <a:t>self consistent simulations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-36512" y="1024549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t</a:t>
            </a:r>
            <a:r>
              <a:rPr lang="fr-FR" sz="1600" dirty="0" smtClean="0"/>
              <a:t> = 6 s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30758" y="4648487"/>
            <a:ext cx="88204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700" b="1" dirty="0" smtClean="0"/>
              <a:t>TGLF</a:t>
            </a:r>
            <a:r>
              <a:rPr lang="fr-FR" sz="1700" dirty="0" smtClean="0"/>
              <a:t> </a:t>
            </a:r>
            <a:r>
              <a:rPr lang="fr-FR" sz="1700" dirty="0" err="1" smtClean="0"/>
              <a:t>underestimates</a:t>
            </a:r>
            <a:r>
              <a:rPr lang="fr-FR" sz="1700" dirty="0" smtClean="0"/>
              <a:t> ions in the </a:t>
            </a:r>
            <a:r>
              <a:rPr lang="fr-FR" sz="1700" dirty="0" err="1" smtClean="0"/>
              <a:t>inner</a:t>
            </a:r>
            <a:r>
              <a:rPr lang="fr-FR" sz="1700" dirty="0" smtClean="0"/>
              <a:t> </a:t>
            </a:r>
            <a:r>
              <a:rPr lang="fr-FR" sz="1700" dirty="0" err="1" smtClean="0"/>
              <a:t>region</a:t>
            </a:r>
            <a:r>
              <a:rPr lang="fr-FR" sz="1700" dirty="0" smtClean="0"/>
              <a:t>, </a:t>
            </a:r>
            <a:r>
              <a:rPr lang="fr-FR" sz="1700" dirty="0" err="1" smtClean="0"/>
              <a:t>it</a:t>
            </a:r>
            <a:r>
              <a:rPr lang="fr-FR" sz="1700" dirty="0" smtClean="0"/>
              <a:t> </a:t>
            </a:r>
            <a:r>
              <a:rPr lang="fr-FR" sz="1700" dirty="0" err="1" smtClean="0"/>
              <a:t>is</a:t>
            </a:r>
            <a:r>
              <a:rPr lang="fr-FR" sz="1700" dirty="0" smtClean="0"/>
              <a:t> </a:t>
            </a:r>
            <a:r>
              <a:rPr lang="fr-FR" sz="1700" dirty="0" err="1" smtClean="0"/>
              <a:t>similar</a:t>
            </a:r>
            <a:r>
              <a:rPr lang="fr-FR" sz="1700" dirty="0" smtClean="0"/>
              <a:t> to GLF23</a:t>
            </a:r>
            <a:r>
              <a:rPr lang="fr-FR" sz="1700" b="1" dirty="0" smtClean="0"/>
              <a:t> </a:t>
            </a:r>
            <a:r>
              <a:rPr lang="fr-FR" sz="1700" dirty="0" smtClean="0"/>
              <a:t>for </a:t>
            </a:r>
            <a:r>
              <a:rPr lang="fr-FR" sz="1700" dirty="0" err="1" smtClean="0"/>
              <a:t>electrons</a:t>
            </a:r>
            <a:endParaRPr lang="fr-FR" sz="17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700" b="1" dirty="0" err="1" smtClean="0"/>
              <a:t>Qualikiz</a:t>
            </a:r>
            <a:r>
              <a:rPr lang="fr-FR" sz="1700" dirty="0" smtClean="0"/>
              <a:t> </a:t>
            </a:r>
            <a:r>
              <a:rPr lang="fr-FR" sz="1700" dirty="0" err="1" smtClean="0"/>
              <a:t>overestimates</a:t>
            </a:r>
            <a:r>
              <a:rPr lang="fr-FR" sz="1700" dirty="0" smtClean="0"/>
              <a:t> the </a:t>
            </a:r>
            <a:r>
              <a:rPr lang="fr-FR" sz="1700" dirty="0" err="1" smtClean="0"/>
              <a:t>reduction</a:t>
            </a:r>
            <a:r>
              <a:rPr lang="fr-FR" sz="1700" dirty="0" smtClean="0"/>
              <a:t> of the transport in the centre for ions and </a:t>
            </a:r>
            <a:r>
              <a:rPr lang="fr-FR" sz="1700" dirty="0" err="1" smtClean="0"/>
              <a:t>electrons</a:t>
            </a:r>
            <a:r>
              <a:rPr lang="fr-FR" sz="1700" dirty="0" smtClean="0"/>
              <a:t>; in the </a:t>
            </a:r>
            <a:r>
              <a:rPr lang="fr-FR" sz="1700" dirty="0" err="1" smtClean="0"/>
              <a:t>electron</a:t>
            </a:r>
            <a:r>
              <a:rPr lang="fr-FR" sz="1700" dirty="0" smtClean="0"/>
              <a:t> </a:t>
            </a:r>
            <a:r>
              <a:rPr lang="fr-FR" sz="1700" dirty="0" err="1" smtClean="0"/>
              <a:t>pedestal</a:t>
            </a:r>
            <a:r>
              <a:rPr lang="fr-FR" sz="1700" dirty="0" smtClean="0"/>
              <a:t> </a:t>
            </a:r>
            <a:r>
              <a:rPr lang="fr-FR" sz="1700" dirty="0" err="1" smtClean="0"/>
              <a:t>region</a:t>
            </a:r>
            <a:r>
              <a:rPr lang="fr-FR" sz="1700" dirty="0" smtClean="0"/>
              <a:t> </a:t>
            </a:r>
            <a:r>
              <a:rPr lang="fr-FR" sz="1700" dirty="0" err="1" smtClean="0"/>
              <a:t>it</a:t>
            </a:r>
            <a:r>
              <a:rPr lang="fr-FR" sz="1700" dirty="0"/>
              <a:t> </a:t>
            </a:r>
            <a:r>
              <a:rPr lang="fr-FR" sz="1700" dirty="0" err="1" smtClean="0"/>
              <a:t>doesn’t</a:t>
            </a:r>
            <a:r>
              <a:rPr lang="fr-FR" sz="1700" dirty="0" smtClean="0"/>
              <a:t> </a:t>
            </a:r>
            <a:r>
              <a:rPr lang="fr-FR" sz="1700" dirty="0" err="1" smtClean="0"/>
              <a:t>reproduce</a:t>
            </a:r>
            <a:r>
              <a:rPr lang="fr-FR" sz="1700" dirty="0" smtClean="0"/>
              <a:t> the data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7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1700" b="1" dirty="0"/>
              <a:t>GLF23</a:t>
            </a:r>
            <a:r>
              <a:rPr lang="fr-FR" sz="1700" dirty="0"/>
              <a:t> </a:t>
            </a:r>
            <a:r>
              <a:rPr lang="fr-FR" sz="1700" dirty="0" err="1" smtClean="0"/>
              <a:t>overestimates</a:t>
            </a:r>
            <a:r>
              <a:rPr lang="fr-FR" sz="1700" dirty="0" smtClean="0"/>
              <a:t> ion T, </a:t>
            </a:r>
            <a:r>
              <a:rPr lang="fr-FR" sz="1700" dirty="0"/>
              <a:t>and not </a:t>
            </a:r>
            <a:r>
              <a:rPr lang="fr-FR" sz="1700" dirty="0" err="1"/>
              <a:t>too</a:t>
            </a:r>
            <a:r>
              <a:rPr lang="fr-FR" sz="1700" dirty="0"/>
              <a:t> far </a:t>
            </a:r>
            <a:r>
              <a:rPr lang="fr-FR" sz="1700" dirty="0" err="1"/>
              <a:t>from</a:t>
            </a:r>
            <a:r>
              <a:rPr lang="fr-FR" sz="1700" dirty="0"/>
              <a:t> </a:t>
            </a:r>
            <a:r>
              <a:rPr lang="fr-FR" sz="1700" dirty="0" err="1"/>
              <a:t>electron</a:t>
            </a:r>
            <a:r>
              <a:rPr lang="fr-FR" sz="1700" dirty="0"/>
              <a:t> </a:t>
            </a:r>
            <a:r>
              <a:rPr lang="fr-FR" sz="1700" dirty="0" err="1"/>
              <a:t>experimental</a:t>
            </a:r>
            <a:r>
              <a:rPr lang="fr-FR" sz="1700" dirty="0"/>
              <a:t> profile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7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0" t="2538" r="6483"/>
          <a:stretch/>
        </p:blipFill>
        <p:spPr>
          <a:xfrm>
            <a:off x="6583889" y="1226696"/>
            <a:ext cx="2308591" cy="254478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16200000">
            <a:off x="-113777" y="2279567"/>
            <a:ext cx="9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 (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747161" y="1084094"/>
            <a:ext cx="345119" cy="247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t="13387"/>
          <a:stretch/>
        </p:blipFill>
        <p:spPr>
          <a:xfrm>
            <a:off x="3457723" y="1028851"/>
            <a:ext cx="2971158" cy="30466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4" t="13387"/>
          <a:stretch/>
        </p:blipFill>
        <p:spPr>
          <a:xfrm>
            <a:off x="641268" y="1052736"/>
            <a:ext cx="2803631" cy="299609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 rot="16200000">
            <a:off x="2914186" y="2300568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 (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188151" y="4201203"/>
            <a:ext cx="2690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Low</a:t>
            </a:r>
            <a:r>
              <a:rPr lang="fr-FR" sz="1600" dirty="0" smtClean="0"/>
              <a:t> </a:t>
            </a:r>
            <a:r>
              <a:rPr lang="fr-FR" sz="1600" dirty="0" err="1" smtClean="0"/>
              <a:t>density</a:t>
            </a:r>
            <a:r>
              <a:rPr lang="fr-FR" sz="1600" dirty="0" smtClean="0"/>
              <a:t>, n</a:t>
            </a:r>
            <a:r>
              <a:rPr lang="fr-FR" sz="1600" baseline="-25000" dirty="0" smtClean="0"/>
              <a:t>0</a:t>
            </a:r>
            <a:r>
              <a:rPr lang="fr-FR" sz="1600" dirty="0" smtClean="0"/>
              <a:t> = 5 10</a:t>
            </a:r>
            <a:r>
              <a:rPr lang="fr-FR" sz="1600" baseline="30000" dirty="0" smtClean="0"/>
              <a:t>19</a:t>
            </a:r>
            <a:r>
              <a:rPr lang="fr-FR" sz="1600" dirty="0" smtClean="0"/>
              <a:t> m</a:t>
            </a:r>
            <a:r>
              <a:rPr lang="fr-FR" sz="1600" baseline="30000" dirty="0" smtClean="0"/>
              <a:t>-3</a:t>
            </a:r>
            <a:endParaRPr lang="fr-FR" sz="1600" baseline="30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696829" y="4206110"/>
            <a:ext cx="2948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High rotation, </a:t>
            </a:r>
            <a:r>
              <a:rPr lang="fr-FR" sz="1600" dirty="0" err="1" smtClean="0"/>
              <a:t>v</a:t>
            </a:r>
            <a:r>
              <a:rPr lang="fr-FR" sz="1600" baseline="-25000" dirty="0" err="1" smtClean="0"/>
              <a:t>tor</a:t>
            </a:r>
            <a:r>
              <a:rPr lang="fr-FR" sz="1600" dirty="0" smtClean="0"/>
              <a:t> = 1 10</a:t>
            </a:r>
            <a:r>
              <a:rPr lang="fr-FR" sz="1600" baseline="30000" dirty="0" smtClean="0"/>
              <a:t>5</a:t>
            </a:r>
            <a:r>
              <a:rPr lang="fr-FR" sz="1600" dirty="0" smtClean="0"/>
              <a:t> rad/s</a:t>
            </a:r>
            <a:endParaRPr lang="fr-FR" sz="1600" baseline="30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812424" y="37983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r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908768" y="378904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r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645072" y="378904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r</a:t>
            </a:r>
            <a:endParaRPr lang="fr-FR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77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7" b="50000"/>
          <a:stretch/>
        </p:blipFill>
        <p:spPr>
          <a:xfrm>
            <a:off x="425439" y="3747833"/>
            <a:ext cx="4060540" cy="196467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" y="1051448"/>
            <a:ext cx="3021690" cy="25935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/>
          <a:stretch/>
        </p:blipFill>
        <p:spPr>
          <a:xfrm>
            <a:off x="3129663" y="1006781"/>
            <a:ext cx="2594465" cy="26382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hybrid</a:t>
            </a:r>
            <a:r>
              <a:rPr lang="fr-FR" dirty="0"/>
              <a:t>: JET </a:t>
            </a:r>
            <a:r>
              <a:rPr lang="fr-FR" dirty="0" err="1"/>
              <a:t>shot</a:t>
            </a:r>
            <a:r>
              <a:rPr lang="fr-FR" dirty="0"/>
              <a:t> 75225</a:t>
            </a:r>
            <a:br>
              <a:rPr lang="fr-FR" dirty="0"/>
            </a:br>
            <a:r>
              <a:rPr lang="fr-FR" dirty="0" smtClean="0"/>
              <a:t>HEAT FLUXES AND GROWTH RATES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49925" y="1220204"/>
            <a:ext cx="326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Qualikiz</a:t>
            </a:r>
            <a:r>
              <a:rPr lang="fr-FR" dirty="0" smtClean="0"/>
              <a:t>: fluxes = 0 </a:t>
            </a:r>
          </a:p>
          <a:p>
            <a:r>
              <a:rPr lang="fr-FR" dirty="0" err="1" smtClean="0"/>
              <a:t>inside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r</a:t>
            </a:r>
            <a:r>
              <a:rPr lang="fr-FR" dirty="0" smtClean="0"/>
              <a:t> = 0.4,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/>
              <a:t>s = 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5333" y="90872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stand </a:t>
            </a:r>
            <a:r>
              <a:rPr lang="fr-FR" dirty="0" err="1" smtClean="0"/>
              <a:t>alone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99592" y="5783099"/>
            <a:ext cx="641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the </a:t>
            </a:r>
            <a:r>
              <a:rPr lang="fr-FR" dirty="0" err="1" smtClean="0"/>
              <a:t>region</a:t>
            </a:r>
            <a:r>
              <a:rPr lang="fr-FR" dirty="0" smtClean="0"/>
              <a:t> of k </a:t>
            </a:r>
            <a:r>
              <a:rPr lang="fr-FR" dirty="0" err="1" smtClean="0"/>
              <a:t>typical</a:t>
            </a:r>
            <a:r>
              <a:rPr lang="fr-FR" dirty="0" smtClean="0"/>
              <a:t> of ITG </a:t>
            </a:r>
            <a:r>
              <a:rPr lang="fr-FR" dirty="0" err="1" smtClean="0"/>
              <a:t>tglf</a:t>
            </a:r>
            <a:r>
              <a:rPr lang="fr-FR" dirty="0" smtClean="0"/>
              <a:t> and glf23 </a:t>
            </a:r>
            <a:r>
              <a:rPr lang="fr-FR" dirty="0" err="1" smtClean="0"/>
              <a:t>similar</a:t>
            </a:r>
            <a:r>
              <a:rPr lang="fr-FR" dirty="0" smtClean="0"/>
              <a:t>, QLK not </a:t>
            </a:r>
            <a:r>
              <a:rPr lang="fr-FR" dirty="0" err="1" smtClean="0"/>
              <a:t>so</a:t>
            </a:r>
            <a:r>
              <a:rPr lang="fr-FR" dirty="0" smtClean="0"/>
              <a:t> far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in the </a:t>
            </a:r>
            <a:r>
              <a:rPr lang="fr-FR" dirty="0" err="1" smtClean="0"/>
              <a:t>inner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346236" y="363325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 = 0.3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55711" y="4465787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g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2438060" y="214123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Qe</a:t>
            </a:r>
            <a:r>
              <a:rPr lang="fr-FR" dirty="0" smtClean="0"/>
              <a:t>/</a:t>
            </a:r>
            <a:r>
              <a:rPr lang="fr-FR" dirty="0" err="1" smtClean="0"/>
              <a:t>QgB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337922" y="215272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Qi/</a:t>
            </a:r>
            <a:r>
              <a:rPr lang="fr-FR" dirty="0" err="1" smtClean="0"/>
              <a:t>QgB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7" r="7688" b="6006"/>
          <a:stretch/>
        </p:blipFill>
        <p:spPr>
          <a:xfrm>
            <a:off x="4748618" y="3970750"/>
            <a:ext cx="4038235" cy="160392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flipH="1">
            <a:off x="4716016" y="4453221"/>
            <a:ext cx="43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w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78433" y="2002736"/>
            <a:ext cx="312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GLF23: fluxes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>
                <a:latin typeface="Symbol" pitchFamily="18" charset="2"/>
              </a:rPr>
              <a:t>r</a:t>
            </a:r>
            <a:r>
              <a:rPr lang="fr-FR" dirty="0"/>
              <a:t> = </a:t>
            </a:r>
            <a:r>
              <a:rPr lang="fr-FR" dirty="0" smtClean="0"/>
              <a:t>0.6 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768044" y="2801467"/>
            <a:ext cx="312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TGLF: fluxes max in the </a:t>
            </a:r>
            <a:r>
              <a:rPr lang="fr-FR" dirty="0" err="1" smtClean="0"/>
              <a:t>outer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838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716112" cy="27907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00829"/>
            <a:ext cx="3144964" cy="26762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HYBRID: JET </a:t>
            </a:r>
            <a:r>
              <a:rPr lang="fr-FR" dirty="0" err="1"/>
              <a:t>shot</a:t>
            </a:r>
            <a:r>
              <a:rPr lang="fr-FR" dirty="0"/>
              <a:t> </a:t>
            </a:r>
            <a:r>
              <a:rPr lang="fr-FR" dirty="0" smtClean="0"/>
              <a:t>75225</a:t>
            </a:r>
            <a:br>
              <a:rPr lang="fr-FR" dirty="0" smtClean="0"/>
            </a:br>
            <a:r>
              <a:rPr lang="fr-FR" dirty="0" err="1" smtClean="0"/>
              <a:t>ThreshoLD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tglf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79711" y="1167733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Electromagnetic</a:t>
            </a:r>
            <a:r>
              <a:rPr lang="fr-FR" b="1" dirty="0" smtClean="0"/>
              <a:t>, Miller </a:t>
            </a:r>
            <a:r>
              <a:rPr lang="fr-FR" b="1" dirty="0" err="1" smtClean="0"/>
              <a:t>geometry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30347" y="116971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TGLF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756622" y="260424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</a:t>
            </a:r>
            <a:r>
              <a:rPr lang="fr-FR" dirty="0" err="1" smtClean="0"/>
              <a:t>ormalized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rate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3880155" y="2676031"/>
            <a:ext cx="2454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normalized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83" y="4278684"/>
            <a:ext cx="2665809" cy="253469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84392" y="448830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Study</a:t>
            </a:r>
            <a:r>
              <a:rPr lang="fr-FR" dirty="0" smtClean="0"/>
              <a:t> of </a:t>
            </a:r>
          </a:p>
          <a:p>
            <a:pPr algn="ctr"/>
            <a:r>
              <a:rPr lang="fr-FR" dirty="0" smtClean="0"/>
              <a:t>ITG </a:t>
            </a:r>
            <a:r>
              <a:rPr lang="fr-FR" dirty="0" err="1" smtClean="0"/>
              <a:t>threshold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112245" y="4488308"/>
            <a:ext cx="1685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Study</a:t>
            </a:r>
            <a:r>
              <a:rPr lang="fr-FR" dirty="0" smtClean="0"/>
              <a:t> of </a:t>
            </a:r>
          </a:p>
          <a:p>
            <a:pPr algn="ctr"/>
            <a:r>
              <a:rPr lang="fr-FR" dirty="0" smtClean="0"/>
              <a:t>TEM </a:t>
            </a:r>
            <a:r>
              <a:rPr lang="fr-FR" dirty="0" err="1" smtClean="0"/>
              <a:t>threshold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3427" y="5545814"/>
            <a:ext cx="187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R/</a:t>
            </a:r>
            <a:r>
              <a:rPr lang="fr-FR" dirty="0" err="1" smtClean="0">
                <a:solidFill>
                  <a:schemeClr val="tx2"/>
                </a:solidFill>
              </a:rPr>
              <a:t>LTi</a:t>
            </a:r>
            <a:r>
              <a:rPr lang="fr-FR" dirty="0" smtClean="0">
                <a:solidFill>
                  <a:schemeClr val="tx2"/>
                </a:solidFill>
              </a:rPr>
              <a:t> profile 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close to ITG </a:t>
            </a:r>
            <a:r>
              <a:rPr lang="fr-FR" dirty="0" err="1" smtClean="0">
                <a:solidFill>
                  <a:schemeClr val="tx2"/>
                </a:solidFill>
              </a:rPr>
              <a:t>threshold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112245" y="5552355"/>
            <a:ext cx="187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Important </a:t>
            </a:r>
            <a:r>
              <a:rPr lang="fr-FR" dirty="0" err="1" smtClean="0">
                <a:solidFill>
                  <a:srgbClr val="FF0000"/>
                </a:solidFill>
              </a:rPr>
              <a:t>role</a:t>
            </a:r>
            <a:r>
              <a:rPr lang="fr-FR" dirty="0" smtClean="0">
                <a:solidFill>
                  <a:srgbClr val="FF0000"/>
                </a:solidFill>
              </a:rPr>
              <a:t> of TEM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2608455" cy="260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owerpoint2007_IRFM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Modele_powerpoint2007_IRFM</Template>
  <TotalTime>1456</TotalTime>
  <Words>1027</Words>
  <Application>Microsoft Office PowerPoint</Application>
  <PresentationFormat>Affichage à l'écran (4:3)</PresentationFormat>
  <Paragraphs>206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Modele_powerpoint2007_IRFM</vt:lpstr>
      <vt:lpstr>Transport analysis of JET H-mode and hybrid plasmas using Qualikiz, TGLF and GLF23 </vt:lpstr>
      <vt:lpstr>On going work</vt:lpstr>
      <vt:lpstr>Qualikiz, TGLF and GLF23 features</vt:lpstr>
      <vt:lpstr>H-mode: JET shot 73342</vt:lpstr>
      <vt:lpstr>H-MODE: JET shot 73342</vt:lpstr>
      <vt:lpstr>H-MODE: JET shot 73342</vt:lpstr>
      <vt:lpstr>hybrid: JET shot 75225 self consistent simulations</vt:lpstr>
      <vt:lpstr>hybrid: JET shot 75225 HEAT FLUXES AND GROWTH RATES</vt:lpstr>
      <vt:lpstr>HYBRID: JET shot 75225 ThreshoLD with tglf</vt:lpstr>
      <vt:lpstr>HYBRID: JET shot 75225 threshold with qualikiz</vt:lpstr>
      <vt:lpstr>hybrid: JET shot 75225 EFFECT OF ROTATION shear</vt:lpstr>
      <vt:lpstr>hybrid: JET shot 75225 ROLE OF ROTATION, STAND ALONE ANALYSIS</vt:lpstr>
      <vt:lpstr>hybrid: JET shot 75225 GEOMETRY AND EM EFFECTS</vt:lpstr>
      <vt:lpstr>HYBRID: JET shot 75225  geometry and eM effects, stand alone analysis</vt:lpstr>
      <vt:lpstr>Présentation PowerPoint</vt:lpstr>
      <vt:lpstr>Considerations</vt:lpstr>
      <vt:lpstr>OUTLOOK</vt:lpstr>
      <vt:lpstr>HYBRID: JET shot 75225 QUALITATIVE effect of fast ions</vt:lpstr>
      <vt:lpstr>DSM  IRFM Service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HUTTER Thierry 099389</dc:creator>
  <cp:lastModifiedBy>BAIOCCHI Benedetta 234278</cp:lastModifiedBy>
  <cp:revision>193</cp:revision>
  <dcterms:created xsi:type="dcterms:W3CDTF">2012-06-26T12:11:10Z</dcterms:created>
  <dcterms:modified xsi:type="dcterms:W3CDTF">2013-06-07T08:42:54Z</dcterms:modified>
</cp:coreProperties>
</file>