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5" r:id="rId3"/>
    <p:sldId id="271" r:id="rId4"/>
    <p:sldId id="272" r:id="rId5"/>
    <p:sldId id="276" r:id="rId6"/>
    <p:sldId id="273" r:id="rId7"/>
    <p:sldId id="267" r:id="rId8"/>
    <p:sldId id="269" r:id="rId9"/>
    <p:sldId id="258" r:id="rId10"/>
    <p:sldId id="257" r:id="rId11"/>
    <p:sldId id="261" r:id="rId12"/>
    <p:sldId id="259" r:id="rId13"/>
    <p:sldId id="265" r:id="rId14"/>
    <p:sldId id="260" r:id="rId15"/>
    <p:sldId id="263" r:id="rId16"/>
    <p:sldId id="274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1B3D7-5E28-4745-B11D-07F631B7DA13}" type="datetimeFigureOut">
              <a:rPr lang="en-US" smtClean="0"/>
              <a:pPr/>
              <a:t>3/10/2011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B3D7-E414-4046-A29C-F71D6AC4D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1520" y="6108720"/>
            <a:ext cx="8729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Hotels are near the Central Utrecht station, shuttle services will be provided to Rijnhuizen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12998"/>
            <a:ext cx="5184577" cy="452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Next ISM Working Session  July 4-8 2011:</a:t>
            </a:r>
            <a:endParaRPr lang="en-US" sz="2400" b="1" dirty="0" smtClean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hosted by FOM Institute for Plasma Physics “Rijnhuizen”, Netherlands</a:t>
            </a:r>
          </a:p>
        </p:txBody>
      </p:sp>
      <p:sp>
        <p:nvSpPr>
          <p:cNvPr id="6" name="Oval 5"/>
          <p:cNvSpPr/>
          <p:nvPr/>
        </p:nvSpPr>
        <p:spPr>
          <a:xfrm>
            <a:off x="3491880" y="1556792"/>
            <a:ext cx="1152128" cy="792088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4788024" y="4077072"/>
            <a:ext cx="1152128" cy="504056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/>
          <p:cNvSpPr/>
          <p:nvPr/>
        </p:nvSpPr>
        <p:spPr>
          <a:xfrm>
            <a:off x="4716016" y="4653136"/>
            <a:ext cx="864096" cy="5040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l 14"/>
          <p:cNvSpPr/>
          <p:nvPr/>
        </p:nvSpPr>
        <p:spPr>
          <a:xfrm>
            <a:off x="3131840" y="2348880"/>
            <a:ext cx="864096" cy="504056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/>
          <p:cNvSpPr/>
          <p:nvPr/>
        </p:nvSpPr>
        <p:spPr>
          <a:xfrm>
            <a:off x="0" y="2204864"/>
            <a:ext cx="1619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Amsterdam </a:t>
            </a:r>
            <a:r>
              <a:rPr lang="en-US" b="1" dirty="0" err="1" smtClean="0">
                <a:solidFill>
                  <a:srgbClr val="00B050"/>
                </a:solidFill>
              </a:rPr>
              <a:t>Schiphol</a:t>
            </a:r>
            <a:r>
              <a:rPr lang="en-US" b="1" dirty="0" smtClean="0">
                <a:solidFill>
                  <a:srgbClr val="00B050"/>
                </a:solidFill>
              </a:rPr>
              <a:t> airport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47664" y="2636912"/>
            <a:ext cx="1368152" cy="1588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308304" y="3501008"/>
            <a:ext cx="161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hotels</a:t>
            </a:r>
          </a:p>
        </p:txBody>
      </p:sp>
      <p:cxnSp>
        <p:nvCxnSpPr>
          <p:cNvPr id="21" name="Straight Arrow Connector 20"/>
          <p:cNvCxnSpPr>
            <a:endCxn id="7" idx="6"/>
          </p:cNvCxnSpPr>
          <p:nvPr/>
        </p:nvCxnSpPr>
        <p:spPr>
          <a:xfrm rot="10800000" flipV="1">
            <a:off x="5940152" y="3717032"/>
            <a:ext cx="1728192" cy="612068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236296" y="4931876"/>
            <a:ext cx="161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Rijnhuizen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5724128" y="4941168"/>
            <a:ext cx="1728192" cy="14401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5"/>
          </p:cNvCxnSpPr>
          <p:nvPr/>
        </p:nvCxnSpPr>
        <p:spPr>
          <a:xfrm rot="16200000" flipH="1">
            <a:off x="3715735" y="2932776"/>
            <a:ext cx="1369963" cy="1062648"/>
          </a:xfrm>
          <a:prstGeom prst="straightConnector1">
            <a:avLst/>
          </a:prstGeom>
          <a:ln w="44450" cmpd="dbl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0" y="3573016"/>
            <a:ext cx="1979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Frequent train airport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 Utrecht </a:t>
            </a:r>
            <a:r>
              <a:rPr lang="en-US" b="1" dirty="0" smtClean="0">
                <a:solidFill>
                  <a:srgbClr val="FF0000"/>
                </a:solidFill>
              </a:rPr>
              <a:t>(4 ICs per hour; 30 min travel time)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518" y="845515"/>
            <a:ext cx="76009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27784" y="260648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Working session office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: “Tuinkamer”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529" y="858381"/>
            <a:ext cx="6007751" cy="579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521" y="146977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Additional space will be available in the converted coach houses opposite the </a:t>
            </a:r>
            <a:r>
              <a:rPr lang="en-US" b="1" dirty="0" smtClean="0">
                <a:solidFill>
                  <a:srgbClr val="FF0000"/>
                </a:solidFill>
              </a:rPr>
              <a:t>castle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wifi</a:t>
            </a:r>
            <a:r>
              <a:rPr lang="en-US" b="1" dirty="0" smtClean="0">
                <a:solidFill>
                  <a:srgbClr val="FF0000"/>
                </a:solidFill>
              </a:rPr>
              <a:t> access available throughout the grounds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518" y="948201"/>
            <a:ext cx="75723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15326" y="248291"/>
            <a:ext cx="4684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Catered meals will be taken in the castle cellar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143" y="629505"/>
            <a:ext cx="6570489" cy="492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96554" y="188640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And if the weather allows…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38" y="764704"/>
            <a:ext cx="8708719" cy="580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43608" y="188641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castle is surrounded by extensive gardens, for stretching the legs.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692696"/>
            <a:ext cx="7372006" cy="556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032" y="354936"/>
            <a:ext cx="6768752" cy="50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15616" y="5661248"/>
            <a:ext cx="7138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ISM Working Session FOM Rijnhuizen July 4-8 2011: see you there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More information (hotel reservation, etc. etc.) will follow!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813" y="301311"/>
            <a:ext cx="6541547" cy="6093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6994"/>
            <a:ext cx="4250733" cy="598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0" y="548680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Hotels located 5-10 minutes walk from Utrecht City </a:t>
            </a:r>
            <a:r>
              <a:rPr lang="en-US" sz="2400" b="1" dirty="0" smtClean="0">
                <a:solidFill>
                  <a:srgbClr val="FF0000"/>
                </a:solidFill>
              </a:rPr>
              <a:t>Center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Utrecht medium-sized city (~.25M)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 Medieval city centre surrounded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      by canals;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 Large university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 Size and atmosphere not unlike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       Oxford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9624" y="4554994"/>
            <a:ext cx="4032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FOM </a:t>
            </a:r>
            <a:r>
              <a:rPr lang="en-US" b="1" dirty="0" err="1" smtClean="0"/>
              <a:t>Rijnhuizen</a:t>
            </a:r>
            <a:r>
              <a:rPr lang="en-US" b="1" dirty="0" smtClean="0"/>
              <a:t> located 7km away from Utrecht Center: bus services will be provided from hotels.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Public transport and a cycle commute also possible with ease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700" y="853635"/>
            <a:ext cx="6711141" cy="52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36347" y="319489"/>
            <a:ext cx="313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Utrecht </a:t>
            </a:r>
            <a:r>
              <a:rPr lang="en-US" sz="2400" b="1" dirty="0" err="1" smtClean="0">
                <a:solidFill>
                  <a:srgbClr val="FF0000"/>
                </a:solidFill>
              </a:rPr>
              <a:t>Oudegracht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640"/>
            <a:ext cx="91440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FOM </a:t>
            </a:r>
            <a:r>
              <a:rPr lang="en-US" sz="2400" b="1" dirty="0" smtClean="0">
                <a:solidFill>
                  <a:srgbClr val="FF0000"/>
                </a:solidFill>
              </a:rPr>
              <a:t>Institute for Plasma Physics “Rijnhuizen</a:t>
            </a:r>
            <a:r>
              <a:rPr lang="en-US" sz="2400" b="1" dirty="0" smtClean="0">
                <a:solidFill>
                  <a:srgbClr val="FF0000"/>
                </a:solidFill>
              </a:rPr>
              <a:t>”:</a:t>
            </a:r>
          </a:p>
          <a:p>
            <a:endParaRPr lang="en-US" sz="1000" b="1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Long standing tradition in fusion research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 small / medium size devices in ‘70s-’90s (last </a:t>
            </a:r>
            <a:r>
              <a:rPr lang="en-US" sz="2000" dirty="0" err="1" smtClean="0">
                <a:solidFill>
                  <a:srgbClr val="002060"/>
                </a:solidFill>
              </a:rPr>
              <a:t>tokamak</a:t>
            </a:r>
            <a:r>
              <a:rPr lang="en-US" sz="2000" dirty="0" smtClean="0">
                <a:solidFill>
                  <a:srgbClr val="002060"/>
                </a:solidFill>
              </a:rPr>
              <a:t>: RTP)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in ‘00s TEC collaboration on TEXTOR (Germany); collaborations with JET and AUG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ITER contributions (ECRH, CXS, Remote handling)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Since ~10 years also focus on fusion-related PSI</a:t>
            </a:r>
          </a:p>
          <a:p>
            <a:pPr lvl="2"/>
            <a:r>
              <a:rPr lang="en-US" sz="2000" dirty="0" smtClean="0">
                <a:solidFill>
                  <a:srgbClr val="002060"/>
                </a:solidFill>
              </a:rPr>
              <a:t>[large linear machine Magnum-PSI under construction]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Other research lines in the institute: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 Free Electron Laser FELIX </a:t>
            </a:r>
            <a:r>
              <a:rPr lang="en-US" sz="2000" dirty="0" smtClean="0">
                <a:solidFill>
                  <a:srgbClr val="002060"/>
                </a:solidFill>
                <a:sym typeface="Wingdings" pitchFamily="2" charset="2"/>
              </a:rPr>
              <a:t> molecular dynamics studies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sym typeface="Wingdings" pitchFamily="2" charset="2"/>
              </a:rPr>
              <a:t>nano</a:t>
            </a:r>
            <a:r>
              <a:rPr lang="en-US" sz="2000" dirty="0" smtClean="0">
                <a:solidFill>
                  <a:srgbClr val="002060"/>
                </a:solidFill>
                <a:sym typeface="Wingdings" pitchFamily="2" charset="2"/>
              </a:rPr>
              <a:t>-surface interaction [mainly paid by industry]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 descr="Magnum-PSI_plas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00" y="3645024"/>
            <a:ext cx="4428492" cy="2952328"/>
          </a:xfrm>
          <a:prstGeom prst="rect">
            <a:avLst/>
          </a:prstGeom>
        </p:spPr>
      </p:pic>
      <p:pic>
        <p:nvPicPr>
          <p:cNvPr id="6" name="Picture 5" descr="MH_fom_7697zz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645024"/>
            <a:ext cx="4248472" cy="2987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974" y="1005295"/>
            <a:ext cx="6768752" cy="50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83289" y="185933"/>
            <a:ext cx="805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FOM Institute for Plasma Physics </a:t>
            </a:r>
            <a:r>
              <a:rPr lang="en-US" b="1" dirty="0" err="1" smtClean="0">
                <a:solidFill>
                  <a:srgbClr val="FF0000"/>
                </a:solidFill>
              </a:rPr>
              <a:t>Rijnhuizen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the ISM working session will take place in the 18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century manor (July 4-8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2011)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881921" cy="492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19672" y="188640"/>
            <a:ext cx="5909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FOM Institute for Plasma Physics </a:t>
            </a:r>
            <a:r>
              <a:rPr lang="en-US" b="1" dirty="0" err="1" smtClean="0">
                <a:solidFill>
                  <a:srgbClr val="FF0000"/>
                </a:solidFill>
              </a:rPr>
              <a:t>Rijnhuizen</a:t>
            </a:r>
            <a:r>
              <a:rPr lang="en-US" b="1" dirty="0" smtClean="0">
                <a:solidFill>
                  <a:srgbClr val="FF0000"/>
                </a:solidFill>
              </a:rPr>
              <a:t>: modern wing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64704"/>
            <a:ext cx="5415874" cy="56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482649" y="223537"/>
            <a:ext cx="1905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Manor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front view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895350"/>
            <a:ext cx="733425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09799" y="253388"/>
            <a:ext cx="4982481" cy="36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Working session office </a:t>
            </a:r>
            <a:r>
              <a:rPr lang="en-US" b="1" dirty="0" smtClean="0">
                <a:solidFill>
                  <a:srgbClr val="FF0000"/>
                </a:solidFill>
              </a:rPr>
              <a:t>1: “Alexanderzaal”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317</Words>
  <Application>Microsoft Office PowerPoint</Application>
  <PresentationFormat>On-screen Show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FOM Rijnhuizen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citrin</dc:creator>
  <cp:lastModifiedBy>hogewey</cp:lastModifiedBy>
  <cp:revision>9</cp:revision>
  <dcterms:created xsi:type="dcterms:W3CDTF">2011-03-05T15:59:50Z</dcterms:created>
  <dcterms:modified xsi:type="dcterms:W3CDTF">2011-03-10T16:34:15Z</dcterms:modified>
</cp:coreProperties>
</file>