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Default Extension="wmf" ContentType="image/x-wmf"/>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Layouts/slideLayout1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Layouts/slideLayout18.xml" ContentType="application/vnd.openxmlformats-officedocument.presentationml.slideLayout+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4260" r:id="rId2"/>
  </p:sldMasterIdLst>
  <p:notesMasterIdLst>
    <p:notesMasterId r:id="rId36"/>
  </p:notesMasterIdLst>
  <p:handoutMasterIdLst>
    <p:handoutMasterId r:id="rId37"/>
  </p:handoutMasterIdLst>
  <p:sldIdLst>
    <p:sldId id="256" r:id="rId3"/>
    <p:sldId id="277" r:id="rId4"/>
    <p:sldId id="296" r:id="rId5"/>
    <p:sldId id="278" r:id="rId6"/>
    <p:sldId id="281" r:id="rId7"/>
    <p:sldId id="294" r:id="rId8"/>
    <p:sldId id="283" r:id="rId9"/>
    <p:sldId id="285" r:id="rId10"/>
    <p:sldId id="291" r:id="rId11"/>
    <p:sldId id="298" r:id="rId12"/>
    <p:sldId id="287" r:id="rId13"/>
    <p:sldId id="266" r:id="rId14"/>
    <p:sldId id="309" r:id="rId15"/>
    <p:sldId id="304" r:id="rId16"/>
    <p:sldId id="310" r:id="rId17"/>
    <p:sldId id="311" r:id="rId18"/>
    <p:sldId id="289" r:id="rId19"/>
    <p:sldId id="297" r:id="rId20"/>
    <p:sldId id="290" r:id="rId21"/>
    <p:sldId id="299" r:id="rId22"/>
    <p:sldId id="262" r:id="rId23"/>
    <p:sldId id="261" r:id="rId24"/>
    <p:sldId id="260" r:id="rId25"/>
    <p:sldId id="284" r:id="rId26"/>
    <p:sldId id="286" r:id="rId27"/>
    <p:sldId id="302" r:id="rId28"/>
    <p:sldId id="305" r:id="rId29"/>
    <p:sldId id="288" r:id="rId30"/>
    <p:sldId id="307" r:id="rId31"/>
    <p:sldId id="293" r:id="rId32"/>
    <p:sldId id="300" r:id="rId33"/>
    <p:sldId id="301" r:id="rId34"/>
    <p:sldId id="308" r:id="rId35"/>
  </p:sldIdLst>
  <p:sldSz cx="9144000" cy="6858000" type="screen4x3"/>
  <p:notesSz cx="9939338" cy="6805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809" autoAdjust="0"/>
    <p:restoredTop sz="71521" autoAdjust="0"/>
  </p:normalViewPr>
  <p:slideViewPr>
    <p:cSldViewPr>
      <p:cViewPr>
        <p:scale>
          <a:sx n="75" d="100"/>
          <a:sy n="75" d="100"/>
        </p:scale>
        <p:origin x="-696" y="-104"/>
      </p:cViewPr>
      <p:guideLst>
        <p:guide orient="horz" pos="2160"/>
        <p:guide pos="2880"/>
      </p:guideLst>
    </p:cSldViewPr>
  </p:slideViewPr>
  <p:outlineViewPr>
    <p:cViewPr>
      <p:scale>
        <a:sx n="33" d="100"/>
        <a:sy n="33" d="100"/>
      </p:scale>
      <p:origin x="0" y="0"/>
    </p:cViewPr>
  </p:outlineViewPr>
  <p:notesTextViewPr>
    <p:cViewPr>
      <p:scale>
        <a:sx n="150" d="100"/>
        <a:sy n="150" d="100"/>
      </p:scale>
      <p:origin x="0" y="2096"/>
    </p:cViewPr>
  </p:notesTextViewPr>
  <p:sorterViewPr>
    <p:cViewPr>
      <p:scale>
        <a:sx n="100" d="100"/>
        <a:sy n="100" d="100"/>
      </p:scale>
      <p:origin x="0" y="2604"/>
    </p:cViewPr>
  </p:sorter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slide" Target="slides/slide33.xml"/><Relationship Id="rId31" Type="http://schemas.openxmlformats.org/officeDocument/2006/relationships/slide" Target="slides/slide29.xml"/><Relationship Id="rId34" Type="http://schemas.openxmlformats.org/officeDocument/2006/relationships/slide" Target="slides/slide32.xml"/><Relationship Id="rId39" Type="http://schemas.openxmlformats.org/officeDocument/2006/relationships/presProps" Target="presProps.xml"/><Relationship Id="rId40" Type="http://schemas.openxmlformats.org/officeDocument/2006/relationships/viewProps" Target="viewProps.xml"/><Relationship Id="rId7" Type="http://schemas.openxmlformats.org/officeDocument/2006/relationships/slide" Target="slides/slide5.xml"/><Relationship Id="rId36" Type="http://schemas.openxmlformats.org/officeDocument/2006/relationships/notesMaster" Target="notesMasters/notesMaster1.xml"/><Relationship Id="rId1" Type="http://schemas.openxmlformats.org/officeDocument/2006/relationships/slideMaster" Target="slideMasters/slideMaster1.xml"/><Relationship Id="rId24" Type="http://schemas.openxmlformats.org/officeDocument/2006/relationships/slide" Target="slides/slide22.xml"/><Relationship Id="rId25" Type="http://schemas.openxmlformats.org/officeDocument/2006/relationships/slide" Target="slides/slide23.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32" Type="http://schemas.openxmlformats.org/officeDocument/2006/relationships/slide" Target="slides/slide30.xml"/><Relationship Id="rId37" Type="http://schemas.openxmlformats.org/officeDocument/2006/relationships/handoutMaster" Target="handoutMasters/handoutMaster1.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slide" Target="slides/slide25.xml"/><Relationship Id="rId14" Type="http://schemas.openxmlformats.org/officeDocument/2006/relationships/slide" Target="slides/slide12.xml"/><Relationship Id="rId23" Type="http://schemas.openxmlformats.org/officeDocument/2006/relationships/slide" Target="slides/slide21.xml"/><Relationship Id="rId4" Type="http://schemas.openxmlformats.org/officeDocument/2006/relationships/slide" Target="slides/slide2.xml"/><Relationship Id="rId28" Type="http://schemas.openxmlformats.org/officeDocument/2006/relationships/slide" Target="slides/slide26.xml"/><Relationship Id="rId26" Type="http://schemas.openxmlformats.org/officeDocument/2006/relationships/slide" Target="slides/slide24.xml"/><Relationship Id="rId30" Type="http://schemas.openxmlformats.org/officeDocument/2006/relationships/slide" Target="slides/slide28.xml"/><Relationship Id="rId11" Type="http://schemas.openxmlformats.org/officeDocument/2006/relationships/slide" Target="slides/slide9.xml"/><Relationship Id="rId42" Type="http://schemas.openxmlformats.org/officeDocument/2006/relationships/tableStyles" Target="tableStyles.xml"/><Relationship Id="rId29" Type="http://schemas.openxmlformats.org/officeDocument/2006/relationships/slide" Target="slides/slide27.xml"/><Relationship Id="rId6" Type="http://schemas.openxmlformats.org/officeDocument/2006/relationships/slide" Target="slides/slide4.xml"/><Relationship Id="rId16" Type="http://schemas.openxmlformats.org/officeDocument/2006/relationships/slide" Target="slides/slide14.xml"/><Relationship Id="rId33" Type="http://schemas.openxmlformats.org/officeDocument/2006/relationships/slide" Target="slides/slide31.xml"/><Relationship Id="rId41"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38" Type="http://schemas.openxmlformats.org/officeDocument/2006/relationships/printerSettings" Target="printerSettings/printerSettings1.bin"/><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307742" cy="340227"/>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5629278" y="0"/>
            <a:ext cx="4307742" cy="340227"/>
          </a:xfrm>
          <a:prstGeom prst="rect">
            <a:avLst/>
          </a:prstGeom>
        </p:spPr>
        <p:txBody>
          <a:bodyPr vert="horz" lIns="91440" tIns="45720" rIns="91440" bIns="45720" rtlCol="0"/>
          <a:lstStyle>
            <a:lvl1pPr algn="r">
              <a:defRPr sz="1200"/>
            </a:lvl1pPr>
          </a:lstStyle>
          <a:p>
            <a:pPr>
              <a:defRPr/>
            </a:pPr>
            <a:fld id="{53CA114A-1B65-4402-9992-AFEA514383BC}" type="datetimeFigureOut">
              <a:rPr lang="ja-JP" altLang="en-US"/>
              <a:pPr>
                <a:defRPr/>
              </a:pPr>
              <a:t>11.6.6</a:t>
            </a:fld>
            <a:endParaRPr lang="ja-JP" altLang="en-US" dirty="0"/>
          </a:p>
        </p:txBody>
      </p:sp>
      <p:sp>
        <p:nvSpPr>
          <p:cNvPr id="4" name="フッター プレースホルダ 3"/>
          <p:cNvSpPr>
            <a:spLocks noGrp="1"/>
          </p:cNvSpPr>
          <p:nvPr>
            <p:ph type="ftr" sz="quarter" idx="2"/>
          </p:nvPr>
        </p:nvSpPr>
        <p:spPr>
          <a:xfrm>
            <a:off x="1" y="6464300"/>
            <a:ext cx="4307742" cy="340226"/>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5629278" y="6464300"/>
            <a:ext cx="4307742" cy="340226"/>
          </a:xfrm>
          <a:prstGeom prst="rect">
            <a:avLst/>
          </a:prstGeom>
        </p:spPr>
        <p:txBody>
          <a:bodyPr vert="horz" lIns="91440" tIns="45720" rIns="91440" bIns="45720" rtlCol="0" anchor="b"/>
          <a:lstStyle>
            <a:lvl1pPr algn="r">
              <a:defRPr sz="1200"/>
            </a:lvl1pPr>
          </a:lstStyle>
          <a:p>
            <a:pPr>
              <a:defRPr/>
            </a:pPr>
            <a:fld id="{E36C1ABE-89F8-4461-BC63-EA34263749D7}" type="slidenum">
              <a:rPr lang="ja-JP" altLang="en-US"/>
              <a:pPr>
                <a:defRPr/>
              </a:pPr>
              <a:t>‹#›</a:t>
            </a:fld>
            <a:endParaRPr lang="ja-JP"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67603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307742" cy="340227"/>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5629278" y="0"/>
            <a:ext cx="4307742" cy="340227"/>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8E9E419-304D-427D-B5D9-235B3510C3DA}" type="datetimeFigureOut">
              <a:rPr lang="ja-JP" altLang="en-US"/>
              <a:pPr>
                <a:defRPr/>
              </a:pPr>
              <a:t>11.6.6</a:t>
            </a:fld>
            <a:endParaRPr lang="ja-JP" altLang="en-US" dirty="0"/>
          </a:p>
        </p:txBody>
      </p:sp>
      <p:sp>
        <p:nvSpPr>
          <p:cNvPr id="4" name="スライド イメージ プレースホルダ 3"/>
          <p:cNvSpPr>
            <a:spLocks noGrp="1" noRot="1" noChangeAspect="1"/>
          </p:cNvSpPr>
          <p:nvPr>
            <p:ph type="sldImg" idx="2"/>
          </p:nvPr>
        </p:nvSpPr>
        <p:spPr>
          <a:xfrm>
            <a:off x="3270250" y="511175"/>
            <a:ext cx="3400425" cy="2551113"/>
          </a:xfrm>
          <a:prstGeom prst="rect">
            <a:avLst/>
          </a:prstGeom>
          <a:noFill/>
          <a:ln w="12700">
            <a:solidFill>
              <a:prstClr val="black"/>
            </a:solidFill>
          </a:ln>
        </p:spPr>
        <p:txBody>
          <a:bodyPr vert="horz" lIns="91440" tIns="45720" rIns="91440" bIns="45720" rtlCol="0" anchor="ctr"/>
          <a:lstStyle/>
          <a:p>
            <a:pPr lvl="0"/>
            <a:endParaRPr lang="ja-JP" altLang="en-US" noProof="0" dirty="0"/>
          </a:p>
        </p:txBody>
      </p:sp>
      <p:sp>
        <p:nvSpPr>
          <p:cNvPr id="5" name="ノート プレースホルダ 4"/>
          <p:cNvSpPr>
            <a:spLocks noGrp="1"/>
          </p:cNvSpPr>
          <p:nvPr>
            <p:ph type="body" sz="quarter" idx="3"/>
          </p:nvPr>
        </p:nvSpPr>
        <p:spPr>
          <a:xfrm>
            <a:off x="994631" y="3232693"/>
            <a:ext cx="7950078" cy="3062037"/>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1" y="6464300"/>
            <a:ext cx="4307742" cy="340226"/>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5629278" y="6464300"/>
            <a:ext cx="4307742" cy="340226"/>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2144B123-9B8B-4B86-A8E6-38AC3B69F648}" type="slidenum">
              <a:rPr lang="ja-JP" altLang="en-US"/>
              <a:pPr>
                <a:defRPr/>
              </a:pPr>
              <a:t>‹#›</a:t>
            </a:fld>
            <a:endParaRPr lang="ja-JP"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61172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dirty="0" smtClean="0"/>
          </a:p>
        </p:txBody>
      </p:sp>
      <p:sp>
        <p:nvSpPr>
          <p:cNvPr id="4" name="スライド番号プレースホルダ 3"/>
          <p:cNvSpPr>
            <a:spLocks noGrp="1"/>
          </p:cNvSpPr>
          <p:nvPr>
            <p:ph type="sldNum" sz="quarter" idx="5"/>
          </p:nvPr>
        </p:nvSpPr>
        <p:spPr/>
        <p:txBody>
          <a:bodyPr/>
          <a:lstStyle/>
          <a:p>
            <a:pPr>
              <a:defRPr/>
            </a:pPr>
            <a:fld id="{D5120D9E-3977-49AE-93B7-FB0DC4F87DFF}" type="slidenum">
              <a:rPr lang="ja-JP" altLang="en-US" smtClean="0"/>
              <a:pPr>
                <a:defRPr/>
              </a:pPr>
              <a:t>1</a:t>
            </a:fld>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When the cooperative execution is stopped by unexpected outage, </a:t>
            </a:r>
            <a:br>
              <a:rPr lang="en-US" altLang="ja-JP" dirty="0" smtClean="0"/>
            </a:br>
            <a:r>
              <a:rPr lang="en-US" altLang="ja-JP" dirty="0" smtClean="0"/>
              <a:t>the controller automatically recovers by the execution on substitution computers.</a:t>
            </a:r>
          </a:p>
          <a:p>
            <a:r>
              <a:rPr lang="en-US" altLang="ja-JP" dirty="0" smtClean="0"/>
              <a:t>The required files (Restart</a:t>
            </a:r>
            <a:r>
              <a:rPr lang="en-US" altLang="ja-JP" baseline="0" dirty="0" smtClean="0"/>
              <a:t> file and transferred files)</a:t>
            </a:r>
            <a:r>
              <a:rPr lang="en-US" altLang="ja-JP" dirty="0" smtClean="0"/>
              <a:t> are transferred from Computer 1 to client PC.</a:t>
            </a:r>
          </a:p>
          <a:p>
            <a:r>
              <a:rPr lang="en-US" altLang="ja-JP" dirty="0" smtClean="0"/>
              <a:t>When the unexpected outage occurs, the controller detects the outage.</a:t>
            </a:r>
          </a:p>
          <a:p>
            <a:r>
              <a:rPr lang="en-US" altLang="ja-JP" dirty="0" smtClean="0"/>
              <a:t>Then</a:t>
            </a:r>
            <a:r>
              <a:rPr lang="en-US" altLang="ja-JP" baseline="0" dirty="0" smtClean="0"/>
              <a:t> the controller </a:t>
            </a:r>
            <a:r>
              <a:rPr lang="en-US" altLang="ja-JP" dirty="0" smtClean="0"/>
              <a:t>transfers the files to Computer 2 and re-submits jobs.</a:t>
            </a:r>
          </a:p>
          <a:p>
            <a:endParaRPr kumimoji="1" lang="en-US" altLang="ja-JP" dirty="0" smtClean="0"/>
          </a:p>
          <a:p>
            <a:r>
              <a:rPr kumimoji="1" lang="en-US" altLang="ja-JP" dirty="0" smtClean="0"/>
              <a:t>This function can re-submit the job to same computer (Computer</a:t>
            </a:r>
            <a:r>
              <a:rPr kumimoji="1" lang="en-US" altLang="ja-JP" baseline="0" dirty="0" smtClean="0"/>
              <a:t> 1).</a:t>
            </a:r>
          </a:p>
          <a:p>
            <a:r>
              <a:rPr kumimoji="1" lang="en-US" altLang="ja-JP" baseline="0" dirty="0" smtClean="0"/>
              <a:t>This function recovers only outage of supercomputers or network. If the client PC causes error, the function cannot recover it.</a:t>
            </a:r>
          </a:p>
        </p:txBody>
      </p:sp>
      <p:sp>
        <p:nvSpPr>
          <p:cNvPr id="4" name="スライド番号プレースホルダ 3"/>
          <p:cNvSpPr>
            <a:spLocks noGrp="1"/>
          </p:cNvSpPr>
          <p:nvPr>
            <p:ph type="sldNum" sz="quarter" idx="10"/>
          </p:nvPr>
        </p:nvSpPr>
        <p:spPr/>
        <p:txBody>
          <a:bodyPr/>
          <a:lstStyle/>
          <a:p>
            <a:pPr>
              <a:defRPr/>
            </a:pPr>
            <a:fld id="{2144B123-9B8B-4B86-A8E6-38AC3B69F648}" type="slidenum">
              <a:rPr lang="ja-JP" altLang="en-US" smtClean="0"/>
              <a:pPr>
                <a:defRPr/>
              </a:pPr>
              <a:t>10</a:t>
            </a:fld>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89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We applied SOAF to “Burning Plasma Integrated Code” consisting of 4 simulation codes as an example</a:t>
            </a:r>
            <a:r>
              <a:rPr lang="en-US" altLang="ja-JP" dirty="0" smtClean="0"/>
              <a:t>.</a:t>
            </a:r>
            <a:r>
              <a:rPr lang="en-US" altLang="ja-JP" baseline="0" dirty="0" smtClean="0"/>
              <a:t> </a:t>
            </a:r>
            <a:r>
              <a:rPr lang="en-US" altLang="ja-JP" dirty="0" smtClean="0"/>
              <a:t>The </a:t>
            </a:r>
            <a:r>
              <a:rPr lang="en-US" altLang="ja-JP" dirty="0" smtClean="0"/>
              <a:t>master code is 1.5D</a:t>
            </a:r>
            <a:r>
              <a:rPr lang="en-US" altLang="ja-JP" baseline="0" dirty="0" smtClean="0"/>
              <a:t> transport code </a:t>
            </a:r>
            <a:r>
              <a:rPr lang="en-US" altLang="ja-JP" dirty="0" smtClean="0"/>
              <a:t>TOPICS</a:t>
            </a:r>
            <a:r>
              <a:rPr lang="en-US" altLang="ja-JP" dirty="0" smtClean="0"/>
              <a:t>.</a:t>
            </a:r>
            <a:r>
              <a:rPr lang="en-US" altLang="ja-JP" baseline="0" dirty="0" smtClean="0"/>
              <a:t> </a:t>
            </a:r>
            <a:r>
              <a:rPr lang="en-US" altLang="ja-JP" dirty="0" smtClean="0"/>
              <a:t>MARG2D </a:t>
            </a:r>
            <a:r>
              <a:rPr lang="en-US" altLang="ja-JP" dirty="0" smtClean="0"/>
              <a:t>analyzes the stability of plasma. EC and </a:t>
            </a:r>
            <a:r>
              <a:rPr lang="en-US" altLang="ja-JP" dirty="0" smtClean="0"/>
              <a:t>LH codes </a:t>
            </a:r>
            <a:r>
              <a:rPr lang="en-US" altLang="ja-JP" dirty="0" smtClean="0"/>
              <a:t>are actuators to stabilize the plasma</a:t>
            </a:r>
            <a:r>
              <a:rPr lang="en-US" altLang="ja-JP" dirty="0" smtClean="0"/>
              <a:t>.</a:t>
            </a:r>
            <a:r>
              <a:rPr lang="en-US" altLang="ja-JP" baseline="0" dirty="0" smtClean="0"/>
              <a:t> </a:t>
            </a:r>
            <a:r>
              <a:rPr lang="en-US" altLang="ja-JP" dirty="0" smtClean="0"/>
              <a:t>This </a:t>
            </a:r>
            <a:r>
              <a:rPr lang="en-US" altLang="ja-JP" dirty="0" smtClean="0"/>
              <a:t>simulation is categorized to dynamical conditional branch type</a:t>
            </a:r>
            <a:r>
              <a:rPr lang="en-US" altLang="ja-JP" dirty="0" smtClean="0"/>
              <a:t>.</a:t>
            </a:r>
          </a:p>
          <a:p>
            <a:pPr>
              <a:spcBef>
                <a:spcPct val="0"/>
              </a:spcBef>
            </a:pPr>
            <a:r>
              <a:rPr lang="en-US" altLang="ja-JP" dirty="0" smtClean="0"/>
              <a:t>The simulation codes are installed to 3 computers on JAEA Tokai or Naka site in Ibaraki.</a:t>
            </a:r>
          </a:p>
          <a:p>
            <a:pPr>
              <a:spcBef>
                <a:spcPct val="0"/>
              </a:spcBef>
            </a:pPr>
            <a:r>
              <a:rPr lang="en-US" altLang="ja-JP" dirty="0" smtClean="0"/>
              <a:t>The client PC is located in JAEA Ueno in Tokyo.</a:t>
            </a:r>
          </a:p>
          <a:p>
            <a:pPr>
              <a:spcBef>
                <a:spcPct val="0"/>
              </a:spcBef>
            </a:pPr>
            <a:r>
              <a:rPr lang="en-US" altLang="ja-JP" dirty="0" smtClean="0"/>
              <a:t>Here we verify the</a:t>
            </a:r>
            <a:r>
              <a:rPr lang="en-US" altLang="ja-JP" baseline="0" dirty="0" smtClean="0"/>
              <a:t> file flow monitoring function</a:t>
            </a:r>
            <a:r>
              <a:rPr lang="en-US" altLang="ja-JP" dirty="0" smtClean="0"/>
              <a:t> with this simulation.</a:t>
            </a:r>
            <a:endParaRPr lang="en-US" altLang="ja-JP" dirty="0" smtClean="0"/>
          </a:p>
          <a:p>
            <a:pPr>
              <a:spcBef>
                <a:spcPct val="0"/>
              </a:spcBef>
            </a:pPr>
            <a:endParaRPr lang="ja-JP" altLang="en-US" dirty="0" smtClean="0"/>
          </a:p>
        </p:txBody>
      </p:sp>
      <p:sp>
        <p:nvSpPr>
          <p:cNvPr id="22532" name="スライド番号プレースホルダ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3D8F1D-E0D5-48C4-99CA-C12917BC94F4}" type="slidenum">
              <a:rPr lang="ja-JP" altLang="en-US"/>
              <a:pPr fontAlgn="base">
                <a:spcBef>
                  <a:spcPct val="0"/>
                </a:spcBef>
                <a:spcAft>
                  <a:spcPct val="0"/>
                </a:spcAft>
                <a:defRPr/>
              </a:pPr>
              <a:t>11</a:t>
            </a:fld>
            <a:endParaRPr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99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smtClean="0"/>
              <a:t>The situation of the simulation is shown by this table and diagram.</a:t>
            </a:r>
            <a:br>
              <a:rPr lang="en-US" altLang="ja-JP" dirty="0" smtClean="0"/>
            </a:br>
            <a:r>
              <a:rPr lang="en-US" altLang="ja-JP" dirty="0" smtClean="0"/>
              <a:t>The simulation time is only 5 seconds. During simulation, TOPICS requests execution of other 3 codes</a:t>
            </a:r>
            <a:r>
              <a:rPr lang="en-US" altLang="ja-JP" dirty="0" smtClean="0"/>
              <a:t>.</a:t>
            </a:r>
            <a:r>
              <a:rPr lang="en-US" altLang="ja-JP" baseline="0" dirty="0" smtClean="0"/>
              <a:t> </a:t>
            </a:r>
            <a:r>
              <a:rPr lang="en-US" altLang="ja-JP" dirty="0" smtClean="0"/>
              <a:t>The </a:t>
            </a:r>
            <a:r>
              <a:rPr lang="en-US" altLang="ja-JP" dirty="0" smtClean="0"/>
              <a:t>files are transferred between TOPICS and other 3 codes.</a:t>
            </a:r>
          </a:p>
          <a:p>
            <a:pPr eaLnBrk="1" hangingPunct="1">
              <a:spcBef>
                <a:spcPct val="0"/>
              </a:spcBef>
            </a:pPr>
            <a:r>
              <a:rPr lang="en-US" altLang="ja-JP" dirty="0" smtClean="0"/>
              <a:t>The length of the whole codes is about 300,000 lines. The modification is only about 200 lines.</a:t>
            </a:r>
          </a:p>
          <a:p>
            <a:pPr eaLnBrk="1" hangingPunct="1">
              <a:spcBef>
                <a:spcPct val="0"/>
              </a:spcBef>
            </a:pPr>
            <a:r>
              <a:rPr lang="en-US" altLang="ja-JP" dirty="0" smtClean="0"/>
              <a:t>The simulation requires about 40 minutes. The overhead of SOAF is only 2 minutes.</a:t>
            </a:r>
          </a:p>
          <a:p>
            <a:pPr eaLnBrk="1" hangingPunct="1">
              <a:spcBef>
                <a:spcPct val="0"/>
              </a:spcBef>
            </a:pPr>
            <a:endParaRPr lang="en-US" altLang="ja-JP" dirty="0" smtClean="0"/>
          </a:p>
        </p:txBody>
      </p:sp>
      <p:sp>
        <p:nvSpPr>
          <p:cNvPr id="30724" name="スライド番号プレースホルダ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AC9D21-CB62-40A7-8A68-A5CCFBD8608D}" type="slidenum">
              <a:rPr lang="ja-JP" altLang="en-US" smtClean="0"/>
              <a:pPr fontAlgn="base">
                <a:spcBef>
                  <a:spcPct val="0"/>
                </a:spcBef>
                <a:spcAft>
                  <a:spcPct val="0"/>
                </a:spcAft>
                <a:defRPr/>
              </a:pPr>
              <a:t>12</a:t>
            </a:fld>
            <a:endParaRPr lang="ja-JP"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t>We applied SOAF to</a:t>
            </a:r>
            <a:r>
              <a:rPr lang="en-US" altLang="ja-JP" baseline="0" dirty="0" smtClean="0"/>
              <a:t> </a:t>
            </a:r>
            <a:r>
              <a:rPr lang="en-US" altLang="ja-JP" dirty="0" smtClean="0"/>
              <a:t>long</a:t>
            </a:r>
            <a:r>
              <a:rPr lang="en-US" altLang="ja-JP" baseline="0" dirty="0" smtClean="0"/>
              <a:t>-time scenario. Scenario 2 is based on ITER hybrid operation scenario with NB, IC and EC. Almost one day simulation with PC cluster. Here we consider only the integration between TOPICS and EC code is operated by SOAF. These figures show contour plots of time evolution of profiles of electron temperature and EC power.</a:t>
            </a:r>
          </a:p>
          <a:p>
            <a:endParaRPr lang="ja-JP" altLang="en-US" dirty="0"/>
          </a:p>
        </p:txBody>
      </p:sp>
      <p:sp>
        <p:nvSpPr>
          <p:cNvPr id="4" name="スライド番号プレースホルダ 3"/>
          <p:cNvSpPr>
            <a:spLocks noGrp="1"/>
          </p:cNvSpPr>
          <p:nvPr>
            <p:ph type="sldNum" sz="quarter" idx="10"/>
          </p:nvPr>
        </p:nvSpPr>
        <p:spPr/>
        <p:txBody>
          <a:bodyPr/>
          <a:lstStyle/>
          <a:p>
            <a:pPr>
              <a:defRPr/>
            </a:pPr>
            <a:fld id="{2144B123-9B8B-4B86-A8E6-38AC3B69F648}" type="slidenum">
              <a:rPr lang="ja-JP" altLang="en-US" smtClean="0"/>
              <a:pPr>
                <a:defRPr/>
              </a:pPr>
              <a:t>13</a:t>
            </a:fld>
            <a:endParaRPr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99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baseline="0" dirty="0" smtClean="0"/>
              <a:t>At t=64 seconds, TOPICS requests to execute EC code. After this, TOPICS requests to execute EC code every 10 seconds.</a:t>
            </a:r>
          </a:p>
          <a:p>
            <a:pPr eaLnBrk="1" hangingPunct="1">
              <a:spcBef>
                <a:spcPct val="0"/>
              </a:spcBef>
            </a:pPr>
            <a:r>
              <a:rPr lang="en-US" altLang="ja-JP" dirty="0" smtClean="0"/>
              <a:t>At t=554 seconds, TOPICS requests final execution of EC</a:t>
            </a:r>
            <a:r>
              <a:rPr lang="en-US" altLang="ja-JP" baseline="0" dirty="0" smtClean="0"/>
              <a:t> code</a:t>
            </a:r>
            <a:r>
              <a:rPr lang="en-US" altLang="ja-JP" dirty="0" smtClean="0"/>
              <a:t> (50 steps).</a:t>
            </a:r>
          </a:p>
          <a:p>
            <a:pPr eaLnBrk="1" hangingPunct="1">
              <a:spcBef>
                <a:spcPct val="0"/>
              </a:spcBef>
            </a:pPr>
            <a:r>
              <a:rPr lang="en-US" altLang="ja-JP" dirty="0" smtClean="0"/>
              <a:t>Then TOPICS finishes</a:t>
            </a:r>
            <a:r>
              <a:rPr lang="en-US" altLang="ja-JP" baseline="0" dirty="0" smtClean="0"/>
              <a:t> at t=700 seconds</a:t>
            </a:r>
            <a:r>
              <a:rPr lang="en-US" altLang="ja-JP" baseline="0" dirty="0" smtClean="0"/>
              <a:t>.</a:t>
            </a:r>
          </a:p>
          <a:p>
            <a:r>
              <a:rPr lang="en-US" altLang="ja-JP" baseline="0" dirty="0" smtClean="0"/>
              <a:t>This simulation requires about 29 hours. </a:t>
            </a:r>
            <a:r>
              <a:rPr kumimoji="1" lang="en-US" altLang="ja-JP" sz="1200" dirty="0" smtClean="0"/>
              <a:t>When TOPICS causes abnormal end (interruption), SOAF controller detects the end</a:t>
            </a:r>
            <a:r>
              <a:rPr kumimoji="1" lang="en-US" altLang="ja-JP" sz="1200" dirty="0" smtClean="0"/>
              <a:t>.</a:t>
            </a:r>
            <a:r>
              <a:rPr kumimoji="1" lang="en-US" altLang="ja-JP" sz="1200" baseline="0" dirty="0" smtClean="0"/>
              <a:t> </a:t>
            </a:r>
            <a:r>
              <a:rPr lang="en-US" altLang="ja-JP" sz="1200" dirty="0" smtClean="0"/>
              <a:t>Then </a:t>
            </a:r>
            <a:r>
              <a:rPr lang="en-US" altLang="ja-JP" sz="1200" dirty="0" smtClean="0"/>
              <a:t>the controller sends files and resubmits the job during several minutes</a:t>
            </a:r>
            <a:r>
              <a:rPr lang="en-US" altLang="ja-JP" sz="1200" dirty="0" smtClean="0"/>
              <a:t>.</a:t>
            </a:r>
            <a:r>
              <a:rPr lang="en-US" altLang="ja-JP" sz="1200" baseline="0" dirty="0" smtClean="0"/>
              <a:t> </a:t>
            </a:r>
            <a:r>
              <a:rPr lang="en-US" altLang="ja-JP" sz="1200" dirty="0" smtClean="0"/>
              <a:t>Most </a:t>
            </a:r>
            <a:r>
              <a:rPr lang="en-US" altLang="ja-JP" sz="1200" dirty="0" smtClean="0"/>
              <a:t>of the required time is</a:t>
            </a:r>
            <a:r>
              <a:rPr lang="en-US" altLang="ja-JP" sz="1200" dirty="0" smtClean="0"/>
              <a:t> for file transfer.</a:t>
            </a:r>
            <a:endParaRPr lang="en-US" altLang="ja-JP" sz="1200" dirty="0" smtClean="0"/>
          </a:p>
          <a:p>
            <a:endParaRPr kumimoji="1" lang="en-US" altLang="ja-JP" sz="1200" dirty="0" smtClean="0"/>
          </a:p>
          <a:p>
            <a:r>
              <a:rPr kumimoji="1" lang="en-US" altLang="ja-JP" sz="1200" dirty="0" smtClean="0"/>
              <a:t>We verified</a:t>
            </a:r>
            <a:r>
              <a:rPr kumimoji="1" lang="en-US" altLang="ja-JP" sz="1200" baseline="0" dirty="0" smtClean="0"/>
              <a:t> solution 2.</a:t>
            </a:r>
            <a:endParaRPr kumimoji="1" lang="ja-JP" altLang="en-US" sz="1200" dirty="0" smtClean="0"/>
          </a:p>
          <a:p>
            <a:pPr eaLnBrk="1" hangingPunct="1">
              <a:spcBef>
                <a:spcPct val="0"/>
              </a:spcBef>
            </a:pPr>
            <a:endParaRPr lang="en-US" altLang="ja-JP" baseline="0" dirty="0" smtClean="0"/>
          </a:p>
        </p:txBody>
      </p:sp>
      <p:sp>
        <p:nvSpPr>
          <p:cNvPr id="30724" name="スライド番号プレースホルダ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AC9D21-CB62-40A7-8A68-A5CCFBD8608D}" type="slidenum">
              <a:rPr lang="ja-JP" altLang="en-US" smtClean="0"/>
              <a:pPr fontAlgn="base">
                <a:spcBef>
                  <a:spcPct val="0"/>
                </a:spcBef>
                <a:spcAft>
                  <a:spcPct val="0"/>
                </a:spcAft>
                <a:defRPr/>
              </a:pPr>
              <a:t>14</a:t>
            </a:fld>
            <a:endParaRPr lang="ja-JP"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aseline="0" dirty="0" smtClean="0"/>
              <a:t>The difficulty of </a:t>
            </a:r>
            <a:r>
              <a:rPr lang="en-US" altLang="ja-JP" sz="1200" dirty="0" smtClean="0"/>
              <a:t>addition of functionalities depends on layer</a:t>
            </a:r>
            <a:r>
              <a:rPr lang="en-US" altLang="ja-JP" sz="1200" baseline="0" dirty="0" smtClean="0"/>
              <a:t> (grid middleware, API, or applications)</a:t>
            </a:r>
            <a:r>
              <a:rPr lang="en-US" altLang="ja-JP" sz="1200" baseline="0" dirty="0" smtClean="0"/>
              <a:t>. </a:t>
            </a:r>
            <a:r>
              <a:rPr kumimoji="1" lang="en-US" altLang="ja-JP" sz="1200" baseline="0" dirty="0" smtClean="0"/>
              <a:t>For </a:t>
            </a:r>
            <a:r>
              <a:rPr kumimoji="1" lang="en-US" altLang="ja-JP" sz="1200" baseline="0" dirty="0" smtClean="0"/>
              <a:t>example, the length of source code of SOAF API is about 10,000 lines.</a:t>
            </a:r>
          </a:p>
          <a:p>
            <a:r>
              <a:rPr kumimoji="1" lang="en-US" altLang="ja-JP" sz="1200" baseline="0" dirty="0" smtClean="0"/>
              <a:t>SOAF API uses common client API which operate authentication, job management, and file transfer</a:t>
            </a:r>
            <a:r>
              <a:rPr kumimoji="1" lang="en-US" altLang="ja-JP" sz="1200" baseline="0" dirty="0" smtClean="0"/>
              <a:t>.</a:t>
            </a:r>
          </a:p>
          <a:p>
            <a:r>
              <a:rPr kumimoji="1" lang="en-US" altLang="ja-JP" sz="1200" baseline="0" dirty="0" smtClean="0"/>
              <a:t>If there are common client API which user same interface, SOAF can</a:t>
            </a:r>
            <a:r>
              <a:rPr kumimoji="1" lang="en-US" altLang="ja-JP" sz="1200" baseline="0" dirty="0" smtClean="0"/>
              <a:t> be used </a:t>
            </a:r>
            <a:r>
              <a:rPr kumimoji="1" lang="en-US" altLang="ja-JP" sz="1200" baseline="0" dirty="0" smtClean="0"/>
              <a:t>on other grid middle ware.</a:t>
            </a:r>
          </a:p>
          <a:p>
            <a:endParaRPr kumimoji="1" lang="en-US" altLang="ja-JP" baseline="0" dirty="0" smtClean="0"/>
          </a:p>
        </p:txBody>
      </p:sp>
      <p:sp>
        <p:nvSpPr>
          <p:cNvPr id="4" name="スライド番号プレースホルダ 3"/>
          <p:cNvSpPr>
            <a:spLocks noGrp="1"/>
          </p:cNvSpPr>
          <p:nvPr>
            <p:ph type="sldNum" sz="quarter" idx="10"/>
          </p:nvPr>
        </p:nvSpPr>
        <p:spPr/>
        <p:txBody>
          <a:bodyPr/>
          <a:lstStyle/>
          <a:p>
            <a:pPr>
              <a:defRPr/>
            </a:pPr>
            <a:fld id="{2144B123-9B8B-4B86-A8E6-38AC3B69F648}" type="slidenum">
              <a:rPr lang="ja-JP" altLang="en-US" smtClean="0"/>
              <a:pPr>
                <a:defRPr/>
              </a:pPr>
              <a:t>15</a:t>
            </a:fld>
            <a:endParaRPr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AEGIS is based on</a:t>
            </a:r>
            <a:r>
              <a:rPr kumimoji="1" lang="en-US" altLang="ja-JP" baseline="0" dirty="0" smtClean="0"/>
              <a:t> IT-Based Laboratory project. This is national project</a:t>
            </a:r>
            <a:r>
              <a:rPr kumimoji="1" lang="ja-JP" altLang="en-US" baseline="0" dirty="0" smtClean="0"/>
              <a:t> </a:t>
            </a:r>
            <a:r>
              <a:rPr kumimoji="1" lang="en-US" altLang="ja-JP" baseline="0" dirty="0" smtClean="0"/>
              <a:t>which has started from 2001</a:t>
            </a:r>
            <a:r>
              <a:rPr kumimoji="1" lang="en-US" altLang="ja-JP" baseline="0" dirty="0" smtClean="0"/>
              <a:t>. </a:t>
            </a:r>
            <a:r>
              <a:rPr kumimoji="1" lang="en-US" altLang="ja-JP" dirty="0" smtClean="0"/>
              <a:t>The </a:t>
            </a:r>
            <a:r>
              <a:rPr kumimoji="1" lang="en-US" altLang="ja-JP" dirty="0" smtClean="0"/>
              <a:t>project</a:t>
            </a:r>
            <a:r>
              <a:rPr kumimoji="1" lang="en-US" altLang="ja-JP" baseline="0" dirty="0" smtClean="0"/>
              <a:t> includes </a:t>
            </a:r>
            <a:r>
              <a:rPr kumimoji="1" lang="en-US" altLang="ja-JP" baseline="0" dirty="0" smtClean="0"/>
              <a:t>64 universities and institutes in Japan.</a:t>
            </a:r>
          </a:p>
          <a:p>
            <a:r>
              <a:rPr kumimoji="1" lang="en-US" altLang="ja-JP" baseline="0" dirty="0" smtClean="0"/>
              <a:t>The budget is 2.7 billion yen in FY2001. (about 20 million euro)</a:t>
            </a:r>
            <a:endParaRPr kumimoji="1" lang="en-US" altLang="ja-JP" baseline="0" dirty="0" smtClean="0"/>
          </a:p>
          <a:p>
            <a:r>
              <a:rPr kumimoji="1" lang="en-US" altLang="ja-JP" baseline="0" dirty="0" smtClean="0"/>
              <a:t>For </a:t>
            </a:r>
            <a:r>
              <a:rPr kumimoji="1" lang="en-US" altLang="ja-JP" baseline="0" dirty="0" smtClean="0"/>
              <a:t>maintenance and operation of AEGIS middleware, 3 engineers work in CCSE/JAEA. In other institute, 1 engineer works.</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2144B123-9B8B-4B86-A8E6-38AC3B69F648}" type="slidenum">
              <a:rPr lang="ja-JP" altLang="en-US" smtClean="0"/>
              <a:pPr>
                <a:defRPr/>
              </a:pPr>
              <a:t>16</a:t>
            </a:fld>
            <a:endParaRPr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09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We have developed SOAF which adapts various scenarios of cooperative execution without substantial modification for each simulation code.</a:t>
            </a:r>
          </a:p>
          <a:p>
            <a:pPr>
              <a:spcBef>
                <a:spcPct val="0"/>
              </a:spcBef>
            </a:pPr>
            <a:r>
              <a:rPr lang="en-US" altLang="ja-JP" dirty="0" smtClean="0"/>
              <a:t>From the application to “Burning Plasma Integrated Code”, we</a:t>
            </a:r>
            <a:r>
              <a:rPr lang="en-US" altLang="ja-JP" dirty="0" smtClean="0"/>
              <a:t> verified </a:t>
            </a:r>
            <a:r>
              <a:rPr lang="en-US" altLang="ja-JP" dirty="0" smtClean="0"/>
              <a:t>that problem</a:t>
            </a:r>
            <a:r>
              <a:rPr lang="en-US" altLang="ja-JP" dirty="0" smtClean="0"/>
              <a:t> has </a:t>
            </a:r>
            <a:r>
              <a:rPr lang="en-US" altLang="ja-JP" dirty="0" smtClean="0"/>
              <a:t>been</a:t>
            </a:r>
            <a:r>
              <a:rPr lang="en-US" altLang="ja-JP" dirty="0" smtClean="0"/>
              <a:t> solved by</a:t>
            </a:r>
            <a:r>
              <a:rPr lang="en-US" altLang="ja-JP" baseline="0" dirty="0" smtClean="0"/>
              <a:t> SOAF</a:t>
            </a:r>
            <a:r>
              <a:rPr lang="en-US" altLang="ja-JP" dirty="0" smtClean="0"/>
              <a:t>.</a:t>
            </a:r>
            <a:endParaRPr lang="en-US" altLang="ja-JP" dirty="0" smtClean="0"/>
          </a:p>
          <a:p>
            <a:pPr>
              <a:spcBef>
                <a:spcPct val="0"/>
              </a:spcBef>
            </a:pPr>
            <a:r>
              <a:rPr lang="en-US" altLang="ja-JP" dirty="0" smtClean="0"/>
              <a:t>***</a:t>
            </a:r>
          </a:p>
          <a:p>
            <a:pPr>
              <a:spcBef>
                <a:spcPct val="0"/>
              </a:spcBef>
            </a:pPr>
            <a:r>
              <a:rPr lang="en-US" altLang="ja-JP" dirty="0" smtClean="0"/>
              <a:t>More following things were indicated from an application result.</a:t>
            </a:r>
          </a:p>
          <a:p>
            <a:pPr>
              <a:spcBef>
                <a:spcPct val="0"/>
              </a:spcBef>
            </a:pPr>
            <a:r>
              <a:rPr lang="en-US" altLang="ja-JP" dirty="0" smtClean="0"/>
              <a:t>***</a:t>
            </a:r>
            <a:endParaRPr lang="ja-JP" altLang="en-US" dirty="0" smtClean="0"/>
          </a:p>
        </p:txBody>
      </p:sp>
      <p:sp>
        <p:nvSpPr>
          <p:cNvPr id="52228" name="スライド番号プレースホルダ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605D4B-024E-480B-8039-BB1DF866ED42}" type="slidenum">
              <a:rPr lang="ja-JP" altLang="en-US"/>
              <a:pPr fontAlgn="base">
                <a:spcBef>
                  <a:spcPct val="0"/>
                </a:spcBef>
                <a:spcAft>
                  <a:spcPct val="0"/>
                </a:spcAft>
                <a:defRPr/>
              </a:pPr>
              <a:t>17</a:t>
            </a:fld>
            <a:endParaRPr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19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sz="1300" dirty="0" smtClean="0"/>
              <a:t>We implemented fault-tolerant mechanism for job execution.</a:t>
            </a:r>
          </a:p>
          <a:p>
            <a:r>
              <a:rPr lang="en-US" altLang="ja-JP" sz="1300" dirty="0" smtClean="0"/>
              <a:t>Using this mechanism, we have succeeded to execute more than one day simulation.</a:t>
            </a:r>
          </a:p>
          <a:p>
            <a:r>
              <a:rPr lang="en-US" altLang="ja-JP" sz="1300" dirty="0" smtClean="0"/>
              <a:t>In</a:t>
            </a:r>
            <a:r>
              <a:rPr lang="en-US" altLang="ja-JP" sz="1300" baseline="0" dirty="0" smtClean="0"/>
              <a:t> fact, we already succeeded to execute 10-days simulation. (Seismic response)</a:t>
            </a:r>
          </a:p>
          <a:p>
            <a:endParaRPr lang="en-US" altLang="ja-JP" sz="1300" baseline="0" dirty="0" smtClean="0"/>
          </a:p>
          <a:p>
            <a:r>
              <a:rPr lang="en-US" altLang="ja-JP" sz="1300" dirty="0" smtClean="0"/>
              <a:t>For long-time simulation,</a:t>
            </a:r>
            <a:r>
              <a:rPr lang="en-US" altLang="ja-JP" sz="1300" baseline="0" dirty="0" smtClean="0"/>
              <a:t> </a:t>
            </a:r>
            <a:r>
              <a:rPr lang="en-US" altLang="ja-JP" sz="1400" dirty="0" smtClean="0">
                <a:latin typeface="Calibri" pitchFamily="34" charset="0"/>
              </a:rPr>
              <a:t>we should notice file transfer between codes.</a:t>
            </a:r>
          </a:p>
          <a:p>
            <a:r>
              <a:rPr lang="en-US" altLang="ja-JP" sz="1400" dirty="0" smtClean="0">
                <a:latin typeface="Calibri" pitchFamily="34" charset="0"/>
              </a:rPr>
              <a:t>During simulation,</a:t>
            </a:r>
            <a:r>
              <a:rPr lang="en-US" altLang="ja-JP" sz="1400" baseline="0" dirty="0" smtClean="0">
                <a:latin typeface="Calibri" pitchFamily="34" charset="0"/>
              </a:rPr>
              <a:t> if outage of network</a:t>
            </a:r>
            <a:r>
              <a:rPr lang="en-US" altLang="ja-JP" sz="1400" baseline="0" dirty="0" smtClean="0">
                <a:latin typeface="Calibri" pitchFamily="34" charset="0"/>
              </a:rPr>
              <a:t> occurs during transfer, </a:t>
            </a:r>
            <a:r>
              <a:rPr lang="en-US" altLang="ja-JP" sz="1400" baseline="0" dirty="0" smtClean="0">
                <a:latin typeface="Calibri" pitchFamily="34" charset="0"/>
              </a:rPr>
              <a:t>File would be broken.</a:t>
            </a:r>
          </a:p>
          <a:p>
            <a:r>
              <a:rPr lang="en-US" altLang="ja-JP" sz="1300" dirty="0" smtClean="0"/>
              <a:t>We will</a:t>
            </a:r>
            <a:r>
              <a:rPr lang="en-US" altLang="ja-JP" sz="1300" baseline="0" dirty="0" smtClean="0"/>
              <a:t> implement fault-tolerant mechanism for file transfer.</a:t>
            </a:r>
          </a:p>
          <a:p>
            <a:endParaRPr lang="en-US" altLang="ja-JP" sz="13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300" dirty="0" smtClean="0"/>
              <a:t>Then </a:t>
            </a:r>
            <a:r>
              <a:rPr lang="en-US" altLang="ja-JP" sz="1400" dirty="0" smtClean="0">
                <a:latin typeface="Calibri" pitchFamily="34" charset="0"/>
              </a:rPr>
              <a:t>our fault-tolerant mechanism cannot avoid error of client PC or</a:t>
            </a:r>
            <a:r>
              <a:rPr lang="en-US" altLang="ja-JP" sz="1400" baseline="0" dirty="0" smtClean="0">
                <a:latin typeface="Calibri" pitchFamily="34" charset="0"/>
              </a:rPr>
              <a:t> controller</a:t>
            </a:r>
            <a:r>
              <a:rPr lang="en-US" altLang="ja-JP" sz="1400" dirty="0" smtClean="0">
                <a:latin typeface="Calibri" pitchFamily="34" charset="0"/>
              </a:rPr>
              <a:t>.</a:t>
            </a:r>
            <a:br>
              <a:rPr lang="en-US" altLang="ja-JP" sz="1400" dirty="0" smtClean="0">
                <a:latin typeface="Calibri" pitchFamily="34" charset="0"/>
              </a:rPr>
            </a:br>
            <a:r>
              <a:rPr lang="en-US" altLang="ja-JP" sz="1400" dirty="0" smtClean="0">
                <a:latin typeface="Calibri" pitchFamily="34" charset="0"/>
              </a:rPr>
              <a:t>So reconnection function of client PC to AEGIS is required.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400" dirty="0" smtClean="0">
                <a:latin typeface="Calibri" pitchFamily="34" charset="0"/>
              </a:rPr>
              <a:t>Mounting to AEGIS is considering.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140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400" dirty="0" smtClean="0">
                <a:latin typeface="Calibri" pitchFamily="34" charset="0"/>
              </a:rPr>
              <a:t>英語だと分かりにくいので。</a:t>
            </a:r>
            <a:endParaRPr lang="en-US" altLang="ja-JP" sz="140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400" dirty="0" smtClean="0">
                <a:latin typeface="Calibri" pitchFamily="34" charset="0"/>
              </a:rPr>
              <a:t>長時間連携実行には、ファイル転送エラーに対する耐障害性が必要だと思います。</a:t>
            </a:r>
            <a:endParaRPr lang="en-US" altLang="ja-JP" sz="140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400" dirty="0" smtClean="0">
                <a:latin typeface="Calibri" pitchFamily="34" charset="0"/>
              </a:rPr>
              <a:t>この方法は、</a:t>
            </a:r>
            <a:r>
              <a:rPr lang="en-US" altLang="ja-JP" sz="1400" dirty="0" smtClean="0">
                <a:latin typeface="Calibri" pitchFamily="34" charset="0"/>
              </a:rPr>
              <a:t>SOAF</a:t>
            </a:r>
            <a:r>
              <a:rPr lang="ja-JP" altLang="en-US" sz="1400" dirty="0" smtClean="0">
                <a:latin typeface="Calibri" pitchFamily="34" charset="0"/>
              </a:rPr>
              <a:t>ではなく別のところで開発、テスト済です。</a:t>
            </a:r>
            <a:endParaRPr lang="en-US" altLang="ja-JP" sz="140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140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400" dirty="0" smtClean="0">
                <a:latin typeface="Calibri" pitchFamily="34" charset="0"/>
              </a:rPr>
              <a:t>クライアント</a:t>
            </a:r>
            <a:r>
              <a:rPr lang="en-US" altLang="ja-JP" sz="1400" dirty="0" smtClean="0">
                <a:latin typeface="Calibri" pitchFamily="34" charset="0"/>
              </a:rPr>
              <a:t>PC</a:t>
            </a:r>
            <a:r>
              <a:rPr lang="ja-JP" altLang="en-US" sz="1400" dirty="0" smtClean="0">
                <a:latin typeface="Calibri" pitchFamily="34" charset="0"/>
              </a:rPr>
              <a:t>の停止に対する耐障害性は、今回はまだ対応できていません。</a:t>
            </a:r>
            <a:endParaRPr lang="en-US" altLang="ja-JP" sz="140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400" dirty="0" smtClean="0">
                <a:latin typeface="Calibri" pitchFamily="34" charset="0"/>
              </a:rPr>
              <a:t>PC</a:t>
            </a:r>
            <a:r>
              <a:rPr lang="ja-JP" altLang="en-US" sz="1400" dirty="0" smtClean="0">
                <a:latin typeface="Calibri" pitchFamily="34" charset="0"/>
              </a:rPr>
              <a:t>の</a:t>
            </a:r>
            <a:r>
              <a:rPr lang="en-US" altLang="ja-JP" sz="1400" dirty="0" smtClean="0">
                <a:latin typeface="Calibri" pitchFamily="34" charset="0"/>
              </a:rPr>
              <a:t>AEGIS</a:t>
            </a:r>
            <a:r>
              <a:rPr lang="ja-JP" altLang="en-US" sz="1400" dirty="0" err="1" smtClean="0">
                <a:latin typeface="Calibri" pitchFamily="34" charset="0"/>
              </a:rPr>
              <a:t>への</a:t>
            </a:r>
            <a:r>
              <a:rPr lang="ja-JP" altLang="en-US" sz="1400" dirty="0" smtClean="0">
                <a:latin typeface="Calibri" pitchFamily="34" charset="0"/>
              </a:rPr>
              <a:t>接続を解除、再接続する機能について検討し、開発を進めています。</a:t>
            </a:r>
            <a:endParaRPr lang="en-US" altLang="ja-JP" sz="140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400" dirty="0" smtClean="0">
                <a:latin typeface="Calibri" pitchFamily="34" charset="0"/>
              </a:rPr>
              <a:t>これは</a:t>
            </a:r>
            <a:r>
              <a:rPr lang="en-US" altLang="ja-JP" sz="1400" dirty="0" smtClean="0">
                <a:latin typeface="Calibri" pitchFamily="34" charset="0"/>
              </a:rPr>
              <a:t>SOAF</a:t>
            </a:r>
            <a:r>
              <a:rPr lang="ja-JP" altLang="en-US" sz="1400" dirty="0" err="1" smtClean="0">
                <a:latin typeface="Calibri" pitchFamily="34" charset="0"/>
              </a:rPr>
              <a:t>だけで</a:t>
            </a:r>
            <a:r>
              <a:rPr lang="ja-JP" altLang="en-US" sz="1400" dirty="0" smtClean="0">
                <a:latin typeface="Calibri" pitchFamily="34" charset="0"/>
              </a:rPr>
              <a:t>なく、</a:t>
            </a:r>
            <a:r>
              <a:rPr lang="en-US" altLang="ja-JP" sz="1400" dirty="0" smtClean="0">
                <a:latin typeface="Calibri" pitchFamily="34" charset="0"/>
              </a:rPr>
              <a:t>SOAF</a:t>
            </a:r>
            <a:r>
              <a:rPr lang="ja-JP" altLang="en-US" sz="1400" dirty="0" smtClean="0">
                <a:latin typeface="Calibri" pitchFamily="34" charset="0"/>
              </a:rPr>
              <a:t>で用いる</a:t>
            </a:r>
            <a:r>
              <a:rPr lang="en-US" altLang="ja-JP" sz="1400" dirty="0" smtClean="0">
                <a:latin typeface="Calibri" pitchFamily="34" charset="0"/>
              </a:rPr>
              <a:t>API</a:t>
            </a:r>
            <a:r>
              <a:rPr lang="ja-JP" altLang="en-US" sz="1400" dirty="0" smtClean="0">
                <a:latin typeface="Calibri" pitchFamily="34" charset="0"/>
              </a:rPr>
              <a:t>の仕様も変更になるので、若干大掛かりです。</a:t>
            </a:r>
            <a:endParaRPr lang="en-US" altLang="ja-JP" sz="140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140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400" dirty="0" smtClean="0">
                <a:latin typeface="Calibri" pitchFamily="34" charset="0"/>
              </a:rPr>
              <a:t>その他、シミュレーション後の出力データに対するポスト処理、管理機能を</a:t>
            </a:r>
            <a:r>
              <a:rPr lang="en-US" altLang="ja-JP" sz="1400" dirty="0" smtClean="0">
                <a:latin typeface="Calibri" pitchFamily="34" charset="0"/>
              </a:rPr>
              <a:t>AEGIS</a:t>
            </a:r>
            <a:r>
              <a:rPr lang="ja-JP" altLang="en-US" sz="1400" dirty="0" smtClean="0">
                <a:latin typeface="Calibri" pitchFamily="34" charset="0"/>
              </a:rPr>
              <a:t>で</a:t>
            </a:r>
            <a:endParaRPr lang="en-US" altLang="ja-JP" sz="140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400" dirty="0" smtClean="0">
                <a:latin typeface="Calibri" pitchFamily="34" charset="0"/>
              </a:rPr>
              <a:t>制御することも進めています。これを組み合わせることも有りかと思います。</a:t>
            </a:r>
            <a:endParaRPr lang="en-US" altLang="ja-JP" sz="140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1400" dirty="0" smtClean="0">
              <a:latin typeface="Calibri" pitchFamily="34" charset="0"/>
            </a:endParaRPr>
          </a:p>
          <a:p>
            <a:endParaRPr lang="ja-JP" altLang="ja-JP" sz="1300" dirty="0" smtClean="0"/>
          </a:p>
          <a:p>
            <a:endParaRPr lang="en-US" altLang="ja-JP" dirty="0" smtClean="0"/>
          </a:p>
        </p:txBody>
      </p:sp>
      <p:sp>
        <p:nvSpPr>
          <p:cNvPr id="6" name="スライド番号プレースホルダ 5"/>
          <p:cNvSpPr>
            <a:spLocks noGrp="1"/>
          </p:cNvSpPr>
          <p:nvPr>
            <p:ph type="sldNum" sz="quarter" idx="5"/>
          </p:nvPr>
        </p:nvSpPr>
        <p:spPr/>
        <p:txBody>
          <a:bodyPr/>
          <a:lstStyle/>
          <a:p>
            <a:pPr>
              <a:defRPr/>
            </a:pPr>
            <a:fld id="{19DC5D2E-1082-4A7C-8C75-43ABEE3D91EB}" type="slidenum">
              <a:rPr lang="ja-JP" altLang="en-US" smtClean="0"/>
              <a:pPr>
                <a:defRPr/>
              </a:pPr>
              <a:t>18</a:t>
            </a:fld>
            <a:endParaRPr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144B123-9B8B-4B86-A8E6-38AC3B69F648}" type="slidenum">
              <a:rPr lang="ja-JP" altLang="en-US" smtClean="0"/>
              <a:pPr>
                <a:defRPr/>
              </a:pPr>
              <a:t>19</a:t>
            </a:fld>
            <a:endParaRPr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144B123-9B8B-4B86-A8E6-38AC3B69F648}" type="slidenum">
              <a:rPr lang="ja-JP" altLang="en-US" smtClean="0"/>
              <a:pPr>
                <a:defRPr/>
              </a:pPr>
              <a:t>2</a:t>
            </a:fld>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144B123-9B8B-4B86-A8E6-38AC3B69F648}" type="slidenum">
              <a:rPr lang="ja-JP" altLang="en-US" smtClean="0"/>
              <a:pPr>
                <a:defRPr/>
              </a:pPr>
              <a:t>20</a:t>
            </a:fld>
            <a:endParaRPr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30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8676" name="スライド番号プレースホルダ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6AFE7F-C9C1-4E1A-9563-4AEA6C2BCE3C}" type="slidenum">
              <a:rPr lang="ja-JP" altLang="en-US" smtClean="0"/>
              <a:pPr fontAlgn="base">
                <a:spcBef>
                  <a:spcPct val="0"/>
                </a:spcBef>
                <a:spcAft>
                  <a:spcPct val="0"/>
                </a:spcAft>
                <a:defRPr/>
              </a:pPr>
              <a:t>21</a:t>
            </a:fld>
            <a:endParaRPr lang="ja-JP"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smtClean="0"/>
              <a:t>The sentinel is installed beside the execution codes.</a:t>
            </a:r>
          </a:p>
          <a:p>
            <a:r>
              <a:rPr lang="en-US" altLang="ja-JP" smtClean="0"/>
              <a:t>The sentinel detects file transfer, preparation of job restart, and job finish.</a:t>
            </a:r>
            <a:endParaRPr lang="ja-JP" altLang="en-US" smtClean="0"/>
          </a:p>
        </p:txBody>
      </p:sp>
      <p:sp>
        <p:nvSpPr>
          <p:cNvPr id="4" name="スライド番号プレースホルダ 3"/>
          <p:cNvSpPr>
            <a:spLocks noGrp="1"/>
          </p:cNvSpPr>
          <p:nvPr>
            <p:ph type="sldNum" sz="quarter" idx="5"/>
          </p:nvPr>
        </p:nvSpPr>
        <p:spPr/>
        <p:txBody>
          <a:bodyPr/>
          <a:lstStyle/>
          <a:p>
            <a:pPr>
              <a:defRPr/>
            </a:pPr>
            <a:fld id="{1C387D8E-30EA-4ECD-8E3F-4A883E678B24}" type="slidenum">
              <a:rPr lang="ja-JP" altLang="en-US" smtClean="0"/>
              <a:pPr>
                <a:defRPr/>
              </a:pPr>
              <a:t>22</a:t>
            </a:fld>
            <a:endParaRPr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The configuration file for controller consists of the information of simulation codes and the file flows between codes.</a:t>
            </a:r>
          </a:p>
          <a:p>
            <a:pPr eaLnBrk="1" hangingPunct="1">
              <a:spcBef>
                <a:spcPct val="0"/>
              </a:spcBef>
            </a:pPr>
            <a:r>
              <a:rPr lang="en-US" altLang="ja-JP" smtClean="0"/>
              <a:t>For simple case, I show the configuration file.</a:t>
            </a:r>
          </a:p>
          <a:p>
            <a:pPr eaLnBrk="1" hangingPunct="1">
              <a:spcBef>
                <a:spcPct val="0"/>
              </a:spcBef>
            </a:pPr>
            <a:r>
              <a:rPr lang="en-US" altLang="ja-JP" smtClean="0"/>
              <a:t>The information of the codes includes the name of code, path, number of cores, job queue, and so on.</a:t>
            </a:r>
          </a:p>
          <a:p>
            <a:pPr eaLnBrk="1" hangingPunct="1">
              <a:spcBef>
                <a:spcPct val="0"/>
              </a:spcBef>
            </a:pPr>
            <a:r>
              <a:rPr lang="en-US" altLang="ja-JP" smtClean="0"/>
              <a:t>The file flow includes the type of code and the source and the destination of the file transfer.</a:t>
            </a:r>
          </a:p>
          <a:p>
            <a:pPr eaLnBrk="1" hangingPunct="1">
              <a:spcBef>
                <a:spcPct val="0"/>
              </a:spcBef>
            </a:pPr>
            <a:r>
              <a:rPr lang="en-US" altLang="ja-JP" smtClean="0"/>
              <a:t>Type 1 means master code. Type 0 means slave code.</a:t>
            </a:r>
            <a:endParaRPr lang="ja-JP" altLang="en-US" smtClean="0"/>
          </a:p>
        </p:txBody>
      </p:sp>
      <p:sp>
        <p:nvSpPr>
          <p:cNvPr id="27652" name="スライド番号プレースホルダ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05790-5DF4-4CB5-90C6-6049A2270A88}" type="slidenum">
              <a:rPr lang="ja-JP" altLang="en-US" smtClean="0"/>
              <a:pPr fontAlgn="base">
                <a:spcBef>
                  <a:spcPct val="0"/>
                </a:spcBef>
                <a:spcAft>
                  <a:spcPct val="0"/>
                </a:spcAft>
                <a:defRPr/>
              </a:pPr>
              <a:t>23</a:t>
            </a:fld>
            <a:endParaRPr lang="ja-JP"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The integrated simulation consists of 4 codes.</a:t>
            </a:r>
          </a:p>
          <a:p>
            <a:pPr>
              <a:spcBef>
                <a:spcPct val="0"/>
              </a:spcBef>
            </a:pPr>
            <a:r>
              <a:rPr lang="en-US" altLang="ja-JP" dirty="0" smtClean="0"/>
              <a:t>TOPICS simulates 1D </a:t>
            </a:r>
            <a:r>
              <a:rPr lang="fr-FR" altLang="ja-JP" sz="1300" dirty="0" smtClean="0"/>
              <a:t>transport and current diffusion, </a:t>
            </a:r>
            <a:r>
              <a:rPr lang="en-US" altLang="ja-JP" sz="1300" dirty="0" smtClean="0"/>
              <a:t>MHD equilibrium on the 2D plane.</a:t>
            </a:r>
          </a:p>
          <a:p>
            <a:pPr>
              <a:spcBef>
                <a:spcPct val="0"/>
              </a:spcBef>
            </a:pPr>
            <a:r>
              <a:rPr lang="en-US" altLang="ja-JP" sz="1300" dirty="0" smtClean="0"/>
              <a:t>In other words, TOPICS simulates time evolution of the burning plasma.</a:t>
            </a:r>
          </a:p>
          <a:p>
            <a:pPr>
              <a:spcBef>
                <a:spcPct val="0"/>
              </a:spcBef>
            </a:pPr>
            <a:r>
              <a:rPr lang="en-US" altLang="ja-JP" sz="1300" dirty="0" smtClean="0"/>
              <a:t>MARG2D analyzes stability of the burning plasma.</a:t>
            </a:r>
          </a:p>
          <a:p>
            <a:pPr>
              <a:spcBef>
                <a:spcPct val="0"/>
              </a:spcBef>
            </a:pPr>
            <a:r>
              <a:rPr lang="en-US" altLang="ja-JP" sz="1300" dirty="0" smtClean="0"/>
              <a:t>ECCD and LHCD codes simulate control and stabilization of the burning plasma.</a:t>
            </a:r>
          </a:p>
          <a:p>
            <a:pPr>
              <a:spcBef>
                <a:spcPct val="0"/>
              </a:spcBef>
            </a:pPr>
            <a:r>
              <a:rPr lang="en-US" altLang="ja-JP" dirty="0" smtClean="0"/>
              <a:t>This cooperative execution is categorized to </a:t>
            </a:r>
            <a:r>
              <a:rPr lang="en-US" altLang="ja-JP" b="1" dirty="0" smtClean="0">
                <a:solidFill>
                  <a:srgbClr val="0070C0"/>
                </a:solidFill>
              </a:rPr>
              <a:t>Dynamical conditional branch type</a:t>
            </a:r>
            <a:r>
              <a:rPr lang="en-US" altLang="ja-JP" dirty="0" smtClean="0"/>
              <a:t>.</a:t>
            </a:r>
            <a:endParaRPr lang="ja-JP" altLang="en-US" dirty="0" smtClean="0"/>
          </a:p>
          <a:p>
            <a:pPr>
              <a:spcBef>
                <a:spcPct val="0"/>
              </a:spcBef>
            </a:pPr>
            <a:endParaRPr lang="ja-JP" altLang="en-US" dirty="0" smtClean="0"/>
          </a:p>
        </p:txBody>
      </p:sp>
      <p:sp>
        <p:nvSpPr>
          <p:cNvPr id="48132" name="スライド番号プレースホルダ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4340CE-81F6-40EC-9FD5-166E94D8CB58}" type="slidenum">
              <a:rPr lang="ja-JP" altLang="en-US"/>
              <a:pPr fontAlgn="base">
                <a:spcBef>
                  <a:spcPct val="0"/>
                </a:spcBef>
                <a:spcAft>
                  <a:spcPct val="0"/>
                </a:spcAft>
                <a:defRPr/>
              </a:pPr>
              <a:t>24</a:t>
            </a:fld>
            <a:endParaRPr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68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For solution 2, we’ve developed fault-tolerant function.</a:t>
            </a:r>
          </a:p>
          <a:p>
            <a:r>
              <a:rPr lang="en-US" altLang="ja-JP" dirty="0" smtClean="0"/>
              <a:t>When the cooperative execution is stopped by unexpected outage, </a:t>
            </a:r>
            <a:br>
              <a:rPr lang="en-US" altLang="ja-JP" dirty="0" smtClean="0"/>
            </a:br>
            <a:r>
              <a:rPr lang="en-US" altLang="ja-JP" dirty="0" smtClean="0"/>
              <a:t>the controller automatically recovers by the execution on substitution computers.</a:t>
            </a:r>
          </a:p>
          <a:p>
            <a:r>
              <a:rPr lang="en-US" altLang="ja-JP" dirty="0" smtClean="0"/>
              <a:t>The required files for re-submission are transferred from Computer A to client PC.</a:t>
            </a:r>
          </a:p>
          <a:p>
            <a:r>
              <a:rPr lang="en-US" altLang="ja-JP" dirty="0" smtClean="0"/>
              <a:t>When the unexpected outage is occurred, SOAF transfers the files to Computer B and re-submits jobs.</a:t>
            </a:r>
          </a:p>
        </p:txBody>
      </p:sp>
      <p:sp>
        <p:nvSpPr>
          <p:cNvPr id="4" name="スライド番号プレースホルダ 3"/>
          <p:cNvSpPr>
            <a:spLocks noGrp="1"/>
          </p:cNvSpPr>
          <p:nvPr>
            <p:ph type="sldNum" sz="quarter" idx="5"/>
          </p:nvPr>
        </p:nvSpPr>
        <p:spPr/>
        <p:txBody>
          <a:bodyPr/>
          <a:lstStyle/>
          <a:p>
            <a:pPr>
              <a:defRPr/>
            </a:pPr>
            <a:fld id="{BEEEFAB2-28A0-4B13-9532-B6ADD8B1FC93}" type="slidenum">
              <a:rPr lang="ja-JP" altLang="en-US" smtClean="0"/>
              <a:pPr>
                <a:defRPr/>
              </a:pPr>
              <a:t>25</a:t>
            </a:fld>
            <a:endParaRPr lang="ja-JP"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Here we suppose computer</a:t>
            </a:r>
            <a:r>
              <a:rPr kumimoji="1" lang="en-US" altLang="ja-JP" baseline="0" dirty="0" smtClean="0"/>
              <a:t> 1, 2, 3 and client PC.</a:t>
            </a:r>
          </a:p>
          <a:p>
            <a:r>
              <a:rPr kumimoji="1" lang="en-US" altLang="ja-JP" baseline="0" dirty="0" smtClean="0"/>
              <a:t>Code A is master code. Code a is slave code.</a:t>
            </a:r>
          </a:p>
          <a:p>
            <a:r>
              <a:rPr kumimoji="1" lang="en-US" altLang="ja-JP" baseline="0" dirty="0" smtClean="0"/>
              <a:t>First, the job of code A is submitted to computer 1. The transferred files and restart file are transferred to controller at each step.</a:t>
            </a:r>
          </a:p>
          <a:p>
            <a:r>
              <a:rPr kumimoji="1" lang="en-US" altLang="ja-JP" baseline="0" dirty="0" smtClean="0"/>
              <a:t>After 1 step execution, the job causes abnormal end (unexpected outage).</a:t>
            </a:r>
          </a:p>
          <a:p>
            <a:r>
              <a:rPr kumimoji="1" lang="en-US" altLang="ja-JP" baseline="0" dirty="0" smtClean="0"/>
              <a:t>The sentinel beside code A tells abnormal end to controller (client PC). The controller resubmits the job to alternative computer (computer 2).</a:t>
            </a:r>
          </a:p>
          <a:p>
            <a:r>
              <a:rPr kumimoji="1" lang="en-US" altLang="ja-JP" baseline="0" dirty="0" smtClean="0"/>
              <a:t>The job restarts just after step 1 on computer 2.</a:t>
            </a:r>
          </a:p>
          <a:p>
            <a:r>
              <a:rPr kumimoji="1" lang="en-US" altLang="ja-JP" baseline="0" dirty="0" smtClean="0"/>
              <a:t>When the job of code A ends normally, the sentinel beside code A tells “normal end” to the controller. </a:t>
            </a:r>
          </a:p>
          <a:p>
            <a:r>
              <a:rPr kumimoji="1" lang="en-US" altLang="ja-JP" baseline="0" dirty="0" smtClean="0"/>
              <a:t>Finally the controller ends.</a:t>
            </a:r>
          </a:p>
          <a:p>
            <a:endParaRPr kumimoji="1" lang="en-US" altLang="ja-JP" baseline="0" dirty="0" smtClean="0"/>
          </a:p>
          <a:p>
            <a:r>
              <a:rPr kumimoji="1" lang="en-US" altLang="ja-JP" baseline="0" dirty="0" smtClean="0"/>
              <a:t>If computer 1 causes outage, the grid middleware tells abnormally to the controller. Then the controller resubmits the job to alternative computer.</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2144B123-9B8B-4B86-A8E6-38AC3B69F648}" type="slidenum">
              <a:rPr lang="ja-JP" altLang="en-US" smtClean="0"/>
              <a:pPr>
                <a:defRPr/>
              </a:pPr>
              <a:t>26</a:t>
            </a:fld>
            <a:endParaRPr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220F064-5309-4822-B4F7-806097F690EF}"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We have verified the file flow monitoring function with various scenarios.</a:t>
            </a:r>
          </a:p>
          <a:p>
            <a:pPr>
              <a:spcBef>
                <a:spcPct val="0"/>
              </a:spcBef>
            </a:pPr>
            <a:r>
              <a:rPr lang="en-US" altLang="ja-JP" dirty="0" smtClean="0"/>
              <a:t>3D virtual plant vibration simulator is categorized to pipeline type cooperation.</a:t>
            </a:r>
          </a:p>
          <a:p>
            <a:pPr>
              <a:spcBef>
                <a:spcPct val="0"/>
              </a:spcBef>
            </a:pPr>
            <a:r>
              <a:rPr lang="en-US" altLang="ja-JP" dirty="0" smtClean="0"/>
              <a:t>Simulation for Predicting Quake-Proof Capability of NPP is categorized to sequential type cooperation.</a:t>
            </a:r>
          </a:p>
          <a:p>
            <a:pPr>
              <a:spcBef>
                <a:spcPct val="0"/>
              </a:spcBef>
            </a:pPr>
            <a:r>
              <a:rPr lang="en-US" altLang="ja-JP" dirty="0" smtClean="0"/>
              <a:t>For these scenarios, we can execute cooperative operation by the definition of file flows between the codes.</a:t>
            </a:r>
          </a:p>
          <a:p>
            <a:pPr>
              <a:spcBef>
                <a:spcPct val="0"/>
              </a:spcBef>
            </a:pPr>
            <a:r>
              <a:rPr lang="ja-JP" altLang="en-US" dirty="0" smtClean="0"/>
              <a:t>左側は実コードで</a:t>
            </a:r>
            <a:r>
              <a:rPr lang="en-US" altLang="ja-JP" dirty="0" smtClean="0"/>
              <a:t>Fault-tolerant</a:t>
            </a:r>
            <a:r>
              <a:rPr lang="ja-JP" altLang="en-US" dirty="0" smtClean="0"/>
              <a:t>機能も使って実行しました（約</a:t>
            </a:r>
            <a:r>
              <a:rPr lang="en-US" altLang="ja-JP" dirty="0" smtClean="0"/>
              <a:t>10</a:t>
            </a:r>
            <a:r>
              <a:rPr lang="ja-JP" altLang="en-US" dirty="0" smtClean="0"/>
              <a:t>日間）。右側のシナリオは疑似コードを用いました。</a:t>
            </a:r>
          </a:p>
        </p:txBody>
      </p:sp>
      <p:sp>
        <p:nvSpPr>
          <p:cNvPr id="2355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4A5E55-2375-4774-B18F-BF11686C4129}" type="slidenum">
              <a:rPr lang="ja-JP" altLang="en-US"/>
              <a:pPr fontAlgn="base">
                <a:spcBef>
                  <a:spcPct val="0"/>
                </a:spcBef>
                <a:spcAft>
                  <a:spcPct val="0"/>
                </a:spcAft>
                <a:defRPr/>
              </a:pPr>
              <a:t>28</a:t>
            </a:fld>
            <a:endParaRPr lang="ja-JP"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144B123-9B8B-4B86-A8E6-38AC3B69F648}" type="slidenum">
              <a:rPr lang="ja-JP" altLang="en-US" smtClean="0"/>
              <a:pPr>
                <a:defRPr/>
              </a:pPr>
              <a:t>29</a:t>
            </a:fld>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latin typeface="Arial" charset="0"/>
                <a:cs typeface="Arial" charset="0"/>
              </a:rPr>
              <a:t>By the development of simulation techniques and computers, various simulations have been carried out.</a:t>
            </a:r>
          </a:p>
          <a:p>
            <a:r>
              <a:rPr lang="en-US" altLang="ja-JP" dirty="0" smtClean="0"/>
              <a:t>By the integration of several simulation codes, we can carry out more detailed simulations. For example, in atomic energy research, following simulations are considered.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t>Burning plasma</a:t>
            </a:r>
            <a:r>
              <a:rPr lang="en-US" altLang="ja-JP" baseline="0" dirty="0" smtClean="0"/>
              <a:t> integrated code shown</a:t>
            </a:r>
            <a:r>
              <a:rPr lang="en-US" altLang="ja-JP" dirty="0" smtClean="0"/>
              <a:t> today</a:t>
            </a:r>
          </a:p>
          <a:p>
            <a:r>
              <a:rPr lang="en-US" altLang="ja-JP" dirty="0" smtClean="0"/>
              <a:t>3D virtual plant vibration simulator consists of several parts of nuclear reactor.</a:t>
            </a:r>
          </a:p>
          <a:p>
            <a:r>
              <a:rPr lang="en-US" altLang="ja-JP" dirty="0" smtClean="0"/>
              <a:t>It can achieve a behavior analysis in the whole facilities. </a:t>
            </a:r>
          </a:p>
          <a:p>
            <a:r>
              <a:rPr lang="en-US" altLang="ja-JP" dirty="0" smtClean="0"/>
              <a:t>“Simulation for …” consists of codes about earthquake, thermal hydraulics, nuclear system, and so on.</a:t>
            </a:r>
          </a:p>
          <a:p>
            <a:r>
              <a:rPr lang="en-US" altLang="ja-JP" dirty="0" smtClean="0"/>
              <a:t>For these</a:t>
            </a:r>
            <a:r>
              <a:rPr lang="en-US" altLang="ja-JP" baseline="0" dirty="0" smtClean="0"/>
              <a:t> researches,</a:t>
            </a:r>
            <a:r>
              <a:rPr lang="en-US" altLang="ja-JP" dirty="0" smtClean="0"/>
              <a:t/>
            </a:r>
            <a:br>
              <a:rPr lang="en-US" altLang="ja-JP" dirty="0" smtClean="0"/>
            </a:br>
            <a:r>
              <a:rPr lang="en-US" altLang="ja-JP" dirty="0" smtClean="0"/>
              <a:t>We have developed new framework which can carry out various integrated simulations without substantial change in each simulation code.</a:t>
            </a:r>
            <a:endParaRPr lang="ja-JP" altLang="en-US" dirty="0" smtClean="0"/>
          </a:p>
          <a:p>
            <a:endParaRPr lang="en-US" altLang="ja-JP" dirty="0" smtClean="0"/>
          </a:p>
          <a:p>
            <a:endParaRPr lang="en-GB" altLang="ja-JP" sz="1300" dirty="0" smtClean="0"/>
          </a:p>
        </p:txBody>
      </p:sp>
      <p:sp>
        <p:nvSpPr>
          <p:cNvPr id="6" name="スライド番号プレースホルダ 5"/>
          <p:cNvSpPr>
            <a:spLocks noGrp="1"/>
          </p:cNvSpPr>
          <p:nvPr>
            <p:ph type="sldNum" sz="quarter" idx="5"/>
          </p:nvPr>
        </p:nvSpPr>
        <p:spPr/>
        <p:txBody>
          <a:bodyPr/>
          <a:lstStyle/>
          <a:p>
            <a:pPr>
              <a:defRPr/>
            </a:pPr>
            <a:fld id="{3DAE0FFC-6AA4-4371-B125-B373D4314BA6}" type="slidenum">
              <a:rPr lang="ja-JP" altLang="en-US" smtClean="0"/>
              <a:pPr>
                <a:defRPr/>
              </a:pPr>
              <a:t>3</a:t>
            </a:fld>
            <a:endParaRPr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We verified fault-tolerant function with test codes.</a:t>
            </a:r>
          </a:p>
          <a:p>
            <a:pPr>
              <a:spcBef>
                <a:spcPct val="0"/>
              </a:spcBef>
            </a:pPr>
            <a:r>
              <a:rPr lang="en-US" altLang="ja-JP" dirty="0" smtClean="0"/>
              <a:t>P690 in JAEA Ueno works from Monday to Friday. We submitted code A and code B to p690.</a:t>
            </a:r>
            <a:br>
              <a:rPr lang="en-US" altLang="ja-JP" dirty="0" smtClean="0"/>
            </a:br>
            <a:r>
              <a:rPr lang="en-US" altLang="ja-JP" dirty="0" smtClean="0"/>
              <a:t>Files are transferred from code A to code B.</a:t>
            </a:r>
            <a:br>
              <a:rPr lang="en-US" altLang="ja-JP" dirty="0" smtClean="0"/>
            </a:br>
            <a:r>
              <a:rPr lang="en-US" altLang="ja-JP" dirty="0" smtClean="0"/>
              <a:t>During cooperative execution, restart file and transferred files between codes are forwarded to Client PC.</a:t>
            </a:r>
            <a:br>
              <a:rPr lang="en-US" altLang="ja-JP" dirty="0" smtClean="0"/>
            </a:br>
            <a:r>
              <a:rPr lang="en-US" altLang="ja-JP" dirty="0" smtClean="0"/>
              <a:t>When p690 is stopped, the controller detects the stop. Then the files are transferred to alternative computer and resubmits jobs. </a:t>
            </a:r>
          </a:p>
          <a:p>
            <a:pPr>
              <a:spcBef>
                <a:spcPct val="0"/>
              </a:spcBef>
            </a:pPr>
            <a:r>
              <a:rPr lang="ja-JP" altLang="en-US" dirty="0" smtClean="0"/>
              <a:t>次に疑似コードを用いて耐障害機能について検証します。</a:t>
            </a:r>
            <a:endParaRPr lang="en-US" altLang="ja-JP" dirty="0" smtClean="0"/>
          </a:p>
          <a:p>
            <a:pPr>
              <a:spcBef>
                <a:spcPct val="0"/>
              </a:spcBef>
            </a:pPr>
            <a:r>
              <a:rPr lang="ja-JP" altLang="en-US" dirty="0" smtClean="0"/>
              <a:t>上野に設置された</a:t>
            </a:r>
            <a:r>
              <a:rPr lang="en-US" altLang="ja-JP" dirty="0" smtClean="0"/>
              <a:t>p690</a:t>
            </a:r>
            <a:r>
              <a:rPr lang="ja-JP" altLang="en-US" dirty="0" smtClean="0"/>
              <a:t>は毎週末にシャットダウンします。</a:t>
            </a:r>
            <a:r>
              <a:rPr lang="en-US" altLang="ja-JP" dirty="0" smtClean="0"/>
              <a:t>p690</a:t>
            </a:r>
            <a:r>
              <a:rPr lang="ja-JP" altLang="en-US" dirty="0" smtClean="0"/>
              <a:t>上でコード</a:t>
            </a:r>
            <a:r>
              <a:rPr lang="en-US" altLang="ja-JP" dirty="0" smtClean="0"/>
              <a:t>A, B </a:t>
            </a:r>
            <a:r>
              <a:rPr lang="ja-JP" altLang="en-US" dirty="0" smtClean="0"/>
              <a:t>を実行し、これらの間でファイルが転送されます。</a:t>
            </a:r>
            <a:endParaRPr lang="en-US" altLang="ja-JP" dirty="0" smtClean="0"/>
          </a:p>
          <a:p>
            <a:pPr>
              <a:spcBef>
                <a:spcPct val="0"/>
              </a:spcBef>
            </a:pPr>
            <a:r>
              <a:rPr lang="en-US" altLang="ja-JP" dirty="0" smtClean="0"/>
              <a:t>p690</a:t>
            </a:r>
            <a:r>
              <a:rPr lang="ja-JP" altLang="en-US" dirty="0" smtClean="0"/>
              <a:t>がシャットダウンされると、コントローラは停止を検知し、事前に受信し保管していたファイルを代替計算機の</a:t>
            </a:r>
            <a:r>
              <a:rPr lang="en-US" altLang="ja-JP" dirty="0" smtClean="0"/>
              <a:t>Altix350</a:t>
            </a:r>
            <a:r>
              <a:rPr lang="ja-JP" altLang="en-US" dirty="0" smtClean="0"/>
              <a:t>に一斉転送し、その後ジョブを投入します。この事により、コード</a:t>
            </a:r>
            <a:r>
              <a:rPr lang="en-US" altLang="ja-JP" dirty="0" smtClean="0"/>
              <a:t>A, B </a:t>
            </a:r>
            <a:r>
              <a:rPr lang="ja-JP" altLang="en-US" dirty="0" smtClean="0"/>
              <a:t>の連携実行が再開されます。</a:t>
            </a:r>
          </a:p>
        </p:txBody>
      </p:sp>
      <p:sp>
        <p:nvSpPr>
          <p:cNvPr id="2458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896E30-7ACF-44C7-8E25-4C0D98D6B9EE}" type="slidenum">
              <a:rPr lang="ja-JP" altLang="en-US"/>
              <a:pPr fontAlgn="base">
                <a:spcBef>
                  <a:spcPct val="0"/>
                </a:spcBef>
                <a:spcAft>
                  <a:spcPct val="0"/>
                </a:spcAft>
                <a:defRPr/>
              </a:pPr>
              <a:t>30</a:t>
            </a:fld>
            <a:endParaRPr lang="ja-JP"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Here we suppose Client PC and computer 1, 2, 3.</a:t>
            </a:r>
          </a:p>
          <a:p>
            <a:r>
              <a:rPr kumimoji="1" lang="en-US" altLang="ja-JP" dirty="0" smtClean="0"/>
              <a:t>Code A is installed to computer 1 and 2. Code B is installed to computer 3.</a:t>
            </a:r>
          </a:p>
          <a:p>
            <a:r>
              <a:rPr kumimoji="1" lang="en-US" altLang="ja-JP" dirty="0" smtClean="0"/>
              <a:t>Code B starts</a:t>
            </a:r>
            <a:r>
              <a:rPr kumimoji="1" lang="en-US" altLang="ja-JP" baseline="0" dirty="0" smtClean="0"/>
              <a:t> after receive file from Code A.</a:t>
            </a:r>
          </a:p>
          <a:p>
            <a:r>
              <a:rPr kumimoji="1" lang="en-US" altLang="ja-JP" baseline="0" dirty="0" smtClean="0"/>
              <a:t>The transferred files are sent to controller.</a:t>
            </a:r>
          </a:p>
          <a:p>
            <a:r>
              <a:rPr kumimoji="1" lang="en-US" altLang="ja-JP" baseline="0" dirty="0" smtClean="0"/>
              <a:t>Restart file is sent to controller per 2 steps.</a:t>
            </a:r>
          </a:p>
          <a:p>
            <a:endParaRPr kumimoji="1" lang="en-US" altLang="ja-JP" baseline="0" dirty="0" smtClean="0"/>
          </a:p>
          <a:p>
            <a:r>
              <a:rPr kumimoji="1" lang="en-US" altLang="ja-JP" baseline="0" dirty="0" smtClean="0"/>
              <a:t>Between 3 and 4 steps, computer 1 causes unexpected outage. The controller detects the outage and transfers restarts file and transferred files to alternative computer (computer 2). Then the job is resubmitted.</a:t>
            </a:r>
          </a:p>
          <a:p>
            <a:r>
              <a:rPr kumimoji="1" lang="en-US" altLang="ja-JP" baseline="0" dirty="0" smtClean="0"/>
              <a:t>The job is restarted before step 3, because the restart file includes the data just after step 2.</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2144B123-9B8B-4B86-A8E6-38AC3B69F648}" type="slidenum">
              <a:rPr lang="ja-JP" altLang="en-US" smtClean="0"/>
              <a:pPr>
                <a:defRPr/>
              </a:pPr>
              <a:t>31</a:t>
            </a:fld>
            <a:endParaRPr lang="ja-JP"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144B123-9B8B-4B86-A8E6-38AC3B69F648}" type="slidenum">
              <a:rPr lang="ja-JP" altLang="en-US" smtClean="0"/>
              <a:pPr>
                <a:defRPr/>
              </a:pPr>
              <a:t>32</a:t>
            </a:fld>
            <a:endParaRPr lang="ja-JP"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2144B123-9B8B-4B86-A8E6-38AC3B69F648}" type="slidenum">
              <a:rPr lang="ja-JP" altLang="en-US" smtClean="0"/>
              <a:pPr>
                <a:defRPr/>
              </a:pPr>
              <a:t>33</a:t>
            </a:fld>
            <a:endParaRPr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7" name="ノート プレースホルダ 2"/>
          <p:cNvSpPr>
            <a:spLocks noGrp="1"/>
          </p:cNvSpPr>
          <p:nvPr>
            <p:ph type="body" idx="1"/>
          </p:nvPr>
        </p:nvSpPr>
        <p:spPr bwMode="auto"/>
        <p:txBody>
          <a:bodyPr wrap="square" numCol="1" anchor="t" anchorCtr="0" compatLnSpc="1">
            <a:prstTxWarp prst="textNoShape">
              <a:avLst/>
            </a:prstTxWarp>
          </a:bodyPr>
          <a:lstStyle/>
          <a:p>
            <a:pPr>
              <a:spcBef>
                <a:spcPct val="0"/>
              </a:spcBef>
              <a:defRPr/>
            </a:pPr>
            <a:r>
              <a:rPr lang="en-US" altLang="ja-JP" dirty="0" smtClean="0"/>
              <a:t>I’d like to talk the current state and </a:t>
            </a:r>
            <a:r>
              <a:rPr lang="en-US" altLang="ja-JP" dirty="0" smtClean="0"/>
              <a:t>our </a:t>
            </a:r>
            <a:r>
              <a:rPr lang="en-US" altLang="ja-JP" dirty="0" smtClean="0"/>
              <a:t>approach.</a:t>
            </a:r>
            <a:br>
              <a:rPr lang="en-US" altLang="ja-JP" dirty="0" smtClean="0"/>
            </a:br>
            <a:r>
              <a:rPr lang="en-US" altLang="ja-JP" dirty="0" smtClean="0"/>
              <a:t>We roughly categorized the scenarios of cooperative execution of integrated simulation.</a:t>
            </a:r>
          </a:p>
          <a:p>
            <a:pPr>
              <a:spcBef>
                <a:spcPct val="0"/>
              </a:spcBef>
              <a:defRPr/>
            </a:pPr>
            <a:r>
              <a:rPr lang="en-US" altLang="ja-JP" dirty="0" smtClean="0"/>
              <a:t>Here we notice 4 patterns of scenarios.</a:t>
            </a:r>
          </a:p>
          <a:p>
            <a:pPr marL="228600" indent="-228600">
              <a:spcBef>
                <a:spcPct val="0"/>
              </a:spcBef>
              <a:buFontTx/>
              <a:buNone/>
              <a:defRPr/>
            </a:pPr>
            <a:r>
              <a:rPr lang="en-US" altLang="ja-JP" dirty="0" smtClean="0"/>
              <a:t>In s</a:t>
            </a:r>
            <a:r>
              <a:rPr lang="en-US" altLang="ja-JP" dirty="0" smtClean="0">
                <a:cs typeface="Arial" charset="0"/>
              </a:rPr>
              <a:t>equential</a:t>
            </a:r>
            <a:r>
              <a:rPr lang="en-US" altLang="ja-JP" dirty="0" smtClean="0"/>
              <a:t> type, jobs are executed sequentially.</a:t>
            </a:r>
          </a:p>
          <a:p>
            <a:pPr marL="228600" indent="-228600">
              <a:spcBef>
                <a:spcPct val="0"/>
              </a:spcBef>
              <a:buFontTx/>
              <a:buNone/>
              <a:defRPr/>
            </a:pPr>
            <a:r>
              <a:rPr lang="en-US" altLang="ja-JP" dirty="0" smtClean="0"/>
              <a:t>In pipeline type, jobs are executed concurrently. Then the file transfers between jobs occur.</a:t>
            </a:r>
          </a:p>
          <a:p>
            <a:pPr marL="228600" indent="-228600">
              <a:spcBef>
                <a:spcPct val="0"/>
              </a:spcBef>
              <a:buFontTx/>
              <a:buNone/>
              <a:defRPr/>
            </a:pPr>
            <a:r>
              <a:rPr lang="en-US" altLang="ja-JP" dirty="0" smtClean="0"/>
              <a:t>In static conditional branch type, next job is </a:t>
            </a:r>
            <a:r>
              <a:rPr lang="en-US" altLang="ja-JP" dirty="0" smtClean="0"/>
              <a:t>determined </a:t>
            </a:r>
            <a:r>
              <a:rPr lang="en-US" altLang="ja-JP" dirty="0" smtClean="0"/>
              <a:t>by the condition</a:t>
            </a:r>
            <a:r>
              <a:rPr lang="en-US" altLang="ja-JP" baseline="0" dirty="0" smtClean="0"/>
              <a:t> of</a:t>
            </a:r>
            <a:r>
              <a:rPr lang="en-US" altLang="ja-JP" dirty="0" smtClean="0"/>
              <a:t> previous job.</a:t>
            </a:r>
          </a:p>
          <a:p>
            <a:pPr marL="228600" indent="-228600">
              <a:spcBef>
                <a:spcPct val="0"/>
              </a:spcBef>
              <a:buFontTx/>
              <a:buNone/>
              <a:defRPr/>
            </a:pPr>
            <a:r>
              <a:rPr lang="en-US" altLang="ja-JP" dirty="0" smtClean="0"/>
              <a:t>In dynamic conditional branch type,</a:t>
            </a:r>
            <a:r>
              <a:rPr lang="en-US" altLang="ja-JP" baseline="0" dirty="0" smtClean="0"/>
              <a:t> another job is executed by the running job</a:t>
            </a:r>
            <a:r>
              <a:rPr lang="en-US" altLang="ja-JP" dirty="0" smtClean="0"/>
              <a:t>.</a:t>
            </a:r>
          </a:p>
          <a:p>
            <a:pPr marL="228600" indent="-228600">
              <a:spcBef>
                <a:spcPct val="0"/>
              </a:spcBef>
              <a:defRPr/>
            </a:pPr>
            <a:r>
              <a:rPr lang="en-US" altLang="ja-JP" dirty="0" smtClean="0"/>
              <a:t>These are current techniques which cooperates simulation codes on grid infrastructure. </a:t>
            </a:r>
            <a:br>
              <a:rPr lang="en-US" altLang="ja-JP" dirty="0" smtClean="0"/>
            </a:br>
            <a:r>
              <a:rPr lang="en-US" altLang="ja-JP" dirty="0" smtClean="0"/>
              <a:t>As workflow tool,….</a:t>
            </a:r>
            <a:br>
              <a:rPr lang="en-US" altLang="ja-JP" dirty="0" smtClean="0"/>
            </a:br>
            <a:r>
              <a:rPr lang="en-US" altLang="ja-JP" dirty="0" smtClean="0"/>
              <a:t>Remote Procedure Call (RPC) and MPI are enabled to grid infrastructure.</a:t>
            </a:r>
          </a:p>
          <a:p>
            <a:pPr marL="228600" indent="-228600">
              <a:spcBef>
                <a:spcPct val="0"/>
              </a:spcBef>
              <a:defRPr/>
            </a:pPr>
            <a:endParaRPr lang="ja-JP" altLang="en-US" dirty="0" smtClean="0"/>
          </a:p>
        </p:txBody>
      </p:sp>
      <p:sp>
        <p:nvSpPr>
          <p:cNvPr id="1946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B42B7-B428-4F5B-8AA1-44570DD6B952}" type="slidenum">
              <a:rPr lang="ja-JP" altLang="en-US"/>
              <a:pPr fontAlgn="base">
                <a:spcBef>
                  <a:spcPct val="0"/>
                </a:spcBef>
                <a:spcAft>
                  <a:spcPct val="0"/>
                </a:spcAft>
                <a:defRPr/>
              </a:pPr>
              <a:t>4</a:t>
            </a:fld>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Here we point out 2 problems.</a:t>
            </a:r>
            <a:br>
              <a:rPr lang="en-US" altLang="ja-JP" dirty="0" smtClean="0"/>
            </a:br>
            <a:r>
              <a:rPr lang="en-US" altLang="ja-JP" dirty="0" smtClean="0"/>
              <a:t>First, it is hard to make the present techniques adapt themselves to all scenarios.</a:t>
            </a:r>
            <a:br>
              <a:rPr lang="en-US" altLang="ja-JP" dirty="0" smtClean="0"/>
            </a:br>
            <a:r>
              <a:rPr lang="en-US" altLang="ja-JP" dirty="0" smtClean="0"/>
              <a:t>With</a:t>
            </a:r>
            <a:r>
              <a:rPr lang="en-US" altLang="ja-JP" baseline="0" dirty="0" smtClean="0"/>
              <a:t> workflow tools, adaptable scenarios are limited.</a:t>
            </a:r>
            <a:r>
              <a:rPr lang="en-US" altLang="ja-JP" dirty="0" smtClean="0"/>
              <a:t/>
            </a:r>
            <a:br>
              <a:rPr lang="en-US" altLang="ja-JP" dirty="0" smtClean="0"/>
            </a:br>
            <a:r>
              <a:rPr lang="en-US" altLang="ja-JP" dirty="0" err="1" smtClean="0"/>
              <a:t>GridRPC</a:t>
            </a:r>
            <a:r>
              <a:rPr lang="en-US" altLang="ja-JP" dirty="0" smtClean="0"/>
              <a:t> and Grid-enabled MPI can be adapted to all</a:t>
            </a:r>
            <a:r>
              <a:rPr lang="en-US" altLang="ja-JP" dirty="0" smtClean="0"/>
              <a:t> scenarios</a:t>
            </a:r>
            <a:r>
              <a:rPr lang="en-US" altLang="ja-JP" dirty="0" smtClean="0"/>
              <a:t>. But,</a:t>
            </a:r>
            <a:r>
              <a:rPr lang="en-US" altLang="ja-JP" baseline="0" dirty="0" smtClean="0"/>
              <a:t> </a:t>
            </a:r>
            <a:r>
              <a:rPr lang="en-US" altLang="ja-JP" dirty="0" smtClean="0"/>
              <a:t>substantial modification for each code is needed.</a:t>
            </a:r>
          </a:p>
          <a:p>
            <a:r>
              <a:rPr lang="en-US" altLang="ja-JP" dirty="0" smtClean="0"/>
              <a:t>Second, It is hard to continue the cooperative execution for long-time.</a:t>
            </a:r>
          </a:p>
          <a:p>
            <a:r>
              <a:rPr lang="en-US" altLang="ja-JP" dirty="0" smtClean="0"/>
              <a:t>The integrated simulation is carried out during several days or weeks.</a:t>
            </a:r>
          </a:p>
          <a:p>
            <a:r>
              <a:rPr lang="en-US" altLang="ja-JP" dirty="0" smtClean="0"/>
              <a:t>During execution, unexpected outage would be occurred. It is hard to restart the cooperative execution.</a:t>
            </a:r>
          </a:p>
          <a:p>
            <a:endParaRPr lang="en-US" altLang="ja-JP" dirty="0" smtClean="0"/>
          </a:p>
          <a:p>
            <a:r>
              <a:rPr lang="en-US" altLang="ja-JP" b="1" dirty="0" smtClean="0"/>
              <a:t>We have developed the framework which solves these problems.</a:t>
            </a:r>
            <a:endParaRPr lang="ja-JP" altLang="en-US" b="1" dirty="0" smtClean="0"/>
          </a:p>
          <a:p>
            <a:endParaRPr lang="ja-JP" altLang="en-US" dirty="0" smtClean="0"/>
          </a:p>
        </p:txBody>
      </p:sp>
      <p:sp>
        <p:nvSpPr>
          <p:cNvPr id="4" name="スライド番号プレースホルダ 3"/>
          <p:cNvSpPr>
            <a:spLocks noGrp="1"/>
          </p:cNvSpPr>
          <p:nvPr>
            <p:ph type="sldNum" sz="quarter" idx="5"/>
          </p:nvPr>
        </p:nvSpPr>
        <p:spPr/>
        <p:txBody>
          <a:bodyPr/>
          <a:lstStyle/>
          <a:p>
            <a:pPr>
              <a:defRPr/>
            </a:pPr>
            <a:fld id="{0A4B2A61-9E65-4C36-876D-69B7F63FD5C7}" type="slidenum">
              <a:rPr lang="ja-JP" altLang="en-US" smtClean="0"/>
              <a:pPr>
                <a:defRPr/>
              </a:pPr>
              <a:t>5</a:t>
            </a:fld>
            <a:endParaRPr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37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We consider policies for problem solving.</a:t>
            </a:r>
          </a:p>
          <a:p>
            <a:r>
              <a:rPr lang="en-US" altLang="ja-JP" dirty="0" smtClean="0"/>
              <a:t>For problem1,</a:t>
            </a:r>
          </a:p>
          <a:p>
            <a:r>
              <a:rPr lang="en-US" altLang="ja-JP" dirty="0" smtClean="0"/>
              <a:t>The new technique can operate various scenarios of cooperative simulation easily. </a:t>
            </a:r>
          </a:p>
          <a:p>
            <a:r>
              <a:rPr lang="en-US" altLang="ja-JP" dirty="0" smtClean="0"/>
              <a:t>The technique minimizes the modification of each simulation code for cooperative execution.</a:t>
            </a:r>
          </a:p>
          <a:p>
            <a:r>
              <a:rPr lang="en-US" altLang="ja-JP" dirty="0" smtClean="0"/>
              <a:t>For problem 2</a:t>
            </a:r>
            <a:br>
              <a:rPr lang="en-US" altLang="ja-JP" dirty="0" smtClean="0"/>
            </a:br>
            <a:r>
              <a:rPr lang="en-US" altLang="ja-JP" dirty="0" smtClean="0"/>
              <a:t>Fault </a:t>
            </a:r>
            <a:r>
              <a:rPr lang="en-US" altLang="ja-JP" dirty="0" smtClean="0">
                <a:cs typeface="Arial" charset="0"/>
              </a:rPr>
              <a:t>tolerant mechanism for long-time execution is implemented.</a:t>
            </a:r>
          </a:p>
          <a:p>
            <a:endParaRPr lang="en-US" altLang="ja-JP" dirty="0" smtClean="0">
              <a:cs typeface="Arial" charset="0"/>
            </a:endParaRPr>
          </a:p>
          <a:p>
            <a:r>
              <a:rPr lang="en-US" altLang="ja-JP" dirty="0" smtClean="0"/>
              <a:t>We propose 2 solutions based on above policies.</a:t>
            </a:r>
          </a:p>
          <a:p>
            <a:endParaRPr lang="en-US" altLang="ja-JP" dirty="0" smtClean="0"/>
          </a:p>
          <a:p>
            <a:endParaRPr lang="ja-JP" altLang="en-US" dirty="0" smtClean="0"/>
          </a:p>
        </p:txBody>
      </p:sp>
      <p:sp>
        <p:nvSpPr>
          <p:cNvPr id="4" name="スライド番号プレースホルダ 3"/>
          <p:cNvSpPr>
            <a:spLocks noGrp="1"/>
          </p:cNvSpPr>
          <p:nvPr>
            <p:ph type="sldNum" sz="quarter" idx="5"/>
          </p:nvPr>
        </p:nvSpPr>
        <p:spPr/>
        <p:txBody>
          <a:bodyPr/>
          <a:lstStyle/>
          <a:p>
            <a:pPr>
              <a:defRPr/>
            </a:pPr>
            <a:fld id="{152DD755-353B-4EC2-B4F7-9ED3992CA090}" type="slidenum">
              <a:rPr lang="ja-JP" altLang="en-US" smtClean="0"/>
              <a:pPr>
                <a:defRPr/>
              </a:pPr>
              <a:t>6</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48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For </a:t>
            </a:r>
            <a:r>
              <a:rPr lang="en-US" altLang="ja-JP" dirty="0" smtClean="0"/>
              <a:t>example, we consider cooperation of code A and B. </a:t>
            </a:r>
            <a:br>
              <a:rPr lang="en-US" altLang="ja-JP" dirty="0" smtClean="0"/>
            </a:br>
            <a:r>
              <a:rPr lang="en-US" altLang="ja-JP" dirty="0" smtClean="0"/>
              <a:t>Code A executes in whole time on</a:t>
            </a:r>
            <a:r>
              <a:rPr lang="en-US" altLang="ja-JP" baseline="0" dirty="0" smtClean="0"/>
              <a:t> Computer A</a:t>
            </a:r>
            <a:r>
              <a:rPr lang="en-US" altLang="ja-JP" dirty="0" smtClean="0"/>
              <a:t>.</a:t>
            </a:r>
            <a:r>
              <a:rPr lang="en-US" altLang="ja-JP" baseline="0" dirty="0" smtClean="0"/>
              <a:t> </a:t>
            </a:r>
            <a:r>
              <a:rPr lang="en-US" altLang="ja-JP" dirty="0" smtClean="0"/>
              <a:t>Code B is executed on Computer B by the request from Code A. It requires file1 from Code A.</a:t>
            </a:r>
          </a:p>
          <a:p>
            <a:r>
              <a:rPr lang="en-US" altLang="ja-JP" dirty="0" smtClean="0"/>
              <a:t>For problem 1,</a:t>
            </a:r>
            <a:r>
              <a:rPr lang="en-US" altLang="ja-JP" dirty="0" smtClean="0"/>
              <a:t> file transfer is trigger of execution of new code.</a:t>
            </a:r>
            <a:r>
              <a:rPr lang="en-US" altLang="ja-JP" baseline="0" dirty="0" smtClean="0"/>
              <a:t> Thus, </a:t>
            </a:r>
            <a:r>
              <a:rPr lang="en-US" altLang="ja-JP" dirty="0" smtClean="0"/>
              <a:t>we </a:t>
            </a:r>
            <a:r>
              <a:rPr lang="en-US" altLang="ja-JP" dirty="0" smtClean="0"/>
              <a:t>notice file flow between </a:t>
            </a:r>
            <a:r>
              <a:rPr lang="en-US" altLang="ja-JP" dirty="0" smtClean="0"/>
              <a:t>codes.</a:t>
            </a:r>
            <a:r>
              <a:rPr lang="en-US" altLang="ja-JP" baseline="0" dirty="0" smtClean="0"/>
              <a:t> </a:t>
            </a:r>
            <a:r>
              <a:rPr lang="en-US" altLang="ja-JP" dirty="0" smtClean="0"/>
              <a:t>The </a:t>
            </a:r>
            <a:r>
              <a:rPr lang="en-US" altLang="ja-JP" dirty="0" smtClean="0">
                <a:ea typeface="ＭＳ ゴシック" pitchFamily="49" charset="-128"/>
                <a:cs typeface="Arial" charset="0"/>
              </a:rPr>
              <a:t>timing of job submission is decided by the file flow.</a:t>
            </a:r>
            <a:br>
              <a:rPr lang="en-US" altLang="ja-JP" dirty="0" smtClean="0">
                <a:ea typeface="ＭＳ ゴシック" pitchFamily="49" charset="-128"/>
                <a:cs typeface="Arial" charset="0"/>
              </a:rPr>
            </a:br>
            <a:r>
              <a:rPr lang="en-US" altLang="ja-JP" dirty="0" smtClean="0">
                <a:ea typeface="ＭＳ ゴシック" pitchFamily="49" charset="-128"/>
                <a:cs typeface="Arial" charset="0"/>
              </a:rPr>
              <a:t>For problem 2, we categorize the code to master and slave codes. When all master codes finish normally, the integrated simulation finishes. In all other case, jobs are re-submitted.</a:t>
            </a:r>
          </a:p>
          <a:p>
            <a:r>
              <a:rPr lang="en-US" altLang="ja-JP" dirty="0" smtClean="0">
                <a:ea typeface="ＭＳ ゴシック" pitchFamily="49" charset="-128"/>
                <a:cs typeface="Arial" charset="0"/>
              </a:rPr>
              <a:t>These solutions</a:t>
            </a:r>
            <a:r>
              <a:rPr lang="en-US" altLang="ja-JP" baseline="0" dirty="0" smtClean="0">
                <a:ea typeface="ＭＳ ゴシック" pitchFamily="49" charset="-128"/>
                <a:cs typeface="Arial" charset="0"/>
              </a:rPr>
              <a:t> are controlled from client PC.</a:t>
            </a:r>
            <a:endParaRPr lang="en-US" altLang="ja-JP" dirty="0" smtClean="0"/>
          </a:p>
        </p:txBody>
      </p:sp>
      <p:sp>
        <p:nvSpPr>
          <p:cNvPr id="4" name="スライド番号プレースホルダ 3"/>
          <p:cNvSpPr>
            <a:spLocks noGrp="1"/>
          </p:cNvSpPr>
          <p:nvPr>
            <p:ph type="sldNum" sz="quarter" idx="5"/>
          </p:nvPr>
        </p:nvSpPr>
        <p:spPr/>
        <p:txBody>
          <a:bodyPr/>
          <a:lstStyle/>
          <a:p>
            <a:pPr>
              <a:defRPr/>
            </a:pPr>
            <a:fld id="{A16E8D1F-67C0-4A86-870A-B3CE7706194B}" type="slidenum">
              <a:rPr lang="ja-JP" altLang="en-US" smtClean="0"/>
              <a:pPr>
                <a:defRPr/>
              </a:pPr>
              <a:t>7</a:t>
            </a:fld>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For</a:t>
            </a:r>
            <a:r>
              <a:rPr lang="en-US" altLang="ja-JP" dirty="0" smtClean="0"/>
              <a:t> the</a:t>
            </a:r>
            <a:r>
              <a:rPr lang="en-US" altLang="ja-JP" baseline="0" dirty="0" smtClean="0"/>
              <a:t> solutions</a:t>
            </a:r>
            <a:r>
              <a:rPr lang="en-US" altLang="ja-JP" dirty="0" smtClean="0"/>
              <a:t>, </a:t>
            </a:r>
            <a:r>
              <a:rPr lang="en-US" altLang="ja-JP" dirty="0" smtClean="0"/>
              <a:t>we have developed Simple Orchestration Application Framework (SOAF).</a:t>
            </a:r>
            <a:br>
              <a:rPr lang="en-US" altLang="ja-JP" dirty="0" smtClean="0"/>
            </a:br>
            <a:r>
              <a:rPr lang="en-US" altLang="ja-JP" dirty="0" smtClean="0"/>
              <a:t>For solution 1, we’ve developed file flow monitoring function.</a:t>
            </a:r>
            <a:br>
              <a:rPr lang="en-US" altLang="ja-JP" dirty="0" smtClean="0"/>
            </a:br>
            <a:r>
              <a:rPr lang="en-US" altLang="ja-JP" dirty="0" smtClean="0"/>
              <a:t>As a mark of file generation and transmission completion, flag file is generated. Sentinel beside code monitors the flag file.</a:t>
            </a:r>
          </a:p>
          <a:p>
            <a:pPr>
              <a:spcBef>
                <a:spcPct val="0"/>
              </a:spcBef>
            </a:pPr>
            <a:r>
              <a:rPr lang="en-US" altLang="ja-JP" dirty="0" smtClean="0"/>
              <a:t>When controller on client PC receives the message from the sentinel, the controller</a:t>
            </a:r>
            <a:r>
              <a:rPr lang="en-US" altLang="ja-JP" dirty="0" smtClean="0"/>
              <a:t> manages </a:t>
            </a:r>
            <a:r>
              <a:rPr lang="en-US" altLang="ja-JP" dirty="0" smtClean="0"/>
              <a:t>file </a:t>
            </a:r>
            <a:r>
              <a:rPr lang="en-US" altLang="ja-JP" dirty="0" smtClean="0"/>
              <a:t>transfer and submits new job.</a:t>
            </a:r>
            <a:endParaRPr lang="en-US" altLang="ja-JP" dirty="0" smtClean="0"/>
          </a:p>
          <a:p>
            <a:pPr>
              <a:spcBef>
                <a:spcPct val="0"/>
              </a:spcBef>
            </a:pPr>
            <a:r>
              <a:rPr lang="en-US" altLang="ja-JP" dirty="0" smtClean="0"/>
              <a:t>The execution codes are required only addition of generation function of flag files.</a:t>
            </a:r>
          </a:p>
          <a:p>
            <a:pPr>
              <a:spcBef>
                <a:spcPct val="0"/>
              </a:spcBef>
            </a:pPr>
            <a:endParaRPr lang="ja-JP" altLang="en-US" dirty="0" smtClean="0"/>
          </a:p>
        </p:txBody>
      </p:sp>
      <p:sp>
        <p:nvSpPr>
          <p:cNvPr id="2048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6EB6A6-50A8-46A4-BADD-904E8E75D400}" type="slidenum">
              <a:rPr lang="ja-JP" altLang="en-US"/>
              <a:pPr fontAlgn="base">
                <a:spcBef>
                  <a:spcPct val="0"/>
                </a:spcBef>
                <a:spcAft>
                  <a:spcPct val="0"/>
                </a:spcAft>
                <a:defRPr/>
              </a:pPr>
              <a:t>8</a:t>
            </a:fld>
            <a:endParaRPr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ja-JP" dirty="0" smtClean="0"/>
              <a:t>For solution 2, we</a:t>
            </a:r>
            <a:r>
              <a:rPr lang="ja-JP" altLang="en-US" baseline="0" dirty="0" smtClean="0"/>
              <a:t> </a:t>
            </a:r>
            <a:r>
              <a:rPr lang="en-US" altLang="ja-JP" baseline="0" dirty="0" smtClean="0"/>
              <a:t>have</a:t>
            </a:r>
            <a:r>
              <a:rPr lang="en-US" altLang="ja-JP" dirty="0" smtClean="0"/>
              <a:t> developed fault-tolerant function.</a:t>
            </a:r>
          </a:p>
          <a:p>
            <a:pPr>
              <a:spcBef>
                <a:spcPct val="0"/>
              </a:spcBef>
            </a:pPr>
            <a:r>
              <a:rPr lang="en-US" altLang="ja-JP" dirty="0" smtClean="0"/>
              <a:t>We categorize the codes to master codes and slave codes.</a:t>
            </a:r>
          </a:p>
          <a:p>
            <a:pPr>
              <a:spcBef>
                <a:spcPct val="0"/>
              </a:spcBef>
            </a:pPr>
            <a:r>
              <a:rPr lang="en-US" altLang="ja-JP" dirty="0" smtClean="0"/>
              <a:t>Slave codes are waiting for execution by the request from master codes.</a:t>
            </a:r>
            <a:endParaRPr lang="en-US" altLang="ja-JP" dirty="0" smtClean="0"/>
          </a:p>
          <a:p>
            <a:pPr>
              <a:spcBef>
                <a:spcPct val="0"/>
              </a:spcBef>
            </a:pPr>
            <a:r>
              <a:rPr lang="en-US" altLang="ja-JP" dirty="0" smtClean="0"/>
              <a:t>When </a:t>
            </a:r>
            <a:r>
              <a:rPr lang="en-US" altLang="ja-JP" dirty="0" smtClean="0"/>
              <a:t>all master codes finish normally, all job execution finishes.</a:t>
            </a:r>
          </a:p>
          <a:p>
            <a:pPr>
              <a:spcBef>
                <a:spcPct val="0"/>
              </a:spcBef>
            </a:pPr>
            <a:r>
              <a:rPr lang="en-US" altLang="ja-JP" dirty="0" smtClean="0"/>
              <a:t>By the detection of abnormal end for any </a:t>
            </a:r>
            <a:r>
              <a:rPr lang="en-US" altLang="ja-JP" dirty="0" smtClean="0"/>
              <a:t>code, </a:t>
            </a:r>
            <a:r>
              <a:rPr lang="en-US" altLang="ja-JP" dirty="0" smtClean="0"/>
              <a:t>the controller re-submits jobs again. We can execute long-time simulation automatically.</a:t>
            </a:r>
            <a:endParaRPr lang="ja-JP" altLang="en-US" dirty="0" smtClean="0"/>
          </a:p>
        </p:txBody>
      </p:sp>
      <p:sp>
        <p:nvSpPr>
          <p:cNvPr id="21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52248B-EFDD-4D37-9985-F82DD5C85F08}" type="slidenum">
              <a:rPr lang="ja-JP" altLang="en-US"/>
              <a:pPr fontAlgn="base">
                <a:spcBef>
                  <a:spcPct val="0"/>
                </a:spcBef>
                <a:spcAft>
                  <a:spcPct val="0"/>
                </a:spcAft>
                <a:defRPr/>
              </a:pPr>
              <a:t>9</a:t>
            </a:fld>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9826B58-AEF1-42FF-A344-A5C9A92ED5E7}" type="datetimeFigureOut">
              <a:rPr lang="ja-JP" altLang="en-US"/>
              <a:pPr>
                <a:defRPr/>
              </a:pPr>
              <a:t>11.6.6</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0630EBF-DD72-46B3-97D4-15B5BC19190F}"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455C4A3-BC9A-4209-98C7-7510F3A33529}" type="datetimeFigureOut">
              <a:rPr lang="ja-JP" altLang="en-US"/>
              <a:pPr>
                <a:defRPr/>
              </a:pPr>
              <a:t>11.6.6</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3F0B332-494C-4054-8726-F56EE1A4551F}" type="slidenum">
              <a:rPr lang="ja-JP" altLang="en-US"/>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9E6F065-5C69-4490-B695-870D17F0856A}" type="datetimeFigureOut">
              <a:rPr lang="ja-JP" altLang="en-US"/>
              <a:pPr>
                <a:defRPr/>
              </a:pPr>
              <a:t>11.6.6</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2259BC5-7303-4A93-B2A5-02CAB3533D8D}" type="slidenum">
              <a:rPr lang="ja-JP" altLang="en-US"/>
              <a:pPr>
                <a:defRPr/>
              </a:pPr>
              <a: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fld id="{80658126-8A50-4C8D-86F0-FAB3052C3328}" type="datetimeFigureOut">
              <a:rPr lang="ja-JP" altLang="en-US" smtClean="0"/>
              <a:pPr>
                <a:defRPr/>
              </a:pPr>
              <a:t>11.6.6</a:t>
            </a:fld>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CDA5AC77-3F96-4D65-9BB1-D170A4155B34}" type="slidenum">
              <a:rPr lang="ja-JP" altLang="en-US" smtClean="0"/>
              <a:pPr>
                <a:defRPr/>
              </a:pPr>
              <a:t>‹#›</a:t>
            </a:fld>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2D4A0994-FA2E-4C5F-BDEA-96B207639F73}" type="datetimeFigureOut">
              <a:rPr lang="ja-JP" altLang="en-US" smtClean="0"/>
              <a:pPr>
                <a:defRPr/>
              </a:pPr>
              <a:t>11.6.6</a:t>
            </a:fld>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DBC21FDA-1B65-4E19-BF1C-2D588E5D4EEA}" type="slidenum">
              <a:rPr lang="ja-JP" altLang="en-US" smtClean="0"/>
              <a:pPr>
                <a:defRPr/>
              </a:pPr>
              <a:t>‹#›</a:t>
            </a:fld>
            <a:endParaRPr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fld id="{5103A04B-B391-4D84-AE06-C8675E74814A}" type="datetimeFigureOut">
              <a:rPr lang="ja-JP" altLang="en-US" smtClean="0"/>
              <a:pPr>
                <a:defRPr/>
              </a:pPr>
              <a:t>11.6.6</a:t>
            </a:fld>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3F073931-DC41-48AF-9D2E-13A4F5B15E86}" type="slidenum">
              <a:rPr lang="ja-JP" altLang="en-US" smtClean="0"/>
              <a:pPr>
                <a:defRPr/>
              </a:pPr>
              <a:t>‹#›</a:t>
            </a:fld>
            <a:endParaRPr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fld id="{FEEEFC2B-FB4B-442B-82D0-15FA5253F77E}" type="datetimeFigureOut">
              <a:rPr lang="ja-JP" altLang="en-US" smtClean="0"/>
              <a:pPr>
                <a:defRPr/>
              </a:pPr>
              <a:t>11.6.6</a:t>
            </a:fld>
            <a:endParaRPr lang="ja-JP" altLang="en-US" dirty="0"/>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D943E1CA-1CE1-40EE-AC7C-56655D829D19}" type="slidenum">
              <a:rPr lang="ja-JP" altLang="en-US" smtClean="0"/>
              <a:pPr>
                <a:defRPr/>
              </a:pPr>
              <a:t>‹#›</a:t>
            </a:fld>
            <a:endParaRPr lang="ja-JP"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fld id="{57DD2262-AA27-4D23-AC3A-4F4447927959}" type="datetimeFigureOut">
              <a:rPr lang="ja-JP" altLang="en-US" smtClean="0"/>
              <a:pPr>
                <a:defRPr/>
              </a:pPr>
              <a:t>11.6.6</a:t>
            </a:fld>
            <a:endParaRPr lang="ja-JP" altLang="en-US" dirty="0"/>
          </a:p>
        </p:txBody>
      </p:sp>
      <p:sp>
        <p:nvSpPr>
          <p:cNvPr id="8" name="フッター プレースホルダ 7"/>
          <p:cNvSpPr>
            <a:spLocks noGrp="1"/>
          </p:cNvSpPr>
          <p:nvPr>
            <p:ph type="ftr" sz="quarter" idx="11"/>
          </p:nvPr>
        </p:nvSpPr>
        <p:spPr/>
        <p:txBody>
          <a:bodyPr/>
          <a:lstStyle/>
          <a:p>
            <a:pPr>
              <a:defRPr/>
            </a:pPr>
            <a:endParaRPr lang="ja-JP" altLang="en-US"/>
          </a:p>
        </p:txBody>
      </p:sp>
      <p:sp>
        <p:nvSpPr>
          <p:cNvPr id="9" name="スライド番号プレースホルダ 8"/>
          <p:cNvSpPr>
            <a:spLocks noGrp="1"/>
          </p:cNvSpPr>
          <p:nvPr>
            <p:ph type="sldNum" sz="quarter" idx="12"/>
          </p:nvPr>
        </p:nvSpPr>
        <p:spPr/>
        <p:txBody>
          <a:bodyPr/>
          <a:lstStyle/>
          <a:p>
            <a:pPr>
              <a:defRPr/>
            </a:pPr>
            <a:fld id="{146FE2D0-B96D-40F6-B77C-122D07C69E36}" type="slidenum">
              <a:rPr lang="ja-JP" altLang="en-US" smtClean="0"/>
              <a:pPr>
                <a:defRPr/>
              </a:pPr>
              <a:t>‹#›</a:t>
            </a:fld>
            <a:endParaRPr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fld id="{CC6EC2B9-C8B8-4943-8D3C-6719AA154D68}" type="datetimeFigureOut">
              <a:rPr lang="ja-JP" altLang="en-US" smtClean="0"/>
              <a:pPr>
                <a:defRPr/>
              </a:pPr>
              <a:t>11.6.6</a:t>
            </a:fld>
            <a:endParaRPr lang="ja-JP" altLang="en-US" dirty="0"/>
          </a:p>
        </p:txBody>
      </p:sp>
      <p:sp>
        <p:nvSpPr>
          <p:cNvPr id="4" name="フッター プレースホルダ 3"/>
          <p:cNvSpPr>
            <a:spLocks noGrp="1"/>
          </p:cNvSpPr>
          <p:nvPr>
            <p:ph type="ftr" sz="quarter" idx="11"/>
          </p:nvPr>
        </p:nvSpPr>
        <p:spPr/>
        <p:txBody>
          <a:bodyPr/>
          <a:lstStyle/>
          <a:p>
            <a:pPr>
              <a:defRPr/>
            </a:pPr>
            <a:endParaRPr lang="ja-JP" altLang="en-US"/>
          </a:p>
        </p:txBody>
      </p:sp>
      <p:sp>
        <p:nvSpPr>
          <p:cNvPr id="5" name="スライド番号プレースホルダ 4"/>
          <p:cNvSpPr>
            <a:spLocks noGrp="1"/>
          </p:cNvSpPr>
          <p:nvPr>
            <p:ph type="sldNum" sz="quarter" idx="12"/>
          </p:nvPr>
        </p:nvSpPr>
        <p:spPr/>
        <p:txBody>
          <a:bodyPr/>
          <a:lstStyle/>
          <a:p>
            <a:pPr>
              <a:defRPr/>
            </a:pPr>
            <a:fld id="{96223381-8373-421F-AFEF-C37E993D1D32}" type="slidenum">
              <a:rPr lang="ja-JP" altLang="en-US" smtClean="0"/>
              <a:pPr>
                <a:defRPr/>
              </a:pPr>
              <a:t>‹#›</a:t>
            </a:fld>
            <a:endParaRPr lang="ja-JP"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7F116E24-5B09-4ABD-8F9C-9E8C291A39D1}" type="datetimeFigureOut">
              <a:rPr lang="ja-JP" altLang="en-US" smtClean="0"/>
              <a:pPr>
                <a:defRPr/>
              </a:pPr>
              <a:t>11.6.6</a:t>
            </a:fld>
            <a:endParaRPr lang="ja-JP" altLang="en-US" dirty="0"/>
          </a:p>
        </p:txBody>
      </p:sp>
      <p:sp>
        <p:nvSpPr>
          <p:cNvPr id="3" name="フッター プレースホルダ 2"/>
          <p:cNvSpPr>
            <a:spLocks noGrp="1"/>
          </p:cNvSpPr>
          <p:nvPr>
            <p:ph type="ftr" sz="quarter" idx="11"/>
          </p:nvPr>
        </p:nvSpPr>
        <p:spPr/>
        <p:txBody>
          <a:bodyPr/>
          <a:lstStyle/>
          <a:p>
            <a:pPr>
              <a:defRPr/>
            </a:pPr>
            <a:endParaRPr lang="ja-JP" altLang="en-US"/>
          </a:p>
        </p:txBody>
      </p:sp>
      <p:sp>
        <p:nvSpPr>
          <p:cNvPr id="4" name="スライド番号プレースホルダ 3"/>
          <p:cNvSpPr>
            <a:spLocks noGrp="1"/>
          </p:cNvSpPr>
          <p:nvPr>
            <p:ph type="sldNum" sz="quarter" idx="12"/>
          </p:nvPr>
        </p:nvSpPr>
        <p:spPr/>
        <p:txBody>
          <a:bodyPr/>
          <a:lstStyle/>
          <a:p>
            <a:pPr>
              <a:defRPr/>
            </a:pPr>
            <a:fld id="{69CE91CD-DEA0-4475-9168-70AF559BDED2}" type="slidenum">
              <a:rPr lang="ja-JP" altLang="en-US" smtClean="0"/>
              <a:pPr>
                <a:defRPr/>
              </a:pPr>
              <a:t>‹#›</a:t>
            </a:fld>
            <a:endParaRPr lang="ja-JP"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4044B82E-123D-4429-BD6D-7A9E620B82B2}" type="datetimeFigureOut">
              <a:rPr lang="ja-JP" altLang="en-US" smtClean="0"/>
              <a:pPr>
                <a:defRPr/>
              </a:pPr>
              <a:t>11.6.6</a:t>
            </a:fld>
            <a:endParaRPr lang="ja-JP" altLang="en-US" dirty="0"/>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876D7135-6FED-4CF1-BA6C-684D5E72CC54}" type="slidenum">
              <a:rPr lang="ja-JP" altLang="en-US" smtClean="0"/>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69DDFD-8FDB-4A0C-828F-02476619E10B}" type="datetimeFigureOut">
              <a:rPr lang="ja-JP" altLang="en-US"/>
              <a:pPr>
                <a:defRPr/>
              </a:pPr>
              <a:t>11.6.6</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B3B3785-2AF3-4900-8920-8AEEC44FA3D2}" type="slidenum">
              <a:rPr lang="ja-JP" altLang="en-US"/>
              <a:pPr>
                <a:defRPr/>
              </a:pPr>
              <a:t>‹#›</a:t>
            </a:fld>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BE7138E0-DED3-4867-9F24-72C2DE2189B2}" type="datetimeFigureOut">
              <a:rPr lang="ja-JP" altLang="en-US" smtClean="0"/>
              <a:pPr>
                <a:defRPr/>
              </a:pPr>
              <a:t>11.6.6</a:t>
            </a:fld>
            <a:endParaRPr lang="ja-JP" altLang="en-US" dirty="0"/>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55BE4295-9362-4E2A-9110-32E33E40BAA3}" type="slidenum">
              <a:rPr lang="ja-JP" altLang="en-US" smtClean="0"/>
              <a:pPr>
                <a:defRPr/>
              </a:pPr>
              <a:t>‹#›</a:t>
            </a:fld>
            <a:endParaRPr lang="ja-JP"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AC86AC3A-7F07-40F1-802B-DD099B261D76}" type="datetimeFigureOut">
              <a:rPr lang="ja-JP" altLang="en-US" smtClean="0"/>
              <a:pPr>
                <a:defRPr/>
              </a:pPr>
              <a:t>11.6.6</a:t>
            </a:fld>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1AFF7F93-A397-4988-8CC2-7641BAA3F64E}" type="slidenum">
              <a:rPr lang="ja-JP" altLang="en-US" smtClean="0"/>
              <a:pPr>
                <a:defRPr/>
              </a:pPr>
              <a:t>‹#›</a:t>
            </a:fld>
            <a:endParaRPr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D74360F1-51BD-47AD-881F-C03FAEFCE80C}" type="datetimeFigureOut">
              <a:rPr lang="ja-JP" altLang="en-US" smtClean="0"/>
              <a:pPr>
                <a:defRPr/>
              </a:pPr>
              <a:t>11.6.6</a:t>
            </a:fld>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0E190012-DC38-48C2-82E5-65238E801CC7}" type="slidenum">
              <a:rPr lang="ja-JP" altLang="en-US" smtClean="0"/>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F209BA6-5A8E-464F-80BD-36248692352C}" type="datetimeFigureOut">
              <a:rPr lang="ja-JP" altLang="en-US"/>
              <a:pPr>
                <a:defRPr/>
              </a:pPr>
              <a:t>11.6.6</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44BCBED-EB13-48DE-9087-86BC49D3D5E3}" type="slidenum">
              <a:rPr lang="ja-JP" altLang="en-US"/>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8E3AE061-40B4-4D99-9F6F-7CAEF081DACB}" type="datetimeFigureOut">
              <a:rPr lang="ja-JP" altLang="en-US"/>
              <a:pPr>
                <a:defRPr/>
              </a:pPr>
              <a:t>11.6.6</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D396137-2B00-4D7D-BE5E-1B932D9F1208}" type="slidenum">
              <a:rPr lang="ja-JP" altLang="en-US"/>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5EE12F3-5C70-4795-A3D9-7415B03D8603}" type="datetimeFigureOut">
              <a:rPr lang="ja-JP" altLang="en-US"/>
              <a:pPr>
                <a:defRPr/>
              </a:pPr>
              <a:t>11.6.6</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D37C2575-EFC7-4840-A91B-D7F1D30E6372}" type="slidenum">
              <a:rPr lang="ja-JP" altLang="en-US"/>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6498F0F8-4079-43D6-BE26-E8B25B26E58F}" type="datetimeFigureOut">
              <a:rPr lang="ja-JP" altLang="en-US"/>
              <a:pPr>
                <a:defRPr/>
              </a:pPr>
              <a:t>11.6.6</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E57514B-34B4-40D4-86E6-B4145F50DB1E}" type="slidenum">
              <a:rPr lang="ja-JP" altLang="en-US"/>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42BED7D-CDAC-422A-8DF0-597165EDE36B}" type="datetimeFigureOut">
              <a:rPr lang="ja-JP" altLang="en-US"/>
              <a:pPr>
                <a:defRPr/>
              </a:pPr>
              <a:t>11.6.6</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37186C43-C3A6-4A17-A402-5718CA6EEF47}" type="slidenum">
              <a:rPr lang="ja-JP" altLang="en-US"/>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7E14675-6F9D-4EF2-9FC6-11AFF0F0EA7A}" type="datetimeFigureOut">
              <a:rPr lang="ja-JP" altLang="en-US"/>
              <a:pPr>
                <a:defRPr/>
              </a:pPr>
              <a:t>11.6.6</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3BF0191-B69E-4D5E-A450-100F88E5F9D4}" type="slidenum">
              <a:rPr lang="ja-JP" altLang="en-US"/>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A13818B-ABF8-41A2-BFE9-064D796FBF11}" type="datetimeFigureOut">
              <a:rPr lang="ja-JP" altLang="en-US"/>
              <a:pPr>
                <a:defRPr/>
              </a:pPr>
              <a:t>11.6.6</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D36F8B3-F669-40D0-A33C-F3F6F3E928A7}" type="slidenum">
              <a:rPr lang="ja-JP" altLang="en-US"/>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4" Type="http://schemas.openxmlformats.org/officeDocument/2006/relationships/slideLayout" Target="../slideLayouts/slideLayout15.xml"/><Relationship Id="rId10" Type="http://schemas.openxmlformats.org/officeDocument/2006/relationships/slideLayout" Target="../slideLayouts/slideLayout21.xml"/><Relationship Id="rId5" Type="http://schemas.openxmlformats.org/officeDocument/2006/relationships/slideLayout" Target="../slideLayouts/slideLayout16.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3A080F5-F8E4-417E-8827-867D2F03E4F1}" type="datetimeFigureOut">
              <a:rPr lang="ja-JP" altLang="en-US"/>
              <a:pPr>
                <a:defRPr/>
              </a:pPr>
              <a:t>11.6.6</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6026CA8-B1AD-497F-954F-0D7402D467F2}"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3A080F5-F8E4-417E-8827-867D2F03E4F1}" type="datetimeFigureOut">
              <a:rPr lang="ja-JP" altLang="en-US" smtClean="0"/>
              <a:pPr>
                <a:defRPr/>
              </a:pPr>
              <a:t>11.6.6</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6026CA8-B1AD-497F-954F-0D7402D467F2}"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wmf"/><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image" Target="../media/image7.jpeg"/><Relationship Id="rId5" Type="http://schemas.openxmlformats.org/officeDocument/2006/relationships/image" Target="../media/image2.wmf"/><Relationship Id="rId7" Type="http://schemas.openxmlformats.org/officeDocument/2006/relationships/image" Target="../media/image9.png"/><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6.jpeg"/><Relationship Id="rId6"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2.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21.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3.png"/><Relationship Id="rId5" Type="http://schemas.openxmlformats.org/officeDocument/2006/relationships/image" Target="../media/image15.png"/></Relationships>
</file>

<file path=ppt/slides/_rels/slide25.xml.rels><?xml version="1.0" encoding="UTF-8" standalone="yes"?>
<Relationships xmlns="http://schemas.openxmlformats.org/package/2006/relationships"><Relationship Id="rId4" Type="http://schemas.openxmlformats.org/officeDocument/2006/relationships/image" Target="../media/image16.wmf"/><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4.wmf"/><Relationship Id="rId5" Type="http://schemas.openxmlformats.org/officeDocument/2006/relationships/image" Target="../media/image2.wmf"/></Relationships>
</file>

<file path=ppt/slides/_rels/slide26.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wmf"/><Relationship Id="rId5"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4" Type="http://schemas.openxmlformats.org/officeDocument/2006/relationships/image" Target="../media/image18.png"/><Relationship Id="rId5" Type="http://schemas.openxmlformats.org/officeDocument/2006/relationships/image" Target="../media/image19.pn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jpeg"/><Relationship Id="rId6"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3.jpeg"/><Relationship Id="rId5" Type="http://schemas.openxmlformats.org/officeDocument/2006/relationships/image" Target="../media/image2.wmf"/></Relationships>
</file>

<file path=ppt/slides/_rels/slide31.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wmf"/><Relationship Id="rId5"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wmf"/><Relationship Id="rId5" Type="http://schemas.openxmlformats.org/officeDocument/2006/relationships/image" Target="../media/image4.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685800" y="1500188"/>
            <a:ext cx="7772400" cy="1470025"/>
          </a:xfrm>
        </p:spPr>
        <p:txBody>
          <a:bodyPr>
            <a:normAutofit/>
          </a:bodyPr>
          <a:lstStyle/>
          <a:p>
            <a:pPr eaLnBrk="1" hangingPunct="1">
              <a:spcAft>
                <a:spcPts val="0"/>
              </a:spcAft>
              <a:defRPr/>
            </a:pPr>
            <a:r>
              <a:rPr lang="en-US" altLang="ja-JP" sz="3200" dirty="0" smtClean="0"/>
              <a:t>SOAF: A Grid-based framework for Integrating Large-scale Long-run Applications</a:t>
            </a:r>
            <a:endParaRPr lang="ja-JP" altLang="en-US" sz="3200" dirty="0" smtClean="0"/>
          </a:p>
        </p:txBody>
      </p:sp>
      <p:sp>
        <p:nvSpPr>
          <p:cNvPr id="5123" name="サブタイトル 2"/>
          <p:cNvSpPr>
            <a:spLocks noGrp="1"/>
          </p:cNvSpPr>
          <p:nvPr>
            <p:ph type="subTitle" idx="1"/>
          </p:nvPr>
        </p:nvSpPr>
        <p:spPr>
          <a:xfrm>
            <a:off x="571500" y="3433763"/>
            <a:ext cx="8286750" cy="1877437"/>
          </a:xfrm>
          <a:noFill/>
        </p:spPr>
        <p:txBody>
          <a:bodyPr>
            <a:spAutoFit/>
          </a:bodyPr>
          <a:lstStyle/>
          <a:p>
            <a:pPr algn="l"/>
            <a:r>
              <a:rPr lang="en-US" altLang="ja-JP" sz="2000" b="1" dirty="0" smtClean="0">
                <a:solidFill>
                  <a:srgbClr val="0070C0"/>
                </a:solidFill>
                <a:latin typeface="Arial" charset="0"/>
                <a:cs typeface="Arial" charset="0"/>
              </a:rPr>
              <a:t>Japan Atomic Energy Agency (JAEA)</a:t>
            </a:r>
          </a:p>
          <a:p>
            <a:pPr algn="l" eaLnBrk="1" hangingPunct="1"/>
            <a:r>
              <a:rPr lang="en-US" altLang="ja-JP" sz="2000" dirty="0" smtClean="0">
                <a:solidFill>
                  <a:srgbClr val="0070C0"/>
                </a:solidFill>
                <a:latin typeface="Arial" charset="0"/>
                <a:cs typeface="Arial" charset="0"/>
              </a:rPr>
              <a:t>  Center for Computational Science and </a:t>
            </a:r>
            <a:r>
              <a:rPr lang="en-US" altLang="ja-JP" sz="2000" dirty="0" err="1" smtClean="0">
                <a:solidFill>
                  <a:srgbClr val="0070C0"/>
                </a:solidFill>
                <a:latin typeface="Arial" charset="0"/>
                <a:cs typeface="Arial" charset="0"/>
              </a:rPr>
              <a:t>e</a:t>
            </a:r>
            <a:r>
              <a:rPr lang="en-US" altLang="ja-JP" sz="2000" dirty="0" smtClean="0">
                <a:solidFill>
                  <a:srgbClr val="0070C0"/>
                </a:solidFill>
                <a:latin typeface="Arial" charset="0"/>
                <a:cs typeface="Arial" charset="0"/>
              </a:rPr>
              <a:t>-Systems (CCSE)</a:t>
            </a:r>
          </a:p>
          <a:p>
            <a:pPr algn="l" eaLnBrk="1" hangingPunct="1"/>
            <a:r>
              <a:rPr lang="en-US" altLang="ja-JP" sz="2000" i="1" dirty="0" smtClean="0">
                <a:solidFill>
                  <a:schemeClr val="tx1"/>
                </a:solidFill>
                <a:latin typeface="Arial" charset="0"/>
                <a:cs typeface="Arial" charset="0"/>
              </a:rPr>
              <a:t>  Takayuki </a:t>
            </a:r>
            <a:r>
              <a:rPr lang="en-US" altLang="ja-JP" sz="2000" i="1" dirty="0" err="1" smtClean="0">
                <a:solidFill>
                  <a:schemeClr val="tx1"/>
                </a:solidFill>
                <a:latin typeface="Arial" charset="0"/>
                <a:cs typeface="Arial" charset="0"/>
              </a:rPr>
              <a:t>Tatekawa</a:t>
            </a:r>
            <a:r>
              <a:rPr lang="en-US" altLang="ja-JP" sz="2000" i="1" dirty="0" smtClean="0">
                <a:solidFill>
                  <a:schemeClr val="tx1"/>
                </a:solidFill>
                <a:latin typeface="Arial" charset="0"/>
                <a:cs typeface="Arial" charset="0"/>
              </a:rPr>
              <a:t>, Yoshio Suzuki, Hiroshi </a:t>
            </a:r>
            <a:r>
              <a:rPr lang="en-US" altLang="ja-JP" sz="2000" i="1" dirty="0" err="1" smtClean="0">
                <a:solidFill>
                  <a:schemeClr val="tx1"/>
                </a:solidFill>
                <a:latin typeface="Arial" charset="0"/>
                <a:cs typeface="Arial" charset="0"/>
              </a:rPr>
              <a:t>Takemiya</a:t>
            </a:r>
            <a:endParaRPr lang="en-US" altLang="ja-JP" sz="2000" i="1" dirty="0" smtClean="0">
              <a:solidFill>
                <a:schemeClr val="tx1"/>
              </a:solidFill>
              <a:latin typeface="Arial" charset="0"/>
              <a:cs typeface="Arial" charset="0"/>
            </a:endParaRPr>
          </a:p>
          <a:p>
            <a:pPr algn="l" eaLnBrk="1" hangingPunct="1"/>
            <a:r>
              <a:rPr lang="en-US" altLang="ja-JP" sz="2000" dirty="0" smtClean="0">
                <a:solidFill>
                  <a:srgbClr val="0070C0"/>
                </a:solidFill>
                <a:latin typeface="Arial" charset="0"/>
                <a:cs typeface="Arial" charset="0"/>
              </a:rPr>
              <a:t>  Naka Fusion Institute</a:t>
            </a:r>
          </a:p>
          <a:p>
            <a:pPr algn="l"/>
            <a:r>
              <a:rPr lang="en-US" altLang="ja-JP" sz="2000" i="1" dirty="0" smtClean="0">
                <a:solidFill>
                  <a:schemeClr val="tx1"/>
                </a:solidFill>
                <a:latin typeface="Arial" charset="0"/>
                <a:cs typeface="Arial" charset="0"/>
              </a:rPr>
              <a:t>  Nobuhiko Hayashi, Isao </a:t>
            </a:r>
            <a:r>
              <a:rPr lang="en-US" altLang="ja-JP" sz="2000" i="1" dirty="0" err="1" smtClean="0">
                <a:solidFill>
                  <a:schemeClr val="tx1"/>
                </a:solidFill>
                <a:latin typeface="Arial" charset="0"/>
                <a:cs typeface="Arial" charset="0"/>
              </a:rPr>
              <a:t>Kamata</a:t>
            </a:r>
            <a:endParaRPr lang="en-US" altLang="ja-JP" sz="2000" dirty="0" smtClean="0">
              <a:solidFill>
                <a:schemeClr val="tx1"/>
              </a:solidFill>
              <a:latin typeface="Arial" charset="0"/>
              <a:cs typeface="Arial" charset="0"/>
            </a:endParaRPr>
          </a:p>
        </p:txBody>
      </p:sp>
      <p:sp>
        <p:nvSpPr>
          <p:cNvPr id="5124" name="テキスト ボックス 4"/>
          <p:cNvSpPr txBox="1">
            <a:spLocks noChangeArrowheads="1"/>
          </p:cNvSpPr>
          <p:nvPr/>
        </p:nvSpPr>
        <p:spPr bwMode="auto">
          <a:xfrm>
            <a:off x="5677217" y="71438"/>
            <a:ext cx="3466783" cy="584775"/>
          </a:xfrm>
          <a:prstGeom prst="rect">
            <a:avLst/>
          </a:prstGeom>
          <a:noFill/>
          <a:ln w="9525">
            <a:noFill/>
            <a:miter lim="800000"/>
            <a:headEnd/>
            <a:tailEnd/>
          </a:ln>
        </p:spPr>
        <p:txBody>
          <a:bodyPr wrap="none">
            <a:spAutoFit/>
          </a:bodyPr>
          <a:lstStyle/>
          <a:p>
            <a:pPr algn="r"/>
            <a:r>
              <a:rPr lang="en-US" altLang="ja-JP" sz="1600" dirty="0" smtClean="0"/>
              <a:t>ITER IM Technology Workshop</a:t>
            </a:r>
            <a:endParaRPr lang="en-US" altLang="ja-JP" sz="1600" dirty="0"/>
          </a:p>
          <a:p>
            <a:pPr algn="r"/>
            <a:r>
              <a:rPr lang="en-US" altLang="ja-JP" sz="1600" dirty="0"/>
              <a:t> </a:t>
            </a:r>
            <a:r>
              <a:rPr lang="en-US" altLang="ja-JP" sz="1600" dirty="0" smtClean="0"/>
              <a:t>Jun 8-10, 2011, </a:t>
            </a:r>
            <a:r>
              <a:rPr lang="en-US" altLang="ja-JP" sz="1600" dirty="0" err="1" smtClean="0"/>
              <a:t>Cadarache</a:t>
            </a:r>
            <a:r>
              <a:rPr lang="en-US" altLang="ja-JP" sz="1600" dirty="0" smtClean="0"/>
              <a:t>, France</a:t>
            </a:r>
            <a:endParaRPr lang="ja-JP" alt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 name="円/楕円 55"/>
          <p:cNvSpPr/>
          <p:nvPr/>
        </p:nvSpPr>
        <p:spPr>
          <a:xfrm>
            <a:off x="5004048" y="2132856"/>
            <a:ext cx="3600400" cy="453650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652" name="Picture 2" descr="C:\Program Files\Microsoft Office\MEDIA\CAGCAT10\j0285750.wmf"/>
          <p:cNvPicPr>
            <a:picLocks noChangeAspect="1" noChangeArrowheads="1"/>
          </p:cNvPicPr>
          <p:nvPr/>
        </p:nvPicPr>
        <p:blipFill>
          <a:blip r:embed="rId3" cstate="print"/>
          <a:srcRect/>
          <a:stretch>
            <a:fillRect/>
          </a:stretch>
        </p:blipFill>
        <p:spPr bwMode="auto">
          <a:xfrm>
            <a:off x="1186519" y="3777685"/>
            <a:ext cx="1235208" cy="758839"/>
          </a:xfrm>
          <a:prstGeom prst="rect">
            <a:avLst/>
          </a:prstGeom>
          <a:noFill/>
          <a:ln w="9525">
            <a:noFill/>
            <a:miter lim="800000"/>
            <a:headEnd/>
            <a:tailEnd/>
          </a:ln>
        </p:spPr>
      </p:pic>
      <p:sp>
        <p:nvSpPr>
          <p:cNvPr id="8" name="角丸四角形 7"/>
          <p:cNvSpPr/>
          <p:nvPr/>
        </p:nvSpPr>
        <p:spPr bwMode="auto">
          <a:xfrm>
            <a:off x="1043608" y="4563442"/>
            <a:ext cx="1357312" cy="5000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latin typeface="Arial" pitchFamily="34" charset="0"/>
                <a:cs typeface="Arial" pitchFamily="34" charset="0"/>
              </a:rPr>
              <a:t>controller</a:t>
            </a:r>
            <a:endParaRPr lang="ja-JP" altLang="en-US" b="1" dirty="0">
              <a:latin typeface="Arial" pitchFamily="34" charset="0"/>
              <a:cs typeface="Arial" pitchFamily="34" charset="0"/>
            </a:endParaRPr>
          </a:p>
        </p:txBody>
      </p:sp>
      <p:cxnSp>
        <p:nvCxnSpPr>
          <p:cNvPr id="20" name="カギ線コネクタ 19"/>
          <p:cNvCxnSpPr/>
          <p:nvPr/>
        </p:nvCxnSpPr>
        <p:spPr bwMode="auto">
          <a:xfrm rot="10800000" flipV="1">
            <a:off x="2267744" y="3140968"/>
            <a:ext cx="3168352" cy="504056"/>
          </a:xfrm>
          <a:prstGeom prst="bentConnector3">
            <a:avLst>
              <a:gd name="adj1" fmla="val 3106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endCxn id="41" idx="2"/>
          </p:cNvCxnSpPr>
          <p:nvPr/>
        </p:nvCxnSpPr>
        <p:spPr bwMode="auto">
          <a:xfrm>
            <a:off x="2411760" y="4581128"/>
            <a:ext cx="3846785" cy="1054671"/>
          </a:xfrm>
          <a:prstGeom prst="bentConnector3">
            <a:avLst>
              <a:gd name="adj1" fmla="val 5678"/>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bwMode="auto">
          <a:xfrm>
            <a:off x="6300192" y="2996952"/>
            <a:ext cx="1000125" cy="42862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latin typeface="Arial" pitchFamily="34" charset="0"/>
                <a:cs typeface="Arial" pitchFamily="34" charset="0"/>
              </a:rPr>
              <a:t>Code A</a:t>
            </a:r>
            <a:endParaRPr lang="ja-JP" altLang="en-US" sz="1600" b="1" dirty="0">
              <a:latin typeface="Arial" pitchFamily="34" charset="0"/>
              <a:cs typeface="Arial" pitchFamily="34" charset="0"/>
            </a:endParaRPr>
          </a:p>
        </p:txBody>
      </p:sp>
      <p:sp>
        <p:nvSpPr>
          <p:cNvPr id="41" name="円/楕円 40"/>
          <p:cNvSpPr/>
          <p:nvPr/>
        </p:nvSpPr>
        <p:spPr bwMode="auto">
          <a:xfrm>
            <a:off x="6258545" y="5420692"/>
            <a:ext cx="1000125" cy="430213"/>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latin typeface="Arial" pitchFamily="34" charset="0"/>
                <a:cs typeface="Arial" pitchFamily="34" charset="0"/>
              </a:rPr>
              <a:t>Code </a:t>
            </a:r>
            <a:r>
              <a:rPr lang="en-US" altLang="ja-JP" sz="1600" b="1" dirty="0" smtClean="0">
                <a:latin typeface="Arial" pitchFamily="34" charset="0"/>
                <a:cs typeface="Arial" pitchFamily="34" charset="0"/>
              </a:rPr>
              <a:t>A</a:t>
            </a:r>
            <a:endParaRPr lang="ja-JP" altLang="en-US" sz="1600" b="1" dirty="0">
              <a:latin typeface="Arial" pitchFamily="34" charset="0"/>
              <a:cs typeface="Arial" pitchFamily="34" charset="0"/>
            </a:endParaRPr>
          </a:p>
        </p:txBody>
      </p:sp>
      <p:cxnSp>
        <p:nvCxnSpPr>
          <p:cNvPr id="46" name="カギ線コネクタ 45"/>
          <p:cNvCxnSpPr/>
          <p:nvPr/>
        </p:nvCxnSpPr>
        <p:spPr bwMode="auto">
          <a:xfrm flipV="1">
            <a:off x="1829420" y="2996952"/>
            <a:ext cx="3678684" cy="709241"/>
          </a:xfrm>
          <a:prstGeom prst="bentConnector3">
            <a:avLst>
              <a:gd name="adj1" fmla="val -23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667" name="Picture 7" descr="C:\Documents and Settings\Administrator\Local Settings\Temporary Internet Files\Content.IE5\W3VC2F7E\MCj04348450000[1].png"/>
          <p:cNvPicPr>
            <a:picLocks noChangeAspect="1" noChangeArrowheads="1"/>
          </p:cNvPicPr>
          <p:nvPr/>
        </p:nvPicPr>
        <p:blipFill>
          <a:blip r:embed="rId4" cstate="print"/>
          <a:srcRect/>
          <a:stretch>
            <a:fillRect/>
          </a:stretch>
        </p:blipFill>
        <p:spPr bwMode="auto">
          <a:xfrm>
            <a:off x="5436096" y="2708920"/>
            <a:ext cx="1000233" cy="1000144"/>
          </a:xfrm>
          <a:prstGeom prst="rect">
            <a:avLst/>
          </a:prstGeom>
          <a:noFill/>
          <a:ln w="9525">
            <a:noFill/>
            <a:miter lim="800000"/>
            <a:headEnd/>
            <a:tailEnd/>
          </a:ln>
        </p:spPr>
      </p:pic>
      <p:cxnSp>
        <p:nvCxnSpPr>
          <p:cNvPr id="54" name="カギ線コネクタ 53"/>
          <p:cNvCxnSpPr/>
          <p:nvPr/>
        </p:nvCxnSpPr>
        <p:spPr bwMode="auto">
          <a:xfrm>
            <a:off x="2411760" y="4437112"/>
            <a:ext cx="3384376" cy="1008112"/>
          </a:xfrm>
          <a:prstGeom prst="bentConnector3">
            <a:avLst>
              <a:gd name="adj1" fmla="val 72515"/>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672" name="テキスト ボックス 66"/>
          <p:cNvSpPr txBox="1">
            <a:spLocks noChangeArrowheads="1"/>
          </p:cNvSpPr>
          <p:nvPr/>
        </p:nvSpPr>
        <p:spPr bwMode="auto">
          <a:xfrm>
            <a:off x="2051720" y="2564904"/>
            <a:ext cx="2573417" cy="338560"/>
          </a:xfrm>
          <a:prstGeom prst="rect">
            <a:avLst/>
          </a:prstGeom>
          <a:noFill/>
          <a:ln w="9525">
            <a:noFill/>
            <a:miter lim="800000"/>
            <a:headEnd/>
            <a:tailEnd/>
          </a:ln>
        </p:spPr>
        <p:txBody>
          <a:bodyPr wrap="none">
            <a:spAutoFit/>
          </a:bodyPr>
          <a:lstStyle/>
          <a:p>
            <a:r>
              <a:rPr lang="en-US" altLang="ja-JP" sz="1600"/>
              <a:t>1. Job A (Code A) submission</a:t>
            </a:r>
            <a:endParaRPr lang="ja-JP" altLang="en-US" sz="1600"/>
          </a:p>
        </p:txBody>
      </p:sp>
      <p:sp>
        <p:nvSpPr>
          <p:cNvPr id="27673" name="テキスト ボックス 68"/>
          <p:cNvSpPr txBox="1">
            <a:spLocks noChangeArrowheads="1"/>
          </p:cNvSpPr>
          <p:nvPr/>
        </p:nvSpPr>
        <p:spPr bwMode="auto">
          <a:xfrm>
            <a:off x="2123728" y="2996952"/>
            <a:ext cx="2114681" cy="584775"/>
          </a:xfrm>
          <a:prstGeom prst="rect">
            <a:avLst/>
          </a:prstGeom>
          <a:noFill/>
          <a:ln w="9525">
            <a:noFill/>
            <a:miter lim="800000"/>
            <a:headEnd/>
            <a:tailEnd/>
          </a:ln>
        </p:spPr>
        <p:txBody>
          <a:bodyPr wrap="none">
            <a:spAutoFit/>
          </a:bodyPr>
          <a:lstStyle/>
          <a:p>
            <a:r>
              <a:rPr lang="en-US" altLang="ja-JP" sz="1600" dirty="0"/>
              <a:t>2. </a:t>
            </a:r>
            <a:r>
              <a:rPr lang="en-US" altLang="ja-JP" sz="1600" dirty="0" smtClean="0"/>
              <a:t>Back up restart file</a:t>
            </a:r>
          </a:p>
          <a:p>
            <a:r>
              <a:rPr lang="en-US" altLang="ja-JP" sz="1600" dirty="0" smtClean="0"/>
              <a:t> and transferred file</a:t>
            </a:r>
          </a:p>
        </p:txBody>
      </p:sp>
      <p:sp>
        <p:nvSpPr>
          <p:cNvPr id="27674" name="テキスト ボックス 76"/>
          <p:cNvSpPr txBox="1">
            <a:spLocks noChangeArrowheads="1"/>
          </p:cNvSpPr>
          <p:nvPr/>
        </p:nvSpPr>
        <p:spPr bwMode="auto">
          <a:xfrm>
            <a:off x="2771800" y="4509120"/>
            <a:ext cx="1954381" cy="584775"/>
          </a:xfrm>
          <a:prstGeom prst="rect">
            <a:avLst/>
          </a:prstGeom>
          <a:noFill/>
          <a:ln w="9525">
            <a:noFill/>
            <a:miter lim="800000"/>
            <a:headEnd/>
            <a:tailEnd/>
          </a:ln>
        </p:spPr>
        <p:txBody>
          <a:bodyPr wrap="none">
            <a:spAutoFit/>
          </a:bodyPr>
          <a:lstStyle/>
          <a:p>
            <a:r>
              <a:rPr lang="en-US" altLang="ja-JP" sz="1600" dirty="0"/>
              <a:t>4</a:t>
            </a:r>
            <a:r>
              <a:rPr lang="en-US" altLang="ja-JP" sz="1600" dirty="0" smtClean="0"/>
              <a:t>. Send restart file</a:t>
            </a:r>
          </a:p>
          <a:p>
            <a:r>
              <a:rPr lang="en-US" altLang="ja-JP" sz="1600" dirty="0" smtClean="0"/>
              <a:t> and transferred file</a:t>
            </a:r>
          </a:p>
        </p:txBody>
      </p:sp>
      <p:sp>
        <p:nvSpPr>
          <p:cNvPr id="27675" name="テキスト ボックス 79"/>
          <p:cNvSpPr txBox="1">
            <a:spLocks noChangeArrowheads="1"/>
          </p:cNvSpPr>
          <p:nvPr/>
        </p:nvSpPr>
        <p:spPr bwMode="auto">
          <a:xfrm>
            <a:off x="2555776" y="5661248"/>
            <a:ext cx="3096344" cy="338554"/>
          </a:xfrm>
          <a:prstGeom prst="rect">
            <a:avLst/>
          </a:prstGeom>
          <a:noFill/>
          <a:ln w="9525">
            <a:noFill/>
            <a:miter lim="800000"/>
            <a:headEnd/>
            <a:tailEnd/>
          </a:ln>
        </p:spPr>
        <p:txBody>
          <a:bodyPr wrap="square">
            <a:spAutoFit/>
          </a:bodyPr>
          <a:lstStyle/>
          <a:p>
            <a:r>
              <a:rPr lang="en-US" altLang="ja-JP" sz="1600" dirty="0"/>
              <a:t>5. Job </a:t>
            </a:r>
            <a:r>
              <a:rPr lang="en-US" altLang="ja-JP" sz="1600" dirty="0" smtClean="0"/>
              <a:t>A </a:t>
            </a:r>
            <a:r>
              <a:rPr lang="en-US" altLang="ja-JP" sz="1600" dirty="0"/>
              <a:t>(Code </a:t>
            </a:r>
            <a:r>
              <a:rPr lang="en-US" altLang="ja-JP" sz="1600" dirty="0" smtClean="0"/>
              <a:t>A) re-submission</a:t>
            </a:r>
            <a:endParaRPr lang="ja-JP" altLang="en-US" sz="1600" dirty="0"/>
          </a:p>
        </p:txBody>
      </p:sp>
      <p:sp>
        <p:nvSpPr>
          <p:cNvPr id="29" name="フローチャート : 書類 28"/>
          <p:cNvSpPr/>
          <p:nvPr/>
        </p:nvSpPr>
        <p:spPr bwMode="auto">
          <a:xfrm>
            <a:off x="1043608" y="5134942"/>
            <a:ext cx="1357312" cy="571500"/>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chemeClr val="tx1"/>
                </a:solidFill>
              </a:rPr>
              <a:t>Configuration file</a:t>
            </a:r>
            <a:endParaRPr lang="ja-JP" altLang="en-US" sz="1600" dirty="0">
              <a:solidFill>
                <a:schemeClr val="tx1"/>
              </a:solidFill>
            </a:endParaRPr>
          </a:p>
        </p:txBody>
      </p:sp>
      <p:sp>
        <p:nvSpPr>
          <p:cNvPr id="27678" name="テキスト ボックス 35"/>
          <p:cNvSpPr txBox="1">
            <a:spLocks noChangeArrowheads="1"/>
          </p:cNvSpPr>
          <p:nvPr/>
        </p:nvSpPr>
        <p:spPr bwMode="auto">
          <a:xfrm>
            <a:off x="1115046" y="5706945"/>
            <a:ext cx="1159289" cy="369385"/>
          </a:xfrm>
          <a:prstGeom prst="rect">
            <a:avLst/>
          </a:prstGeom>
          <a:noFill/>
          <a:ln w="9525">
            <a:noFill/>
            <a:miter lim="800000"/>
            <a:headEnd/>
            <a:tailEnd/>
          </a:ln>
        </p:spPr>
        <p:txBody>
          <a:bodyPr wrap="none">
            <a:spAutoFit/>
          </a:bodyPr>
          <a:lstStyle/>
          <a:p>
            <a:r>
              <a:rPr lang="en-US" altLang="ja-JP"/>
              <a:t>Client PC</a:t>
            </a:r>
            <a:endParaRPr lang="ja-JP" altLang="en-US"/>
          </a:p>
        </p:txBody>
      </p:sp>
      <p:sp>
        <p:nvSpPr>
          <p:cNvPr id="27679" name="テキスト ボックス 36"/>
          <p:cNvSpPr txBox="1">
            <a:spLocks noChangeArrowheads="1"/>
          </p:cNvSpPr>
          <p:nvPr/>
        </p:nvSpPr>
        <p:spPr bwMode="auto">
          <a:xfrm>
            <a:off x="5460868" y="3666462"/>
            <a:ext cx="1199364" cy="338602"/>
          </a:xfrm>
          <a:prstGeom prst="rect">
            <a:avLst/>
          </a:prstGeom>
          <a:noFill/>
          <a:ln w="9525">
            <a:noFill/>
            <a:miter lim="800000"/>
            <a:headEnd/>
            <a:tailEnd/>
          </a:ln>
        </p:spPr>
        <p:txBody>
          <a:bodyPr wrap="none">
            <a:spAutoFit/>
          </a:bodyPr>
          <a:lstStyle/>
          <a:p>
            <a:r>
              <a:rPr lang="en-US" altLang="ja-JP" sz="1600" dirty="0"/>
              <a:t>Computer1</a:t>
            </a:r>
            <a:endParaRPr lang="ja-JP" altLang="en-US" sz="1600" dirty="0"/>
          </a:p>
        </p:txBody>
      </p:sp>
      <p:sp>
        <p:nvSpPr>
          <p:cNvPr id="27680" name="テキスト ボックス 38"/>
          <p:cNvSpPr txBox="1">
            <a:spLocks noChangeArrowheads="1"/>
          </p:cNvSpPr>
          <p:nvPr/>
        </p:nvSpPr>
        <p:spPr bwMode="auto">
          <a:xfrm>
            <a:off x="5436096" y="4797152"/>
            <a:ext cx="1199364" cy="338602"/>
          </a:xfrm>
          <a:prstGeom prst="rect">
            <a:avLst/>
          </a:prstGeom>
          <a:noFill/>
          <a:ln w="9525">
            <a:noFill/>
            <a:miter lim="800000"/>
            <a:headEnd/>
            <a:tailEnd/>
          </a:ln>
        </p:spPr>
        <p:txBody>
          <a:bodyPr wrap="none">
            <a:spAutoFit/>
          </a:bodyPr>
          <a:lstStyle/>
          <a:p>
            <a:r>
              <a:rPr lang="en-US" altLang="ja-JP" sz="1600" dirty="0"/>
              <a:t>Computer2</a:t>
            </a:r>
            <a:endParaRPr lang="ja-JP" altLang="en-US" sz="1600" dirty="0"/>
          </a:p>
        </p:txBody>
      </p:sp>
      <p:sp>
        <p:nvSpPr>
          <p:cNvPr id="33" name="tower"/>
          <p:cNvSpPr>
            <a:spLocks noChangeAspect="1" noEditPoints="1" noChangeArrowheads="1"/>
          </p:cNvSpPr>
          <p:nvPr/>
        </p:nvSpPr>
        <p:spPr bwMode="auto">
          <a:xfrm>
            <a:off x="5796136" y="5157192"/>
            <a:ext cx="434340" cy="86868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円/楕円 35"/>
          <p:cNvSpPr>
            <a:spLocks noChangeAspect="1"/>
          </p:cNvSpPr>
          <p:nvPr/>
        </p:nvSpPr>
        <p:spPr>
          <a:xfrm>
            <a:off x="3995936" y="3501008"/>
            <a:ext cx="219456" cy="21945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ローチャート : 書類 38"/>
          <p:cNvSpPr/>
          <p:nvPr/>
        </p:nvSpPr>
        <p:spPr bwMode="auto">
          <a:xfrm>
            <a:off x="4283969" y="3212976"/>
            <a:ext cx="360039" cy="285180"/>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cs typeface="Arial" pitchFamily="34" charset="0"/>
            </a:endParaRPr>
          </a:p>
        </p:txBody>
      </p:sp>
      <p:sp>
        <p:nvSpPr>
          <p:cNvPr id="57" name="テキスト ボックス 56"/>
          <p:cNvSpPr txBox="1"/>
          <p:nvPr/>
        </p:nvSpPr>
        <p:spPr>
          <a:xfrm>
            <a:off x="6300192" y="6093296"/>
            <a:ext cx="982961" cy="400110"/>
          </a:xfrm>
          <a:prstGeom prst="rect">
            <a:avLst/>
          </a:prstGeom>
          <a:noFill/>
        </p:spPr>
        <p:txBody>
          <a:bodyPr wrap="none" rtlCol="0">
            <a:spAutoFit/>
          </a:bodyPr>
          <a:lstStyle/>
          <a:p>
            <a:r>
              <a:rPr kumimoji="1" lang="en-US" altLang="ja-JP" sz="2000" b="1" dirty="0" smtClean="0"/>
              <a:t>AEGIS</a:t>
            </a:r>
            <a:endParaRPr kumimoji="1" lang="ja-JP" altLang="en-US" sz="2000" b="1" dirty="0"/>
          </a:p>
        </p:txBody>
      </p:sp>
      <p:sp>
        <p:nvSpPr>
          <p:cNvPr id="66" name="円/楕円 65"/>
          <p:cNvSpPr>
            <a:spLocks noChangeAspect="1"/>
          </p:cNvSpPr>
          <p:nvPr/>
        </p:nvSpPr>
        <p:spPr>
          <a:xfrm>
            <a:off x="4716016" y="5085184"/>
            <a:ext cx="219456" cy="21945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ローチャート : 書類 66"/>
          <p:cNvSpPr/>
          <p:nvPr/>
        </p:nvSpPr>
        <p:spPr bwMode="auto">
          <a:xfrm>
            <a:off x="4644008" y="4725144"/>
            <a:ext cx="360039" cy="285180"/>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cs typeface="Arial" pitchFamily="34" charset="0"/>
            </a:endParaRPr>
          </a:p>
        </p:txBody>
      </p:sp>
      <p:cxnSp>
        <p:nvCxnSpPr>
          <p:cNvPr id="77" name="直線矢印コネクタ 76"/>
          <p:cNvCxnSpPr/>
          <p:nvPr/>
        </p:nvCxnSpPr>
        <p:spPr>
          <a:xfrm>
            <a:off x="2339752" y="3861048"/>
            <a:ext cx="2664296"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8" name="テキスト ボックス 66"/>
          <p:cNvSpPr txBox="1">
            <a:spLocks noChangeArrowheads="1"/>
          </p:cNvSpPr>
          <p:nvPr/>
        </p:nvSpPr>
        <p:spPr bwMode="auto">
          <a:xfrm>
            <a:off x="2411760" y="3861048"/>
            <a:ext cx="3323346" cy="338554"/>
          </a:xfrm>
          <a:prstGeom prst="rect">
            <a:avLst/>
          </a:prstGeom>
          <a:noFill/>
          <a:ln w="9525">
            <a:noFill/>
            <a:miter lim="800000"/>
            <a:headEnd/>
            <a:tailEnd/>
          </a:ln>
        </p:spPr>
        <p:txBody>
          <a:bodyPr wrap="none">
            <a:spAutoFit/>
          </a:bodyPr>
          <a:lstStyle/>
          <a:p>
            <a:r>
              <a:rPr lang="en-US" altLang="ja-JP" sz="1600" dirty="0" smtClean="0">
                <a:solidFill>
                  <a:srgbClr val="C00000"/>
                </a:solidFill>
              </a:rPr>
              <a:t>3. Detection of Computer 1 outage</a:t>
            </a:r>
            <a:endParaRPr lang="ja-JP" altLang="en-US" sz="1600" dirty="0">
              <a:solidFill>
                <a:srgbClr val="C00000"/>
              </a:solidFill>
            </a:endParaRPr>
          </a:p>
        </p:txBody>
      </p:sp>
      <p:pic>
        <p:nvPicPr>
          <p:cNvPr id="1027" name="Picture 3" descr="C:\Documents and Settings\tatekawa\My Documents\My Pictures\Microsoft クリップ オーガナイザ\j0432647.png"/>
          <p:cNvPicPr>
            <a:picLocks noChangeAspect="1" noChangeArrowheads="1"/>
          </p:cNvPicPr>
          <p:nvPr/>
        </p:nvPicPr>
        <p:blipFill>
          <a:blip r:embed="rId5" cstate="print"/>
          <a:srcRect/>
          <a:stretch>
            <a:fillRect/>
          </a:stretch>
        </p:blipFill>
        <p:spPr bwMode="auto">
          <a:xfrm>
            <a:off x="7236296" y="3933056"/>
            <a:ext cx="1200150" cy="1200150"/>
          </a:xfrm>
          <a:prstGeom prst="rect">
            <a:avLst/>
          </a:prstGeom>
          <a:noFill/>
        </p:spPr>
      </p:pic>
      <p:sp>
        <p:nvSpPr>
          <p:cNvPr id="80" name="テキスト ボックス 38"/>
          <p:cNvSpPr txBox="1">
            <a:spLocks noChangeArrowheads="1"/>
          </p:cNvSpPr>
          <p:nvPr/>
        </p:nvSpPr>
        <p:spPr bwMode="auto">
          <a:xfrm>
            <a:off x="7236296" y="3645024"/>
            <a:ext cx="1199364" cy="338602"/>
          </a:xfrm>
          <a:prstGeom prst="rect">
            <a:avLst/>
          </a:prstGeom>
          <a:noFill/>
          <a:ln w="9525">
            <a:noFill/>
            <a:miter lim="800000"/>
            <a:headEnd/>
            <a:tailEnd/>
          </a:ln>
        </p:spPr>
        <p:txBody>
          <a:bodyPr wrap="none">
            <a:spAutoFit/>
          </a:bodyPr>
          <a:lstStyle/>
          <a:p>
            <a:r>
              <a:rPr lang="en-US" altLang="ja-JP" sz="1600" dirty="0" smtClean="0"/>
              <a:t>Computer3</a:t>
            </a:r>
            <a:endParaRPr lang="ja-JP" altLang="en-US" sz="1600" dirty="0"/>
          </a:p>
        </p:txBody>
      </p:sp>
      <p:sp>
        <p:nvSpPr>
          <p:cNvPr id="81" name="タイトル 80"/>
          <p:cNvSpPr>
            <a:spLocks noGrp="1"/>
          </p:cNvSpPr>
          <p:nvPr>
            <p:ph type="title"/>
          </p:nvPr>
        </p:nvSpPr>
        <p:spPr>
          <a:xfrm>
            <a:off x="457200" y="-27384"/>
            <a:ext cx="8229600" cy="1143000"/>
          </a:xfrm>
        </p:spPr>
        <p:txBody>
          <a:bodyPr/>
          <a:lstStyle/>
          <a:p>
            <a:r>
              <a:rPr lang="en-US" altLang="ja-JP" sz="2800" dirty="0" smtClean="0"/>
              <a:t>III. Development of Simple Orchestration Application Framework (SOAF)</a:t>
            </a:r>
            <a:endParaRPr kumimoji="1" lang="ja-JP" altLang="en-US" sz="2800" dirty="0"/>
          </a:p>
        </p:txBody>
      </p:sp>
      <p:sp>
        <p:nvSpPr>
          <p:cNvPr id="82" name="テキスト ボックス 14"/>
          <p:cNvSpPr txBox="1">
            <a:spLocks noChangeArrowheads="1"/>
          </p:cNvSpPr>
          <p:nvPr/>
        </p:nvSpPr>
        <p:spPr bwMode="auto">
          <a:xfrm>
            <a:off x="233363" y="1577975"/>
            <a:ext cx="8677275" cy="708025"/>
          </a:xfrm>
          <a:prstGeom prst="rect">
            <a:avLst/>
          </a:prstGeom>
          <a:noFill/>
          <a:ln w="9525">
            <a:noFill/>
            <a:miter lim="800000"/>
            <a:headEnd/>
            <a:tailEnd/>
          </a:ln>
        </p:spPr>
        <p:txBody>
          <a:bodyPr wrap="none">
            <a:spAutoFit/>
          </a:bodyPr>
          <a:lstStyle/>
          <a:p>
            <a:r>
              <a:rPr lang="en-US" altLang="ja-JP" sz="2000" dirty="0">
                <a:latin typeface="Calibri" pitchFamily="34" charset="0"/>
              </a:rPr>
              <a:t>When the cooperative execution is stopped by unexpected outage, </a:t>
            </a:r>
            <a:br>
              <a:rPr lang="en-US" altLang="ja-JP" sz="2000" dirty="0">
                <a:latin typeface="Calibri" pitchFamily="34" charset="0"/>
              </a:rPr>
            </a:br>
            <a:r>
              <a:rPr lang="en-US" altLang="ja-JP" sz="2000" dirty="0">
                <a:latin typeface="Calibri" pitchFamily="34" charset="0"/>
              </a:rPr>
              <a:t>the controller automatically recovers by the execution on substitution computers.</a:t>
            </a:r>
          </a:p>
        </p:txBody>
      </p:sp>
      <p:sp>
        <p:nvSpPr>
          <p:cNvPr id="83" name="メモ 82"/>
          <p:cNvSpPr/>
          <p:nvPr/>
        </p:nvSpPr>
        <p:spPr>
          <a:xfrm>
            <a:off x="428625" y="1071563"/>
            <a:ext cx="4719439" cy="428625"/>
          </a:xfrm>
          <a:prstGeom prst="foldedCorne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altLang="ja-JP" sz="2400" dirty="0">
                <a:solidFill>
                  <a:schemeClr val="tx1"/>
                </a:solidFill>
                <a:cs typeface="Arial" pitchFamily="34" charset="0"/>
              </a:rPr>
              <a:t>Solution 2: Fault-tolerance function</a:t>
            </a:r>
            <a:endParaRPr lang="ja-JP" altLang="en-US" sz="2400" dirty="0">
              <a:solidFill>
                <a:schemeClr val="tx1"/>
              </a:solidFill>
              <a:cs typeface="Arial" pitchFamily="34" charset="0"/>
            </a:endParaRPr>
          </a:p>
        </p:txBody>
      </p:sp>
      <p:sp>
        <p:nvSpPr>
          <p:cNvPr id="84" name="円/楕円 83"/>
          <p:cNvSpPr/>
          <p:nvPr/>
        </p:nvSpPr>
        <p:spPr bwMode="auto">
          <a:xfrm>
            <a:off x="7740352" y="5085184"/>
            <a:ext cx="1000125" cy="43021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latin typeface="Arial" pitchFamily="34" charset="0"/>
                <a:cs typeface="Arial" pitchFamily="34" charset="0"/>
              </a:rPr>
              <a:t>Code B</a:t>
            </a:r>
            <a:endParaRPr lang="ja-JP" altLang="en-US" sz="1600" b="1" dirty="0">
              <a:latin typeface="Arial" pitchFamily="34" charset="0"/>
              <a:cs typeface="Arial" pitchFamily="34" charset="0"/>
            </a:endParaRPr>
          </a:p>
        </p:txBody>
      </p:sp>
      <p:cxnSp>
        <p:nvCxnSpPr>
          <p:cNvPr id="86" name="直線矢印コネクタ 85"/>
          <p:cNvCxnSpPr/>
          <p:nvPr/>
        </p:nvCxnSpPr>
        <p:spPr>
          <a:xfrm rot="16200000" flipH="1">
            <a:off x="6732240" y="3573016"/>
            <a:ext cx="648072" cy="648072"/>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7" name="フローチャート : 書類 86"/>
          <p:cNvSpPr/>
          <p:nvPr/>
        </p:nvSpPr>
        <p:spPr bwMode="auto">
          <a:xfrm>
            <a:off x="6804248" y="3717032"/>
            <a:ext cx="360039" cy="285180"/>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cs typeface="Arial" pitchFamily="34" charset="0"/>
            </a:endParaRPr>
          </a:p>
        </p:txBody>
      </p:sp>
      <p:sp>
        <p:nvSpPr>
          <p:cNvPr id="37" name="円/楕円 36"/>
          <p:cNvSpPr>
            <a:spLocks noChangeAspect="1"/>
          </p:cNvSpPr>
          <p:nvPr/>
        </p:nvSpPr>
        <p:spPr>
          <a:xfrm>
            <a:off x="1835696" y="6309320"/>
            <a:ext cx="219456" cy="21945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021860" y="6228020"/>
            <a:ext cx="1326004" cy="369332"/>
          </a:xfrm>
          <a:prstGeom prst="rect">
            <a:avLst/>
          </a:prstGeom>
          <a:noFill/>
        </p:spPr>
        <p:txBody>
          <a:bodyPr wrap="none" rtlCol="0">
            <a:spAutoFit/>
          </a:bodyPr>
          <a:lstStyle/>
          <a:p>
            <a:r>
              <a:rPr lang="en-US" altLang="ja-JP" dirty="0" smtClean="0"/>
              <a:t>: restart file</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0" y="247978"/>
            <a:ext cx="9144000" cy="523220"/>
          </a:xfrm>
        </p:spPr>
        <p:txBody>
          <a:bodyPr wrap="square">
            <a:spAutoFit/>
          </a:bodyPr>
          <a:lstStyle/>
          <a:p>
            <a:pPr eaLnBrk="1" fontAlgn="auto" hangingPunct="1">
              <a:spcAft>
                <a:spcPts val="0"/>
              </a:spcAft>
              <a:defRPr/>
            </a:pPr>
            <a:r>
              <a:rPr lang="en-US" altLang="ja-JP" sz="2800" dirty="0" smtClean="0"/>
              <a:t>IV. Application - “Burning Plasma Integrated Code” </a:t>
            </a:r>
            <a:endParaRPr lang="ja-JP" altLang="en-US" sz="2800" dirty="0" smtClean="0"/>
          </a:p>
        </p:txBody>
      </p:sp>
      <p:sp>
        <p:nvSpPr>
          <p:cNvPr id="14339" name="テキスト ボックス 25"/>
          <p:cNvSpPr txBox="1">
            <a:spLocks noChangeArrowheads="1"/>
          </p:cNvSpPr>
          <p:nvPr/>
        </p:nvSpPr>
        <p:spPr bwMode="auto">
          <a:xfrm>
            <a:off x="214313" y="785813"/>
            <a:ext cx="8929687" cy="1631950"/>
          </a:xfrm>
          <a:prstGeom prst="rect">
            <a:avLst/>
          </a:prstGeom>
          <a:noFill/>
          <a:ln w="9525">
            <a:noFill/>
            <a:miter lim="800000"/>
            <a:headEnd/>
            <a:tailEnd/>
          </a:ln>
        </p:spPr>
        <p:txBody>
          <a:bodyPr>
            <a:spAutoFit/>
          </a:bodyPr>
          <a:lstStyle/>
          <a:p>
            <a:r>
              <a:rPr lang="en-US" altLang="ja-JP" sz="2000" dirty="0">
                <a:latin typeface="Calibri" pitchFamily="34" charset="0"/>
              </a:rPr>
              <a:t>“Burning Plasma Integrated Code”</a:t>
            </a:r>
            <a:r>
              <a:rPr lang="ja-JP" altLang="en-US" sz="2000" dirty="0">
                <a:latin typeface="Calibri" pitchFamily="34" charset="0"/>
              </a:rPr>
              <a:t> </a:t>
            </a:r>
            <a:r>
              <a:rPr lang="en-US" altLang="ja-JP" sz="2000" dirty="0">
                <a:latin typeface="Calibri" pitchFamily="34" charset="0"/>
              </a:rPr>
              <a:t>consists of 4 simulation </a:t>
            </a:r>
            <a:r>
              <a:rPr lang="en-US" altLang="ja-JP" sz="2000" dirty="0" smtClean="0">
                <a:latin typeface="Calibri" pitchFamily="34" charset="0"/>
              </a:rPr>
              <a:t>codes, as an example.</a:t>
            </a:r>
            <a:endParaRPr lang="en-US" altLang="ja-JP" sz="2000" dirty="0">
              <a:latin typeface="Calibri" pitchFamily="34" charset="0"/>
            </a:endParaRPr>
          </a:p>
          <a:p>
            <a:r>
              <a:rPr lang="en-US" altLang="ja-JP" sz="2000" dirty="0">
                <a:latin typeface="Calibri" pitchFamily="34" charset="0"/>
              </a:rPr>
              <a:t>These codes are implemented to 3 computers on </a:t>
            </a:r>
            <a:r>
              <a:rPr lang="en-US" altLang="ja-JP" sz="2000" u="sng" dirty="0">
                <a:latin typeface="Calibri" pitchFamily="34" charset="0"/>
              </a:rPr>
              <a:t>Atomic Energy Grid Infrastructure (AEGIS).</a:t>
            </a:r>
          </a:p>
          <a:p>
            <a:r>
              <a:rPr lang="en-US" altLang="ja-JP" sz="2000" b="1" dirty="0">
                <a:solidFill>
                  <a:srgbClr val="00B050"/>
                </a:solidFill>
                <a:latin typeface="Calibri" pitchFamily="34" charset="0"/>
              </a:rPr>
              <a:t>We verify the file flow monitoring function</a:t>
            </a:r>
            <a:r>
              <a:rPr lang="ja-JP" altLang="en-US" sz="2000" b="1" dirty="0">
                <a:solidFill>
                  <a:srgbClr val="00B050"/>
                </a:solidFill>
                <a:latin typeface="Calibri" pitchFamily="34" charset="0"/>
              </a:rPr>
              <a:t> </a:t>
            </a:r>
            <a:r>
              <a:rPr lang="en-US" altLang="ja-JP" sz="2000" b="1" dirty="0">
                <a:solidFill>
                  <a:srgbClr val="00B050"/>
                </a:solidFill>
                <a:latin typeface="Calibri" pitchFamily="34" charset="0"/>
              </a:rPr>
              <a:t>(Solution 1) with this cooperative execution.</a:t>
            </a:r>
            <a:endParaRPr lang="ja-JP" altLang="en-US" sz="2000" b="1" dirty="0">
              <a:solidFill>
                <a:srgbClr val="00B050"/>
              </a:solidFill>
              <a:latin typeface="Calibri" pitchFamily="34" charset="0"/>
            </a:endParaRPr>
          </a:p>
        </p:txBody>
      </p:sp>
      <p:pic>
        <p:nvPicPr>
          <p:cNvPr id="14340" name="Picture 2"/>
          <p:cNvPicPr>
            <a:picLocks noChangeAspect="1" noChangeArrowheads="1"/>
          </p:cNvPicPr>
          <p:nvPr/>
        </p:nvPicPr>
        <p:blipFill>
          <a:blip r:embed="rId3" cstate="print"/>
          <a:srcRect/>
          <a:stretch>
            <a:fillRect/>
          </a:stretch>
        </p:blipFill>
        <p:spPr bwMode="auto">
          <a:xfrm>
            <a:off x="2143125" y="5000625"/>
            <a:ext cx="1397000" cy="671513"/>
          </a:xfrm>
          <a:prstGeom prst="rect">
            <a:avLst/>
          </a:prstGeom>
          <a:noFill/>
          <a:ln w="9525">
            <a:noFill/>
            <a:miter lim="800000"/>
            <a:headEnd/>
            <a:tailEnd/>
          </a:ln>
        </p:spPr>
      </p:pic>
      <p:sp>
        <p:nvSpPr>
          <p:cNvPr id="14341" name="テキスト ボックス 10"/>
          <p:cNvSpPr txBox="1">
            <a:spLocks noChangeArrowheads="1"/>
          </p:cNvSpPr>
          <p:nvPr/>
        </p:nvSpPr>
        <p:spPr bwMode="auto">
          <a:xfrm>
            <a:off x="2214563" y="5643563"/>
            <a:ext cx="1535112" cy="396875"/>
          </a:xfrm>
          <a:prstGeom prst="rect">
            <a:avLst/>
          </a:prstGeom>
          <a:noFill/>
          <a:ln w="9525">
            <a:noFill/>
            <a:miter lim="800000"/>
            <a:headEnd/>
            <a:tailEnd/>
          </a:ln>
        </p:spPr>
        <p:txBody>
          <a:bodyPr wrap="none">
            <a:spAutoFit/>
          </a:bodyPr>
          <a:lstStyle/>
          <a:p>
            <a:r>
              <a:rPr lang="en-US" altLang="ja-JP" sz="2000" i="1">
                <a:latin typeface="Calibri" pitchFamily="34" charset="0"/>
              </a:rPr>
              <a:t>Altix3700Bx2</a:t>
            </a:r>
          </a:p>
        </p:txBody>
      </p:sp>
      <p:pic>
        <p:nvPicPr>
          <p:cNvPr id="14342" name="Picture 3"/>
          <p:cNvPicPr>
            <a:picLocks noChangeAspect="1" noChangeArrowheads="1"/>
          </p:cNvPicPr>
          <p:nvPr/>
        </p:nvPicPr>
        <p:blipFill>
          <a:blip r:embed="rId4" cstate="print"/>
          <a:srcRect/>
          <a:stretch>
            <a:fillRect/>
          </a:stretch>
        </p:blipFill>
        <p:spPr bwMode="auto">
          <a:xfrm>
            <a:off x="901700" y="5000625"/>
            <a:ext cx="793750" cy="587375"/>
          </a:xfrm>
          <a:prstGeom prst="rect">
            <a:avLst/>
          </a:prstGeom>
          <a:noFill/>
          <a:ln w="9525">
            <a:noFill/>
            <a:miter lim="800000"/>
            <a:headEnd/>
            <a:tailEnd/>
          </a:ln>
        </p:spPr>
      </p:pic>
      <p:sp>
        <p:nvSpPr>
          <p:cNvPr id="14343" name="テキスト ボックス 11"/>
          <p:cNvSpPr txBox="1">
            <a:spLocks noChangeArrowheads="1"/>
          </p:cNvSpPr>
          <p:nvPr/>
        </p:nvSpPr>
        <p:spPr bwMode="auto">
          <a:xfrm>
            <a:off x="830263" y="5643563"/>
            <a:ext cx="1169987" cy="400050"/>
          </a:xfrm>
          <a:prstGeom prst="rect">
            <a:avLst/>
          </a:prstGeom>
          <a:noFill/>
          <a:ln w="9525">
            <a:noFill/>
            <a:miter lim="800000"/>
            <a:headEnd/>
            <a:tailEnd/>
          </a:ln>
        </p:spPr>
        <p:txBody>
          <a:bodyPr>
            <a:spAutoFit/>
          </a:bodyPr>
          <a:lstStyle/>
          <a:p>
            <a:r>
              <a:rPr lang="en-US" altLang="ja-JP" sz="2000" i="1">
                <a:latin typeface="Calibri" pitchFamily="34" charset="0"/>
              </a:rPr>
              <a:t>Altix350</a:t>
            </a:r>
          </a:p>
        </p:txBody>
      </p:sp>
      <p:sp>
        <p:nvSpPr>
          <p:cNvPr id="14345" name="テキスト ボックス 12"/>
          <p:cNvSpPr txBox="1">
            <a:spLocks noChangeArrowheads="1"/>
          </p:cNvSpPr>
          <p:nvPr/>
        </p:nvSpPr>
        <p:spPr bwMode="auto">
          <a:xfrm>
            <a:off x="3786188" y="5643563"/>
            <a:ext cx="1220787" cy="396875"/>
          </a:xfrm>
          <a:prstGeom prst="rect">
            <a:avLst/>
          </a:prstGeom>
          <a:noFill/>
          <a:ln w="9525">
            <a:noFill/>
            <a:miter lim="800000"/>
            <a:headEnd/>
            <a:tailEnd/>
          </a:ln>
        </p:spPr>
        <p:txBody>
          <a:bodyPr wrap="none">
            <a:spAutoFit/>
          </a:bodyPr>
          <a:lstStyle/>
          <a:p>
            <a:r>
              <a:rPr lang="en-US" altLang="ja-JP" sz="2000" i="1">
                <a:latin typeface="Calibri" pitchFamily="34" charset="0"/>
              </a:rPr>
              <a:t>PC Cluster</a:t>
            </a:r>
          </a:p>
        </p:txBody>
      </p:sp>
      <p:pic>
        <p:nvPicPr>
          <p:cNvPr id="14346" name="Picture 4" descr="C:\Program Files\Microsoft Office\MEDIA\CAGCAT10\j0285750.wmf"/>
          <p:cNvPicPr>
            <a:picLocks noChangeAspect="1" noChangeArrowheads="1"/>
          </p:cNvPicPr>
          <p:nvPr/>
        </p:nvPicPr>
        <p:blipFill>
          <a:blip r:embed="rId5" cstate="print"/>
          <a:srcRect/>
          <a:stretch>
            <a:fillRect/>
          </a:stretch>
        </p:blipFill>
        <p:spPr bwMode="auto">
          <a:xfrm>
            <a:off x="6000750" y="2481263"/>
            <a:ext cx="1428750" cy="877887"/>
          </a:xfrm>
          <a:prstGeom prst="rect">
            <a:avLst/>
          </a:prstGeom>
          <a:noFill/>
          <a:ln w="9525">
            <a:noFill/>
            <a:miter lim="800000"/>
            <a:headEnd/>
            <a:tailEnd/>
          </a:ln>
        </p:spPr>
      </p:pic>
      <p:sp>
        <p:nvSpPr>
          <p:cNvPr id="14347" name="テキスト ボックス 24"/>
          <p:cNvSpPr txBox="1">
            <a:spLocks noChangeArrowheads="1"/>
          </p:cNvSpPr>
          <p:nvPr/>
        </p:nvSpPr>
        <p:spPr bwMode="auto">
          <a:xfrm>
            <a:off x="6072188" y="3338513"/>
            <a:ext cx="1212850" cy="457200"/>
          </a:xfrm>
          <a:prstGeom prst="rect">
            <a:avLst/>
          </a:prstGeom>
          <a:noFill/>
          <a:ln w="9525">
            <a:noFill/>
            <a:miter lim="800000"/>
            <a:headEnd/>
            <a:tailEnd/>
          </a:ln>
        </p:spPr>
        <p:txBody>
          <a:bodyPr wrap="none">
            <a:spAutoFit/>
          </a:bodyPr>
          <a:lstStyle/>
          <a:p>
            <a:r>
              <a:rPr lang="en-US" altLang="ja-JP" sz="2400" i="1">
                <a:latin typeface="Calibri" pitchFamily="34" charset="0"/>
              </a:rPr>
              <a:t>Linux PC</a:t>
            </a:r>
          </a:p>
        </p:txBody>
      </p:sp>
      <p:sp>
        <p:nvSpPr>
          <p:cNvPr id="14348" name="テキスト ボックス 25"/>
          <p:cNvSpPr txBox="1">
            <a:spLocks noChangeArrowheads="1"/>
          </p:cNvSpPr>
          <p:nvPr/>
        </p:nvSpPr>
        <p:spPr bwMode="auto">
          <a:xfrm>
            <a:off x="5786438" y="4124325"/>
            <a:ext cx="2370137" cy="400050"/>
          </a:xfrm>
          <a:prstGeom prst="rect">
            <a:avLst/>
          </a:prstGeom>
          <a:noFill/>
          <a:ln w="9525">
            <a:noFill/>
            <a:miter lim="800000"/>
            <a:headEnd/>
            <a:tailEnd/>
          </a:ln>
        </p:spPr>
        <p:txBody>
          <a:bodyPr wrap="none">
            <a:spAutoFit/>
          </a:bodyPr>
          <a:lstStyle/>
          <a:p>
            <a:r>
              <a:rPr lang="en-US" altLang="ja-JP" sz="2000">
                <a:latin typeface="Calibri" pitchFamily="34" charset="0"/>
              </a:rPr>
              <a:t>JAEA Ueno (in Tokyo)</a:t>
            </a:r>
            <a:endParaRPr lang="ja-JP" altLang="en-US" sz="2000">
              <a:latin typeface="Calibri" pitchFamily="34" charset="0"/>
            </a:endParaRPr>
          </a:p>
        </p:txBody>
      </p:sp>
      <p:sp>
        <p:nvSpPr>
          <p:cNvPr id="14349" name="テキスト ボックス 32"/>
          <p:cNvSpPr txBox="1">
            <a:spLocks noChangeArrowheads="1"/>
          </p:cNvSpPr>
          <p:nvPr/>
        </p:nvSpPr>
        <p:spPr bwMode="auto">
          <a:xfrm>
            <a:off x="7286625" y="2552700"/>
            <a:ext cx="1365250" cy="366713"/>
          </a:xfrm>
          <a:prstGeom prst="rect">
            <a:avLst/>
          </a:prstGeom>
          <a:noFill/>
          <a:ln w="9525">
            <a:noFill/>
            <a:miter lim="800000"/>
            <a:headEnd/>
            <a:tailEnd/>
          </a:ln>
        </p:spPr>
        <p:txBody>
          <a:bodyPr wrap="none">
            <a:spAutoFit/>
          </a:bodyPr>
          <a:lstStyle/>
          <a:p>
            <a:r>
              <a:rPr lang="en-US" altLang="ja-JP">
                <a:latin typeface="Calibri" pitchFamily="34" charset="0"/>
              </a:rPr>
              <a:t>USB e-Token</a:t>
            </a:r>
            <a:endParaRPr lang="ja-JP" altLang="en-US">
              <a:latin typeface="Calibri" pitchFamily="34" charset="0"/>
            </a:endParaRPr>
          </a:p>
        </p:txBody>
      </p:sp>
      <p:pic>
        <p:nvPicPr>
          <p:cNvPr id="14350" name="Picture 2" descr="C:\Documents and Settings\Administrator\My Documents\11thTeraflop\el_t_03.jpg"/>
          <p:cNvPicPr>
            <a:picLocks noChangeAspect="1" noChangeArrowheads="1"/>
          </p:cNvPicPr>
          <p:nvPr/>
        </p:nvPicPr>
        <p:blipFill>
          <a:blip r:embed="rId6" cstate="print"/>
          <a:srcRect/>
          <a:stretch>
            <a:fillRect/>
          </a:stretch>
        </p:blipFill>
        <p:spPr bwMode="auto">
          <a:xfrm>
            <a:off x="7715250" y="3124200"/>
            <a:ext cx="669925" cy="406400"/>
          </a:xfrm>
          <a:prstGeom prst="rect">
            <a:avLst/>
          </a:prstGeom>
          <a:noFill/>
          <a:ln w="9525">
            <a:noFill/>
            <a:miter lim="800000"/>
            <a:headEnd/>
            <a:tailEnd/>
          </a:ln>
        </p:spPr>
      </p:pic>
      <p:sp>
        <p:nvSpPr>
          <p:cNvPr id="10" name="角丸四角形 9"/>
          <p:cNvSpPr/>
          <p:nvPr/>
        </p:nvSpPr>
        <p:spPr>
          <a:xfrm>
            <a:off x="571500" y="2357438"/>
            <a:ext cx="4643438" cy="4286250"/>
          </a:xfrm>
          <a:prstGeom prst="roundRect">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352" name="テキスト ボックス 26"/>
          <p:cNvSpPr txBox="1">
            <a:spLocks noChangeArrowheads="1"/>
          </p:cNvSpPr>
          <p:nvPr/>
        </p:nvSpPr>
        <p:spPr bwMode="auto">
          <a:xfrm>
            <a:off x="1428750" y="6243638"/>
            <a:ext cx="3092450" cy="400050"/>
          </a:xfrm>
          <a:prstGeom prst="rect">
            <a:avLst/>
          </a:prstGeom>
          <a:noFill/>
          <a:ln w="9525">
            <a:noFill/>
            <a:miter lim="800000"/>
            <a:headEnd/>
            <a:tailEnd/>
          </a:ln>
        </p:spPr>
        <p:txBody>
          <a:bodyPr wrap="none">
            <a:spAutoFit/>
          </a:bodyPr>
          <a:lstStyle/>
          <a:p>
            <a:r>
              <a:rPr lang="en-US" altLang="ja-JP" sz="2000">
                <a:latin typeface="Calibri" pitchFamily="34" charset="0"/>
              </a:rPr>
              <a:t>JAEA Tokai, Naka (in Ibaraki)</a:t>
            </a:r>
            <a:endParaRPr lang="ja-JP" altLang="en-US" sz="2000">
              <a:latin typeface="Calibri" pitchFamily="34" charset="0"/>
            </a:endParaRPr>
          </a:p>
        </p:txBody>
      </p:sp>
      <p:cxnSp>
        <p:nvCxnSpPr>
          <p:cNvPr id="21" name="直線コネクタ 20"/>
          <p:cNvCxnSpPr/>
          <p:nvPr/>
        </p:nvCxnSpPr>
        <p:spPr>
          <a:xfrm flipV="1">
            <a:off x="2928938" y="3214688"/>
            <a:ext cx="3000375" cy="1571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16200000" flipV="1">
            <a:off x="2801938" y="4913313"/>
            <a:ext cx="2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角丸四角形 22"/>
          <p:cNvSpPr/>
          <p:nvPr/>
        </p:nvSpPr>
        <p:spPr>
          <a:xfrm>
            <a:off x="5857875" y="3767138"/>
            <a:ext cx="1714500" cy="3571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dirty="0">
                <a:solidFill>
                  <a:schemeClr val="bg1"/>
                </a:solidFill>
                <a:latin typeface="Arial" pitchFamily="34" charset="0"/>
                <a:cs typeface="Arial" pitchFamily="34" charset="0"/>
              </a:rPr>
              <a:t>Controller</a:t>
            </a:r>
            <a:endParaRPr lang="ja-JP" altLang="en-US" sz="2000" dirty="0">
              <a:solidFill>
                <a:schemeClr val="bg1"/>
              </a:solidFill>
              <a:latin typeface="Arial" pitchFamily="34" charset="0"/>
              <a:cs typeface="Arial" pitchFamily="34" charset="0"/>
            </a:endParaRPr>
          </a:p>
        </p:txBody>
      </p:sp>
      <p:cxnSp>
        <p:nvCxnSpPr>
          <p:cNvPr id="31" name="直線コネクタ 30"/>
          <p:cNvCxnSpPr/>
          <p:nvPr/>
        </p:nvCxnSpPr>
        <p:spPr>
          <a:xfrm>
            <a:off x="1428750" y="4786313"/>
            <a:ext cx="2857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5400000" flipH="1" flipV="1">
            <a:off x="1285875" y="4929188"/>
            <a:ext cx="2857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角丸四角形 38"/>
          <p:cNvSpPr/>
          <p:nvPr/>
        </p:nvSpPr>
        <p:spPr>
          <a:xfrm>
            <a:off x="714375" y="6000750"/>
            <a:ext cx="1214438" cy="28575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latin typeface="Arial" pitchFamily="34" charset="0"/>
                <a:cs typeface="Arial" pitchFamily="34" charset="0"/>
              </a:rPr>
              <a:t>Sentinel</a:t>
            </a:r>
            <a:endParaRPr lang="ja-JP" altLang="en-US" sz="1600" dirty="0">
              <a:latin typeface="Arial" pitchFamily="34" charset="0"/>
              <a:cs typeface="Arial" pitchFamily="34" charset="0"/>
            </a:endParaRPr>
          </a:p>
        </p:txBody>
      </p:sp>
      <p:sp>
        <p:nvSpPr>
          <p:cNvPr id="40" name="角丸四角形 39"/>
          <p:cNvSpPr/>
          <p:nvPr/>
        </p:nvSpPr>
        <p:spPr>
          <a:xfrm>
            <a:off x="2286000" y="6000750"/>
            <a:ext cx="1214438" cy="28575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latin typeface="Arial" pitchFamily="34" charset="0"/>
                <a:cs typeface="Arial" pitchFamily="34" charset="0"/>
              </a:rPr>
              <a:t>Sentinel</a:t>
            </a:r>
            <a:endParaRPr lang="ja-JP" altLang="en-US" sz="1600" dirty="0">
              <a:latin typeface="Arial" pitchFamily="34" charset="0"/>
              <a:cs typeface="Arial" pitchFamily="34" charset="0"/>
            </a:endParaRPr>
          </a:p>
        </p:txBody>
      </p:sp>
      <p:sp>
        <p:nvSpPr>
          <p:cNvPr id="41" name="角丸四角形 40"/>
          <p:cNvSpPr/>
          <p:nvPr/>
        </p:nvSpPr>
        <p:spPr>
          <a:xfrm>
            <a:off x="3714750" y="6000750"/>
            <a:ext cx="1214438" cy="28575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latin typeface="Arial" pitchFamily="34" charset="0"/>
                <a:cs typeface="Arial" pitchFamily="34" charset="0"/>
              </a:rPr>
              <a:t>Sentinel</a:t>
            </a:r>
            <a:endParaRPr lang="ja-JP" altLang="en-US" sz="1600" dirty="0">
              <a:latin typeface="Arial" pitchFamily="34" charset="0"/>
              <a:cs typeface="Arial" pitchFamily="34" charset="0"/>
            </a:endParaRPr>
          </a:p>
        </p:txBody>
      </p:sp>
      <p:grpSp>
        <p:nvGrpSpPr>
          <p:cNvPr id="14361" name="グループ化 43"/>
          <p:cNvGrpSpPr>
            <a:grpSpLocks/>
          </p:cNvGrpSpPr>
          <p:nvPr/>
        </p:nvGrpSpPr>
        <p:grpSpPr bwMode="auto">
          <a:xfrm>
            <a:off x="5572125" y="4624388"/>
            <a:ext cx="3286125" cy="1427162"/>
            <a:chOff x="2928926" y="3859216"/>
            <a:chExt cx="3286148" cy="1427172"/>
          </a:xfrm>
        </p:grpSpPr>
        <p:cxnSp>
          <p:nvCxnSpPr>
            <p:cNvPr id="45" name="直線矢印コネクタ 44"/>
            <p:cNvCxnSpPr/>
            <p:nvPr/>
          </p:nvCxnSpPr>
          <p:spPr>
            <a:xfrm>
              <a:off x="3214678" y="4000504"/>
              <a:ext cx="300039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円/楕円 45"/>
            <p:cNvSpPr/>
            <p:nvPr/>
          </p:nvSpPr>
          <p:spPr>
            <a:xfrm>
              <a:off x="2928926" y="3859216"/>
              <a:ext cx="285752" cy="2857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schemeClr val="tx1"/>
                </a:solidFill>
                <a:latin typeface="Times New Roman" pitchFamily="18" charset="0"/>
                <a:cs typeface="Times New Roman" pitchFamily="18" charset="0"/>
              </a:endParaRPr>
            </a:p>
          </p:txBody>
        </p:sp>
        <p:sp>
          <p:nvSpPr>
            <p:cNvPr id="47" name="円/楕円 46"/>
            <p:cNvSpPr/>
            <p:nvPr/>
          </p:nvSpPr>
          <p:spPr>
            <a:xfrm>
              <a:off x="4000497" y="4286256"/>
              <a:ext cx="285752" cy="2857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schemeClr val="tx1"/>
                </a:solidFill>
                <a:latin typeface="Times New Roman" pitchFamily="18" charset="0"/>
                <a:cs typeface="Times New Roman" pitchFamily="18" charset="0"/>
              </a:endParaRPr>
            </a:p>
          </p:txBody>
        </p:sp>
        <p:cxnSp>
          <p:nvCxnSpPr>
            <p:cNvPr id="48" name="直線矢印コネクタ 47"/>
            <p:cNvCxnSpPr/>
            <p:nvPr/>
          </p:nvCxnSpPr>
          <p:spPr>
            <a:xfrm>
              <a:off x="4286249" y="4429132"/>
              <a:ext cx="357189"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円/楕円 48"/>
            <p:cNvSpPr/>
            <p:nvPr/>
          </p:nvSpPr>
          <p:spPr>
            <a:xfrm>
              <a:off x="4000497" y="4643446"/>
              <a:ext cx="285752" cy="2857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schemeClr val="tx1"/>
                </a:solidFill>
                <a:latin typeface="Times New Roman" pitchFamily="18" charset="0"/>
                <a:cs typeface="Times New Roman" pitchFamily="18" charset="0"/>
              </a:endParaRPr>
            </a:p>
          </p:txBody>
        </p:sp>
        <p:cxnSp>
          <p:nvCxnSpPr>
            <p:cNvPr id="50" name="直線矢印コネクタ 49"/>
            <p:cNvCxnSpPr>
              <a:stCxn id="49" idx="6"/>
            </p:cNvCxnSpPr>
            <p:nvPr/>
          </p:nvCxnSpPr>
          <p:spPr>
            <a:xfrm>
              <a:off x="4286249" y="4786322"/>
              <a:ext cx="642941"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円/楕円 50"/>
            <p:cNvSpPr/>
            <p:nvPr/>
          </p:nvSpPr>
          <p:spPr>
            <a:xfrm>
              <a:off x="4000497" y="5000636"/>
              <a:ext cx="285752" cy="2857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schemeClr val="tx1"/>
                </a:solidFill>
                <a:latin typeface="Times New Roman" pitchFamily="18" charset="0"/>
                <a:cs typeface="Times New Roman" pitchFamily="18" charset="0"/>
              </a:endParaRPr>
            </a:p>
          </p:txBody>
        </p:sp>
        <p:cxnSp>
          <p:nvCxnSpPr>
            <p:cNvPr id="52" name="直線矢印コネクタ 51"/>
            <p:cNvCxnSpPr>
              <a:stCxn id="51" idx="6"/>
            </p:cNvCxnSpPr>
            <p:nvPr/>
          </p:nvCxnSpPr>
          <p:spPr>
            <a:xfrm>
              <a:off x="4286249" y="5143512"/>
              <a:ext cx="928693"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rot="5400000" flipH="1" flipV="1">
              <a:off x="4430712" y="4213230"/>
              <a:ext cx="427041" cy="1588"/>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rot="5400000" flipH="1" flipV="1">
              <a:off x="4536281" y="4391826"/>
              <a:ext cx="785819" cy="3175"/>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rot="5400000" flipH="1" flipV="1">
              <a:off x="4644232" y="4571214"/>
              <a:ext cx="1143008" cy="1588"/>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rot="5400000">
              <a:off x="3144034" y="4356900"/>
              <a:ext cx="714380" cy="1588"/>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7" name="フローチャート : 判断 56"/>
            <p:cNvSpPr/>
            <p:nvPr/>
          </p:nvSpPr>
          <p:spPr>
            <a:xfrm>
              <a:off x="3286117" y="4643446"/>
              <a:ext cx="428628" cy="35719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58" name="直線矢印コネクタ 57"/>
            <p:cNvCxnSpPr>
              <a:stCxn id="57" idx="3"/>
              <a:endCxn id="47" idx="2"/>
            </p:cNvCxnSpPr>
            <p:nvPr/>
          </p:nvCxnSpPr>
          <p:spPr>
            <a:xfrm flipV="1">
              <a:off x="3714745" y="4429132"/>
              <a:ext cx="285752" cy="39211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57" idx="3"/>
              <a:endCxn id="49" idx="2"/>
            </p:cNvCxnSpPr>
            <p:nvPr/>
          </p:nvCxnSpPr>
          <p:spPr>
            <a:xfrm flipV="1">
              <a:off x="3714745" y="4786322"/>
              <a:ext cx="285752" cy="3492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57" idx="3"/>
              <a:endCxn id="51" idx="2"/>
            </p:cNvCxnSpPr>
            <p:nvPr/>
          </p:nvCxnSpPr>
          <p:spPr>
            <a:xfrm>
              <a:off x="3714745" y="4821248"/>
              <a:ext cx="285752" cy="32226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4" name="直線コネクタ 43"/>
          <p:cNvCxnSpPr/>
          <p:nvPr/>
        </p:nvCxnSpPr>
        <p:spPr>
          <a:xfrm rot="5400000" flipH="1" flipV="1">
            <a:off x="4194969" y="4877594"/>
            <a:ext cx="182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V="1">
            <a:off x="3643313" y="3429000"/>
            <a:ext cx="2286000" cy="121443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4364" name="テキスト ボックス 62"/>
          <p:cNvSpPr txBox="1">
            <a:spLocks noChangeArrowheads="1"/>
          </p:cNvSpPr>
          <p:nvPr/>
        </p:nvSpPr>
        <p:spPr bwMode="auto">
          <a:xfrm>
            <a:off x="4694238" y="4000500"/>
            <a:ext cx="860425" cy="369888"/>
          </a:xfrm>
          <a:prstGeom prst="rect">
            <a:avLst/>
          </a:prstGeom>
          <a:noFill/>
          <a:ln w="9525">
            <a:noFill/>
            <a:miter lim="800000"/>
            <a:headEnd/>
            <a:tailEnd/>
          </a:ln>
        </p:spPr>
        <p:txBody>
          <a:bodyPr wrap="none">
            <a:spAutoFit/>
          </a:bodyPr>
          <a:lstStyle/>
          <a:p>
            <a:r>
              <a:rPr lang="en-US" altLang="ja-JP">
                <a:solidFill>
                  <a:schemeClr val="tx2"/>
                </a:solidFill>
              </a:rPr>
              <a:t>110km</a:t>
            </a:r>
            <a:endParaRPr lang="ja-JP" altLang="en-US">
              <a:solidFill>
                <a:schemeClr val="tx2"/>
              </a:solidFill>
            </a:endParaRPr>
          </a:p>
        </p:txBody>
      </p:sp>
      <p:sp>
        <p:nvSpPr>
          <p:cNvPr id="14366" name="テキスト ボックス 60"/>
          <p:cNvSpPr txBox="1">
            <a:spLocks noChangeArrowheads="1"/>
          </p:cNvSpPr>
          <p:nvPr/>
        </p:nvSpPr>
        <p:spPr bwMode="auto">
          <a:xfrm>
            <a:off x="5436096" y="6165304"/>
            <a:ext cx="3595856" cy="369332"/>
          </a:xfrm>
          <a:prstGeom prst="rect">
            <a:avLst/>
          </a:prstGeom>
          <a:noFill/>
          <a:ln w="9525">
            <a:noFill/>
            <a:miter lim="800000"/>
            <a:headEnd/>
            <a:tailEnd/>
          </a:ln>
        </p:spPr>
        <p:txBody>
          <a:bodyPr wrap="none">
            <a:spAutoFit/>
          </a:bodyPr>
          <a:lstStyle/>
          <a:p>
            <a:r>
              <a:rPr lang="en-US" altLang="ja-JP" dirty="0" smtClean="0"/>
              <a:t>Dynamic Conditional </a:t>
            </a:r>
            <a:r>
              <a:rPr lang="en-US" altLang="ja-JP" dirty="0"/>
              <a:t>Branch type</a:t>
            </a:r>
            <a:endParaRPr lang="ja-JP" altLang="en-US" dirty="0"/>
          </a:p>
        </p:txBody>
      </p:sp>
      <p:pic>
        <p:nvPicPr>
          <p:cNvPr id="1027" name="Picture 3"/>
          <p:cNvPicPr>
            <a:picLocks noChangeAspect="1" noChangeArrowheads="1"/>
          </p:cNvPicPr>
          <p:nvPr/>
        </p:nvPicPr>
        <p:blipFill>
          <a:blip r:embed="rId7" cstate="print"/>
          <a:srcRect/>
          <a:stretch>
            <a:fillRect/>
          </a:stretch>
        </p:blipFill>
        <p:spPr bwMode="auto">
          <a:xfrm>
            <a:off x="827584" y="2420888"/>
            <a:ext cx="4014564" cy="2344115"/>
          </a:xfrm>
          <a:prstGeom prst="rect">
            <a:avLst/>
          </a:prstGeom>
          <a:noFill/>
          <a:ln w="9525">
            <a:noFill/>
            <a:miter lim="800000"/>
            <a:headEnd/>
            <a:tailEnd/>
          </a:ln>
          <a:effectLst/>
        </p:spPr>
      </p:pic>
      <p:pic>
        <p:nvPicPr>
          <p:cNvPr id="61" name="Picture 3"/>
          <p:cNvPicPr>
            <a:picLocks noChangeAspect="1" noChangeArrowheads="1"/>
          </p:cNvPicPr>
          <p:nvPr/>
        </p:nvPicPr>
        <p:blipFill>
          <a:blip r:embed="rId4" cstate="print"/>
          <a:srcRect/>
          <a:stretch>
            <a:fillRect/>
          </a:stretch>
        </p:blipFill>
        <p:spPr bwMode="auto">
          <a:xfrm>
            <a:off x="4057135" y="5105400"/>
            <a:ext cx="514865"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428625" y="2010197"/>
          <a:ext cx="3571900" cy="1866938"/>
        </p:xfrm>
        <a:graphic>
          <a:graphicData uri="http://schemas.openxmlformats.org/drawingml/2006/table">
            <a:tbl>
              <a:tblPr/>
              <a:tblGrid>
                <a:gridCol w="1357293"/>
                <a:gridCol w="2214607"/>
              </a:tblGrid>
              <a:tr h="361508">
                <a:tc>
                  <a:txBody>
                    <a:bodyPr/>
                    <a:lstStyle/>
                    <a:p>
                      <a:pPr algn="ctr">
                        <a:spcAft>
                          <a:spcPts val="0"/>
                        </a:spcAft>
                      </a:pPr>
                      <a:r>
                        <a:rPr lang="en-US" altLang="ja-JP" sz="2000" dirty="0" smtClean="0">
                          <a:latin typeface="Arial" pitchFamily="34" charset="0"/>
                          <a:ea typeface="+mn-ea"/>
                          <a:cs typeface="Arial" pitchFamily="34" charset="0"/>
                        </a:rPr>
                        <a:t>Time(sec.)</a:t>
                      </a:r>
                      <a:endParaRPr lang="ja-JP" sz="20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2000" dirty="0" smtClean="0">
                          <a:latin typeface="Arial" pitchFamily="34" charset="0"/>
                          <a:ea typeface="+mn-ea"/>
                          <a:cs typeface="Arial" pitchFamily="34" charset="0"/>
                        </a:rPr>
                        <a:t>Events</a:t>
                      </a:r>
                      <a:endParaRPr lang="ja-JP" sz="20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666">
                <a:tc>
                  <a:txBody>
                    <a:bodyPr/>
                    <a:lstStyle/>
                    <a:p>
                      <a:pPr algn="r">
                        <a:spcAft>
                          <a:spcPts val="0"/>
                        </a:spcAft>
                      </a:pPr>
                      <a:r>
                        <a:rPr lang="en-US" sz="1800" dirty="0">
                          <a:latin typeface="Arial" pitchFamily="34" charset="0"/>
                          <a:ea typeface="+mn-ea"/>
                          <a:cs typeface="Arial" pitchFamily="34" charset="0"/>
                        </a:rPr>
                        <a:t>0</a:t>
                      </a:r>
                      <a:endParaRPr lang="ja-JP" sz="24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Arial" pitchFamily="34" charset="0"/>
                          <a:ea typeface="+mn-ea"/>
                          <a:cs typeface="Arial" pitchFamily="34" charset="0"/>
                        </a:rPr>
                        <a:t>TOPICS </a:t>
                      </a:r>
                      <a:r>
                        <a:rPr lang="en-US" sz="1800" dirty="0" smtClean="0">
                          <a:latin typeface="Arial" pitchFamily="34" charset="0"/>
                          <a:ea typeface="+mn-ea"/>
                          <a:cs typeface="Arial" pitchFamily="34" charset="0"/>
                        </a:rPr>
                        <a:t>starts</a:t>
                      </a:r>
                      <a:endParaRPr lang="ja-JP" sz="24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46">
                <a:tc>
                  <a:txBody>
                    <a:bodyPr/>
                    <a:lstStyle/>
                    <a:p>
                      <a:pPr algn="r">
                        <a:spcAft>
                          <a:spcPts val="0"/>
                        </a:spcAft>
                      </a:pPr>
                      <a:r>
                        <a:rPr lang="en-US" sz="1800" dirty="0">
                          <a:latin typeface="Arial" pitchFamily="34" charset="0"/>
                          <a:ea typeface="+mn-ea"/>
                          <a:cs typeface="Arial" pitchFamily="34" charset="0"/>
                        </a:rPr>
                        <a:t>1</a:t>
                      </a:r>
                      <a:endParaRPr lang="ja-JP" sz="24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Arial" pitchFamily="34" charset="0"/>
                          <a:ea typeface="+mn-ea"/>
                          <a:cs typeface="Arial" pitchFamily="34" charset="0"/>
                        </a:rPr>
                        <a:t>MARG2D </a:t>
                      </a:r>
                      <a:r>
                        <a:rPr lang="en-US" altLang="ja-JP" sz="1800" dirty="0" smtClean="0">
                          <a:latin typeface="Arial" pitchFamily="34" charset="0"/>
                          <a:ea typeface="+mn-ea"/>
                          <a:cs typeface="Arial" pitchFamily="34" charset="0"/>
                        </a:rPr>
                        <a:t>executes</a:t>
                      </a:r>
                      <a:endParaRPr lang="ja-JP" sz="24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88">
                <a:tc>
                  <a:txBody>
                    <a:bodyPr/>
                    <a:lstStyle/>
                    <a:p>
                      <a:pPr algn="r">
                        <a:spcAft>
                          <a:spcPts val="0"/>
                        </a:spcAft>
                      </a:pPr>
                      <a:r>
                        <a:rPr lang="en-US" sz="1800" dirty="0">
                          <a:latin typeface="Arial" pitchFamily="34" charset="0"/>
                          <a:ea typeface="+mn-ea"/>
                          <a:cs typeface="Arial" pitchFamily="34" charset="0"/>
                        </a:rPr>
                        <a:t>2</a:t>
                      </a:r>
                      <a:endParaRPr lang="ja-JP" sz="24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smtClean="0">
                          <a:latin typeface="Arial" pitchFamily="34" charset="0"/>
                          <a:ea typeface="+mn-ea"/>
                          <a:cs typeface="Arial" pitchFamily="34" charset="0"/>
                        </a:rPr>
                        <a:t>LH </a:t>
                      </a:r>
                      <a:r>
                        <a:rPr lang="en-US" altLang="ja-JP" sz="1800" dirty="0" smtClean="0">
                          <a:latin typeface="Arial" pitchFamily="34" charset="0"/>
                          <a:ea typeface="+mn-ea"/>
                          <a:cs typeface="Arial" pitchFamily="34" charset="0"/>
                        </a:rPr>
                        <a:t>executes</a:t>
                      </a:r>
                      <a:endParaRPr lang="ja-JP" sz="24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830">
                <a:tc>
                  <a:txBody>
                    <a:bodyPr/>
                    <a:lstStyle/>
                    <a:p>
                      <a:pPr algn="r">
                        <a:spcAft>
                          <a:spcPts val="0"/>
                        </a:spcAft>
                      </a:pPr>
                      <a:r>
                        <a:rPr lang="en-US" sz="1800" dirty="0">
                          <a:latin typeface="Arial" pitchFamily="34" charset="0"/>
                          <a:ea typeface="+mn-ea"/>
                          <a:cs typeface="Arial" pitchFamily="34" charset="0"/>
                        </a:rPr>
                        <a:t>4</a:t>
                      </a:r>
                      <a:endParaRPr lang="ja-JP" sz="24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smtClean="0">
                          <a:latin typeface="Arial" pitchFamily="34" charset="0"/>
                          <a:ea typeface="+mn-ea"/>
                          <a:cs typeface="Arial" pitchFamily="34" charset="0"/>
                        </a:rPr>
                        <a:t>EC </a:t>
                      </a:r>
                      <a:r>
                        <a:rPr lang="en-US" altLang="ja-JP" sz="1800" dirty="0" smtClean="0">
                          <a:latin typeface="Arial" pitchFamily="34" charset="0"/>
                          <a:ea typeface="+mn-ea"/>
                          <a:cs typeface="Arial" pitchFamily="34" charset="0"/>
                        </a:rPr>
                        <a:t>executes</a:t>
                      </a:r>
                      <a:endParaRPr lang="ja-JP" sz="24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510">
                <a:tc>
                  <a:txBody>
                    <a:bodyPr/>
                    <a:lstStyle/>
                    <a:p>
                      <a:pPr algn="r">
                        <a:spcAft>
                          <a:spcPts val="0"/>
                        </a:spcAft>
                      </a:pPr>
                      <a:r>
                        <a:rPr lang="en-US" sz="2000" b="1" dirty="0">
                          <a:latin typeface="Arial" pitchFamily="34" charset="0"/>
                          <a:ea typeface="+mn-ea"/>
                          <a:cs typeface="Arial" pitchFamily="34" charset="0"/>
                        </a:rPr>
                        <a:t>5</a:t>
                      </a:r>
                      <a:endParaRPr lang="ja-JP" sz="2800" b="1"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Arial" pitchFamily="34" charset="0"/>
                          <a:ea typeface="+mn-ea"/>
                          <a:cs typeface="Arial" pitchFamily="34" charset="0"/>
                        </a:rPr>
                        <a:t>TOPICS </a:t>
                      </a:r>
                      <a:r>
                        <a:rPr lang="en-US" altLang="ja-JP" sz="1800" dirty="0" smtClean="0">
                          <a:latin typeface="Arial" pitchFamily="34" charset="0"/>
                          <a:ea typeface="+mn-ea"/>
                          <a:cs typeface="Arial" pitchFamily="34" charset="0"/>
                        </a:rPr>
                        <a:t>finishes</a:t>
                      </a:r>
                      <a:endParaRPr lang="ja-JP" sz="24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86" name="テキスト ボックス 4"/>
          <p:cNvSpPr txBox="1">
            <a:spLocks noChangeArrowheads="1"/>
          </p:cNvSpPr>
          <p:nvPr/>
        </p:nvSpPr>
        <p:spPr bwMode="auto">
          <a:xfrm>
            <a:off x="428625" y="3977109"/>
            <a:ext cx="4770438" cy="400050"/>
          </a:xfrm>
          <a:prstGeom prst="rect">
            <a:avLst/>
          </a:prstGeom>
          <a:noFill/>
          <a:ln w="9525">
            <a:noFill/>
            <a:miter lim="800000"/>
            <a:headEnd/>
            <a:tailEnd/>
          </a:ln>
        </p:spPr>
        <p:txBody>
          <a:bodyPr wrap="none">
            <a:spAutoFit/>
          </a:bodyPr>
          <a:lstStyle/>
          <a:p>
            <a:r>
              <a:rPr lang="en-US" altLang="ja-JP" sz="2000">
                <a:latin typeface="Calibri" pitchFamily="34" charset="0"/>
                <a:cs typeface="Arial" charset="0"/>
              </a:rPr>
              <a:t>TOPICS requests execution of other 3 codes.</a:t>
            </a:r>
            <a:endParaRPr lang="ja-JP" altLang="en-US" sz="2000">
              <a:latin typeface="Calibri" pitchFamily="34" charset="0"/>
              <a:cs typeface="Arial" charset="0"/>
            </a:endParaRPr>
          </a:p>
        </p:txBody>
      </p:sp>
      <p:sp>
        <p:nvSpPr>
          <p:cNvPr id="12319" name="タイトル 1"/>
          <p:cNvSpPr>
            <a:spLocks noGrp="1"/>
          </p:cNvSpPr>
          <p:nvPr>
            <p:ph type="title"/>
          </p:nvPr>
        </p:nvSpPr>
        <p:spPr>
          <a:xfrm>
            <a:off x="0" y="204321"/>
            <a:ext cx="9144000" cy="523220"/>
          </a:xfrm>
        </p:spPr>
        <p:txBody>
          <a:bodyPr>
            <a:spAutoFit/>
          </a:bodyPr>
          <a:lstStyle/>
          <a:p>
            <a:pPr eaLnBrk="1" fontAlgn="auto" hangingPunct="1">
              <a:spcAft>
                <a:spcPts val="0"/>
              </a:spcAft>
              <a:defRPr/>
            </a:pPr>
            <a:r>
              <a:rPr lang="en-US" altLang="ja-JP" sz="2800" dirty="0" smtClean="0"/>
              <a:t>IV. Application - “Burning Plasma Integrated Code” </a:t>
            </a:r>
            <a:endParaRPr lang="ja-JP" altLang="en-US" sz="2800" dirty="0" smtClean="0"/>
          </a:p>
        </p:txBody>
      </p:sp>
      <p:sp>
        <p:nvSpPr>
          <p:cNvPr id="15389" name="テキスト ボックス 7"/>
          <p:cNvSpPr txBox="1">
            <a:spLocks noChangeArrowheads="1"/>
          </p:cNvSpPr>
          <p:nvPr/>
        </p:nvSpPr>
        <p:spPr bwMode="auto">
          <a:xfrm>
            <a:off x="428625" y="4377159"/>
            <a:ext cx="3654425" cy="708025"/>
          </a:xfrm>
          <a:prstGeom prst="rect">
            <a:avLst/>
          </a:prstGeom>
          <a:noFill/>
          <a:ln w="9525">
            <a:noFill/>
            <a:miter lim="800000"/>
            <a:headEnd/>
            <a:tailEnd/>
          </a:ln>
        </p:spPr>
        <p:txBody>
          <a:bodyPr wrap="none">
            <a:spAutoFit/>
          </a:bodyPr>
          <a:lstStyle/>
          <a:p>
            <a:r>
              <a:rPr lang="en-US" altLang="ja-JP" sz="2000">
                <a:latin typeface="Calibri" pitchFamily="34" charset="0"/>
                <a:cs typeface="Arial" charset="0"/>
              </a:rPr>
              <a:t>The files are transferred between</a:t>
            </a:r>
            <a:br>
              <a:rPr lang="en-US" altLang="ja-JP" sz="2000">
                <a:latin typeface="Calibri" pitchFamily="34" charset="0"/>
                <a:cs typeface="Arial" charset="0"/>
              </a:rPr>
            </a:br>
            <a:r>
              <a:rPr lang="en-US" altLang="ja-JP" sz="2000">
                <a:latin typeface="Calibri" pitchFamily="34" charset="0"/>
                <a:cs typeface="Arial" charset="0"/>
              </a:rPr>
              <a:t>TOPICS</a:t>
            </a:r>
            <a:r>
              <a:rPr lang="ja-JP" altLang="en-US" sz="2000">
                <a:latin typeface="Calibri" pitchFamily="34" charset="0"/>
                <a:cs typeface="Arial" charset="0"/>
              </a:rPr>
              <a:t> </a:t>
            </a:r>
            <a:r>
              <a:rPr lang="en-US" altLang="ja-JP" sz="2000">
                <a:latin typeface="Calibri" pitchFamily="34" charset="0"/>
                <a:cs typeface="Arial" charset="0"/>
              </a:rPr>
              <a:t>and other 3 codes.</a:t>
            </a:r>
          </a:p>
        </p:txBody>
      </p:sp>
      <p:sp>
        <p:nvSpPr>
          <p:cNvPr id="15390" name="テキスト ボックス 8"/>
          <p:cNvSpPr txBox="1">
            <a:spLocks noChangeArrowheads="1"/>
          </p:cNvSpPr>
          <p:nvPr/>
        </p:nvSpPr>
        <p:spPr bwMode="auto">
          <a:xfrm>
            <a:off x="5580112" y="4581128"/>
            <a:ext cx="2974975" cy="708025"/>
          </a:xfrm>
          <a:prstGeom prst="rect">
            <a:avLst/>
          </a:prstGeom>
          <a:noFill/>
          <a:ln w="9525">
            <a:solidFill>
              <a:schemeClr val="tx1"/>
            </a:solidFill>
            <a:miter lim="800000"/>
            <a:headEnd/>
            <a:tailEnd/>
          </a:ln>
        </p:spPr>
        <p:txBody>
          <a:bodyPr wrap="none">
            <a:spAutoFit/>
          </a:bodyPr>
          <a:lstStyle/>
          <a:p>
            <a:r>
              <a:rPr lang="en-US" altLang="ja-JP" sz="2000" dirty="0">
                <a:latin typeface="Calibri" pitchFamily="34" charset="0"/>
                <a:cs typeface="Arial" charset="0"/>
              </a:rPr>
              <a:t>The number besides arrow</a:t>
            </a:r>
            <a:endParaRPr lang="en-US" altLang="ja-JP" sz="2000" dirty="0" smtClean="0">
              <a:latin typeface="Calibri" pitchFamily="34" charset="0"/>
              <a:cs typeface="Arial" charset="0"/>
            </a:endParaRPr>
          </a:p>
          <a:p>
            <a:r>
              <a:rPr lang="en-US" altLang="ja-JP" sz="2000" dirty="0">
                <a:latin typeface="Calibri" pitchFamily="34" charset="0"/>
                <a:cs typeface="Arial" charset="0"/>
              </a:rPr>
              <a:t>m</a:t>
            </a:r>
            <a:r>
              <a:rPr lang="en-US" altLang="ja-JP" sz="2000" dirty="0" smtClean="0">
                <a:latin typeface="Calibri" pitchFamily="34" charset="0"/>
                <a:cs typeface="Arial" charset="0"/>
              </a:rPr>
              <a:t>eans </a:t>
            </a:r>
            <a:r>
              <a:rPr lang="en-US" altLang="ja-JP" sz="2000" dirty="0">
                <a:latin typeface="Calibri" pitchFamily="34" charset="0"/>
                <a:cs typeface="Arial" charset="0"/>
              </a:rPr>
              <a:t>number of files.</a:t>
            </a:r>
          </a:p>
        </p:txBody>
      </p:sp>
      <p:sp>
        <p:nvSpPr>
          <p:cNvPr id="15391" name="テキスト ボックス 5"/>
          <p:cNvSpPr txBox="1">
            <a:spLocks noChangeArrowheads="1"/>
          </p:cNvSpPr>
          <p:nvPr/>
        </p:nvSpPr>
        <p:spPr bwMode="auto">
          <a:xfrm>
            <a:off x="142875" y="5429250"/>
            <a:ext cx="8928100" cy="1323975"/>
          </a:xfrm>
          <a:prstGeom prst="rect">
            <a:avLst/>
          </a:prstGeom>
          <a:noFill/>
          <a:ln w="9525">
            <a:noFill/>
            <a:miter lim="800000"/>
            <a:headEnd/>
            <a:tailEnd/>
          </a:ln>
        </p:spPr>
        <p:txBody>
          <a:bodyPr>
            <a:spAutoFit/>
          </a:bodyPr>
          <a:lstStyle/>
          <a:p>
            <a:r>
              <a:rPr lang="en-US" altLang="ja-JP" sz="2000" dirty="0">
                <a:latin typeface="Calibri" pitchFamily="34" charset="0"/>
              </a:rPr>
              <a:t>The whole codes: about </a:t>
            </a:r>
            <a:r>
              <a:rPr lang="en-US" altLang="ja-JP" sz="2000" b="1" dirty="0">
                <a:solidFill>
                  <a:srgbClr val="FF0000"/>
                </a:solidFill>
                <a:latin typeface="Calibri" pitchFamily="34" charset="0"/>
              </a:rPr>
              <a:t>300,000</a:t>
            </a:r>
            <a:r>
              <a:rPr lang="ja-JP" altLang="en-US" sz="2000" dirty="0">
                <a:latin typeface="Calibri" pitchFamily="34" charset="0"/>
              </a:rPr>
              <a:t> </a:t>
            </a:r>
            <a:r>
              <a:rPr lang="en-US" altLang="ja-JP" sz="2000" dirty="0">
                <a:latin typeface="Calibri" pitchFamily="34" charset="0"/>
              </a:rPr>
              <a:t>lines, modification: about</a:t>
            </a:r>
            <a:r>
              <a:rPr lang="ja-JP" altLang="en-US" sz="2000" dirty="0">
                <a:latin typeface="Calibri" pitchFamily="34" charset="0"/>
              </a:rPr>
              <a:t> </a:t>
            </a:r>
            <a:r>
              <a:rPr lang="en-US" altLang="ja-JP" sz="2000" b="1" dirty="0">
                <a:solidFill>
                  <a:srgbClr val="FF0000"/>
                </a:solidFill>
                <a:latin typeface="Calibri" pitchFamily="34" charset="0"/>
              </a:rPr>
              <a:t>200</a:t>
            </a:r>
            <a:r>
              <a:rPr lang="ja-JP" altLang="en-US" sz="2000" b="1" dirty="0">
                <a:solidFill>
                  <a:srgbClr val="FF0000"/>
                </a:solidFill>
                <a:latin typeface="Calibri" pitchFamily="34" charset="0"/>
              </a:rPr>
              <a:t> </a:t>
            </a:r>
            <a:r>
              <a:rPr lang="en-US" altLang="ja-JP" sz="2000" b="1" dirty="0">
                <a:solidFill>
                  <a:srgbClr val="FF0000"/>
                </a:solidFill>
                <a:latin typeface="Calibri" pitchFamily="34" charset="0"/>
              </a:rPr>
              <a:t>lines</a:t>
            </a:r>
            <a:endParaRPr lang="en-US" altLang="ja-JP" sz="2000" dirty="0">
              <a:latin typeface="Calibri" pitchFamily="34" charset="0"/>
            </a:endParaRPr>
          </a:p>
          <a:p>
            <a:r>
              <a:rPr lang="en-US" altLang="ja-JP" sz="2000" dirty="0">
                <a:latin typeface="Calibri" pitchFamily="34" charset="0"/>
              </a:rPr>
              <a:t>-&gt; </a:t>
            </a:r>
            <a:r>
              <a:rPr lang="en-US" altLang="ja-JP" sz="2000" b="1" dirty="0">
                <a:latin typeface="Calibri" pitchFamily="34" charset="0"/>
              </a:rPr>
              <a:t>The modification of codes for cooperative execution is minimized.</a:t>
            </a:r>
          </a:p>
          <a:p>
            <a:r>
              <a:rPr lang="ja-JP" altLang="en-US" sz="2000" dirty="0">
                <a:latin typeface="Calibri" pitchFamily="34" charset="0"/>
              </a:rPr>
              <a:t> </a:t>
            </a:r>
            <a:r>
              <a:rPr lang="en-US" altLang="ja-JP" sz="2000" dirty="0">
                <a:latin typeface="Calibri" pitchFamily="34" charset="0"/>
              </a:rPr>
              <a:t>The simulation requires about </a:t>
            </a:r>
            <a:r>
              <a:rPr lang="en-US" altLang="ja-JP" sz="2000" b="1" dirty="0">
                <a:solidFill>
                  <a:srgbClr val="FF0000"/>
                </a:solidFill>
                <a:latin typeface="Calibri" pitchFamily="34" charset="0"/>
              </a:rPr>
              <a:t>40</a:t>
            </a:r>
            <a:r>
              <a:rPr lang="ja-JP" altLang="en-US" sz="2000" b="1" dirty="0">
                <a:solidFill>
                  <a:srgbClr val="FF0000"/>
                </a:solidFill>
                <a:latin typeface="Calibri" pitchFamily="34" charset="0"/>
              </a:rPr>
              <a:t> </a:t>
            </a:r>
            <a:r>
              <a:rPr lang="en-US" altLang="ja-JP" sz="2000" b="1" dirty="0">
                <a:solidFill>
                  <a:srgbClr val="FF0000"/>
                </a:solidFill>
                <a:latin typeface="Calibri" pitchFamily="34" charset="0"/>
              </a:rPr>
              <a:t>minutes. </a:t>
            </a:r>
            <a:r>
              <a:rPr lang="en-US" altLang="ja-JP" sz="2000" dirty="0">
                <a:latin typeface="Calibri" pitchFamily="34" charset="0"/>
              </a:rPr>
              <a:t>The overhead of SOAF is only </a:t>
            </a:r>
            <a:r>
              <a:rPr lang="en-US" altLang="ja-JP" sz="2000" b="1" dirty="0">
                <a:solidFill>
                  <a:srgbClr val="FF0000"/>
                </a:solidFill>
                <a:latin typeface="Calibri" pitchFamily="34" charset="0"/>
              </a:rPr>
              <a:t>2 minutes.</a:t>
            </a:r>
          </a:p>
          <a:p>
            <a:r>
              <a:rPr lang="en-US" altLang="ja-JP" sz="2000" b="1" dirty="0">
                <a:latin typeface="Calibri" pitchFamily="34" charset="0"/>
              </a:rPr>
              <a:t>We verified solution 1.</a:t>
            </a:r>
            <a:endParaRPr lang="en-US" altLang="ja-JP" sz="2000" dirty="0">
              <a:latin typeface="Calibri" pitchFamily="34" charset="0"/>
            </a:endParaRPr>
          </a:p>
        </p:txBody>
      </p:sp>
      <p:sp>
        <p:nvSpPr>
          <p:cNvPr id="15392" name="テキスト ボックス 9"/>
          <p:cNvSpPr txBox="1">
            <a:spLocks noChangeArrowheads="1"/>
          </p:cNvSpPr>
          <p:nvPr/>
        </p:nvSpPr>
        <p:spPr bwMode="auto">
          <a:xfrm>
            <a:off x="357188" y="1519659"/>
            <a:ext cx="3119765" cy="400110"/>
          </a:xfrm>
          <a:prstGeom prst="rect">
            <a:avLst/>
          </a:prstGeom>
          <a:noFill/>
          <a:ln w="9525">
            <a:noFill/>
            <a:miter lim="800000"/>
            <a:headEnd/>
            <a:tailEnd/>
          </a:ln>
        </p:spPr>
        <p:txBody>
          <a:bodyPr wrap="none">
            <a:spAutoFit/>
          </a:bodyPr>
          <a:lstStyle/>
          <a:p>
            <a:r>
              <a:rPr lang="en-US" altLang="ja-JP" sz="2000" dirty="0"/>
              <a:t>Situation of the simulation</a:t>
            </a:r>
            <a:endParaRPr lang="ja-JP" altLang="en-US" sz="2000" dirty="0"/>
          </a:p>
        </p:txBody>
      </p:sp>
      <p:sp>
        <p:nvSpPr>
          <p:cNvPr id="11" name="テキスト ボックス 10"/>
          <p:cNvSpPr txBox="1"/>
          <p:nvPr/>
        </p:nvSpPr>
        <p:spPr>
          <a:xfrm>
            <a:off x="323528" y="1052736"/>
            <a:ext cx="1287532" cy="369332"/>
          </a:xfrm>
          <a:prstGeom prst="rect">
            <a:avLst/>
          </a:prstGeom>
          <a:noFill/>
        </p:spPr>
        <p:txBody>
          <a:bodyPr wrap="none" rtlCol="0">
            <a:spAutoFit/>
          </a:bodyPr>
          <a:lstStyle/>
          <a:p>
            <a:r>
              <a:rPr kumimoji="1" lang="en-US" altLang="ja-JP" u="sng" dirty="0" smtClean="0"/>
              <a:t>Scenario 1</a:t>
            </a:r>
            <a:endParaRPr kumimoji="1" lang="ja-JP" altLang="en-US" u="sng" dirty="0"/>
          </a:p>
        </p:txBody>
      </p:sp>
      <p:grpSp>
        <p:nvGrpSpPr>
          <p:cNvPr id="17" name="グループ化 16"/>
          <p:cNvGrpSpPr/>
          <p:nvPr/>
        </p:nvGrpSpPr>
        <p:grpSpPr>
          <a:xfrm>
            <a:off x="5868144" y="3140968"/>
            <a:ext cx="2309366" cy="1405533"/>
            <a:chOff x="4427984" y="816967"/>
            <a:chExt cx="2309366" cy="1405533"/>
          </a:xfrm>
        </p:grpSpPr>
        <p:grpSp>
          <p:nvGrpSpPr>
            <p:cNvPr id="18" name="Group 2"/>
            <p:cNvGrpSpPr>
              <a:grpSpLocks noChangeAspect="1"/>
            </p:cNvGrpSpPr>
            <p:nvPr/>
          </p:nvGrpSpPr>
          <p:grpSpPr bwMode="auto">
            <a:xfrm>
              <a:off x="4429127" y="1000125"/>
              <a:ext cx="2308226" cy="1222375"/>
              <a:chOff x="6491" y="5979"/>
              <a:chExt cx="3030" cy="1605"/>
            </a:xfrm>
          </p:grpSpPr>
          <p:sp>
            <p:nvSpPr>
              <p:cNvPr id="25" name="Rectangle 3"/>
              <p:cNvSpPr>
                <a:spLocks noChangeArrowheads="1"/>
              </p:cNvSpPr>
              <p:nvPr/>
            </p:nvSpPr>
            <p:spPr bwMode="auto">
              <a:xfrm>
                <a:off x="6491" y="5979"/>
                <a:ext cx="1095" cy="465"/>
              </a:xfrm>
              <a:prstGeom prst="rect">
                <a:avLst/>
              </a:prstGeom>
              <a:solidFill>
                <a:srgbClr val="FFFFFF"/>
              </a:solidFill>
              <a:ln w="15875">
                <a:solidFill>
                  <a:srgbClr val="000000"/>
                </a:solidFill>
                <a:miter lim="800000"/>
                <a:headEnd/>
                <a:tailEnd/>
              </a:ln>
            </p:spPr>
            <p:txBody>
              <a:bodyPr lIns="74295" tIns="8890" rIns="74295" bIns="8890"/>
              <a:lstStyle/>
              <a:p>
                <a:pPr algn="ctr"/>
                <a:r>
                  <a:rPr lang="en-US" altLang="ja-JP" sz="1200">
                    <a:latin typeface="Century" pitchFamily="18" charset="0"/>
                    <a:ea typeface="ＭＳ 明朝" pitchFamily="17" charset="-128"/>
                  </a:rPr>
                  <a:t>TOPICS</a:t>
                </a:r>
                <a:endParaRPr lang="ja-JP" altLang="ja-JP" sz="2800"/>
              </a:p>
            </p:txBody>
          </p:sp>
          <p:sp>
            <p:nvSpPr>
              <p:cNvPr id="26" name="Rectangle 4"/>
              <p:cNvSpPr>
                <a:spLocks noChangeArrowheads="1"/>
              </p:cNvSpPr>
              <p:nvPr/>
            </p:nvSpPr>
            <p:spPr bwMode="auto">
              <a:xfrm>
                <a:off x="8291" y="5979"/>
                <a:ext cx="1230" cy="465"/>
              </a:xfrm>
              <a:prstGeom prst="rect">
                <a:avLst/>
              </a:prstGeom>
              <a:solidFill>
                <a:srgbClr val="FFFFFF"/>
              </a:solidFill>
              <a:ln w="9525">
                <a:solidFill>
                  <a:srgbClr val="000000"/>
                </a:solidFill>
                <a:miter lim="800000"/>
                <a:headEnd/>
                <a:tailEnd/>
              </a:ln>
            </p:spPr>
            <p:txBody>
              <a:bodyPr lIns="74295" tIns="8890" rIns="74295" bIns="8890"/>
              <a:lstStyle/>
              <a:p>
                <a:pPr algn="ctr"/>
                <a:r>
                  <a:rPr lang="en-US" altLang="ja-JP" sz="1200">
                    <a:latin typeface="Century" pitchFamily="18" charset="0"/>
                    <a:ea typeface="ＭＳ 明朝" pitchFamily="17" charset="-128"/>
                  </a:rPr>
                  <a:t>MARG2D</a:t>
                </a:r>
                <a:endParaRPr lang="ja-JP" altLang="ja-JP" sz="2800"/>
              </a:p>
            </p:txBody>
          </p:sp>
          <p:sp>
            <p:nvSpPr>
              <p:cNvPr id="27" name="Rectangle 5"/>
              <p:cNvSpPr>
                <a:spLocks noChangeArrowheads="1"/>
              </p:cNvSpPr>
              <p:nvPr/>
            </p:nvSpPr>
            <p:spPr bwMode="auto">
              <a:xfrm>
                <a:off x="6491" y="7149"/>
                <a:ext cx="1095" cy="435"/>
              </a:xfrm>
              <a:prstGeom prst="rect">
                <a:avLst/>
              </a:prstGeom>
              <a:solidFill>
                <a:srgbClr val="FFFFFF"/>
              </a:solidFill>
              <a:ln w="9525">
                <a:solidFill>
                  <a:srgbClr val="000000"/>
                </a:solidFill>
                <a:miter lim="800000"/>
                <a:headEnd/>
                <a:tailEnd/>
              </a:ln>
            </p:spPr>
            <p:txBody>
              <a:bodyPr lIns="74295" tIns="8890" rIns="74295" bIns="8890"/>
              <a:lstStyle/>
              <a:p>
                <a:pPr algn="ctr"/>
                <a:r>
                  <a:rPr lang="en-US" altLang="ja-JP" sz="1200" dirty="0" smtClean="0">
                    <a:latin typeface="Century" pitchFamily="18" charset="0"/>
                    <a:ea typeface="ＭＳ 明朝" pitchFamily="17" charset="-128"/>
                  </a:rPr>
                  <a:t>EC</a:t>
                </a:r>
                <a:endParaRPr lang="ja-JP" altLang="ja-JP" sz="2800" dirty="0"/>
              </a:p>
            </p:txBody>
          </p:sp>
          <p:sp>
            <p:nvSpPr>
              <p:cNvPr id="28" name="Rectangle 6"/>
              <p:cNvSpPr>
                <a:spLocks noChangeArrowheads="1"/>
              </p:cNvSpPr>
              <p:nvPr/>
            </p:nvSpPr>
            <p:spPr bwMode="auto">
              <a:xfrm>
                <a:off x="8291" y="7149"/>
                <a:ext cx="1095" cy="435"/>
              </a:xfrm>
              <a:prstGeom prst="rect">
                <a:avLst/>
              </a:prstGeom>
              <a:solidFill>
                <a:srgbClr val="FFFFFF"/>
              </a:solidFill>
              <a:ln w="9525">
                <a:solidFill>
                  <a:srgbClr val="000000"/>
                </a:solidFill>
                <a:miter lim="800000"/>
                <a:headEnd/>
                <a:tailEnd/>
              </a:ln>
            </p:spPr>
            <p:txBody>
              <a:bodyPr lIns="74295" tIns="8890" rIns="74295" bIns="8890"/>
              <a:lstStyle/>
              <a:p>
                <a:pPr algn="ctr"/>
                <a:r>
                  <a:rPr lang="en-US" altLang="ja-JP" sz="1200" dirty="0" smtClean="0">
                    <a:latin typeface="Century" pitchFamily="18" charset="0"/>
                    <a:ea typeface="ＭＳ 明朝" pitchFamily="17" charset="-128"/>
                  </a:rPr>
                  <a:t>LH</a:t>
                </a:r>
                <a:endParaRPr lang="ja-JP" altLang="ja-JP" sz="2800" dirty="0"/>
              </a:p>
            </p:txBody>
          </p:sp>
          <p:cxnSp>
            <p:nvCxnSpPr>
              <p:cNvPr id="29" name="AutoShape 7"/>
              <p:cNvCxnSpPr>
                <a:cxnSpLocks noChangeShapeType="1"/>
              </p:cNvCxnSpPr>
              <p:nvPr/>
            </p:nvCxnSpPr>
            <p:spPr bwMode="auto">
              <a:xfrm>
                <a:off x="7586" y="6077"/>
                <a:ext cx="705" cy="0"/>
              </a:xfrm>
              <a:prstGeom prst="straightConnector1">
                <a:avLst/>
              </a:prstGeom>
              <a:noFill/>
              <a:ln w="9525">
                <a:solidFill>
                  <a:srgbClr val="000000"/>
                </a:solidFill>
                <a:round/>
                <a:headEnd/>
                <a:tailEnd type="triangle" w="med" len="med"/>
              </a:ln>
            </p:spPr>
          </p:cxnSp>
          <p:cxnSp>
            <p:nvCxnSpPr>
              <p:cNvPr id="30" name="AutoShape 8"/>
              <p:cNvCxnSpPr>
                <a:cxnSpLocks noChangeShapeType="1"/>
              </p:cNvCxnSpPr>
              <p:nvPr/>
            </p:nvCxnSpPr>
            <p:spPr bwMode="auto">
              <a:xfrm flipH="1">
                <a:off x="7586" y="6180"/>
                <a:ext cx="705" cy="0"/>
              </a:xfrm>
              <a:prstGeom prst="straightConnector1">
                <a:avLst/>
              </a:prstGeom>
              <a:noFill/>
              <a:ln w="9525">
                <a:solidFill>
                  <a:srgbClr val="000000"/>
                </a:solidFill>
                <a:round/>
                <a:headEnd/>
                <a:tailEnd type="triangle" w="med" len="med"/>
              </a:ln>
            </p:spPr>
          </p:cxnSp>
          <p:cxnSp>
            <p:nvCxnSpPr>
              <p:cNvPr id="31" name="AutoShape 9"/>
              <p:cNvCxnSpPr>
                <a:cxnSpLocks noChangeShapeType="1"/>
              </p:cNvCxnSpPr>
              <p:nvPr/>
            </p:nvCxnSpPr>
            <p:spPr bwMode="auto">
              <a:xfrm>
                <a:off x="7200" y="6448"/>
                <a:ext cx="0" cy="705"/>
              </a:xfrm>
              <a:prstGeom prst="straightConnector1">
                <a:avLst/>
              </a:prstGeom>
              <a:noFill/>
              <a:ln w="9525">
                <a:solidFill>
                  <a:srgbClr val="000000"/>
                </a:solidFill>
                <a:round/>
                <a:headEnd/>
                <a:tailEnd type="triangle" w="med" len="med"/>
              </a:ln>
            </p:spPr>
          </p:cxnSp>
          <p:cxnSp>
            <p:nvCxnSpPr>
              <p:cNvPr id="32" name="AutoShape 10"/>
              <p:cNvCxnSpPr>
                <a:cxnSpLocks noChangeShapeType="1"/>
              </p:cNvCxnSpPr>
              <p:nvPr/>
            </p:nvCxnSpPr>
            <p:spPr bwMode="auto">
              <a:xfrm flipV="1">
                <a:off x="6834" y="6432"/>
                <a:ext cx="0" cy="705"/>
              </a:xfrm>
              <a:prstGeom prst="straightConnector1">
                <a:avLst/>
              </a:prstGeom>
              <a:noFill/>
              <a:ln w="9525">
                <a:solidFill>
                  <a:srgbClr val="000000"/>
                </a:solidFill>
                <a:round/>
                <a:headEnd/>
                <a:tailEnd type="triangle" w="med" len="med"/>
              </a:ln>
            </p:spPr>
          </p:cxnSp>
          <p:cxnSp>
            <p:nvCxnSpPr>
              <p:cNvPr id="33" name="AutoShape 11"/>
              <p:cNvCxnSpPr>
                <a:cxnSpLocks noChangeShapeType="1"/>
              </p:cNvCxnSpPr>
              <p:nvPr/>
            </p:nvCxnSpPr>
            <p:spPr bwMode="auto">
              <a:xfrm>
                <a:off x="7586" y="6432"/>
                <a:ext cx="784" cy="705"/>
              </a:xfrm>
              <a:prstGeom prst="straightConnector1">
                <a:avLst/>
              </a:prstGeom>
              <a:noFill/>
              <a:ln w="9525">
                <a:solidFill>
                  <a:srgbClr val="000000"/>
                </a:solidFill>
                <a:round/>
                <a:headEnd/>
                <a:tailEnd type="triangle" w="med" len="med"/>
              </a:ln>
            </p:spPr>
          </p:cxnSp>
          <p:cxnSp>
            <p:nvCxnSpPr>
              <p:cNvPr id="34" name="AutoShape 12"/>
              <p:cNvCxnSpPr>
                <a:cxnSpLocks noChangeShapeType="1"/>
              </p:cNvCxnSpPr>
              <p:nvPr/>
            </p:nvCxnSpPr>
            <p:spPr bwMode="auto">
              <a:xfrm flipH="1" flipV="1">
                <a:off x="7350" y="6432"/>
                <a:ext cx="926" cy="858"/>
              </a:xfrm>
              <a:prstGeom prst="straightConnector1">
                <a:avLst/>
              </a:prstGeom>
              <a:noFill/>
              <a:ln w="9525">
                <a:solidFill>
                  <a:srgbClr val="000000"/>
                </a:solidFill>
                <a:round/>
                <a:headEnd/>
                <a:tailEnd type="triangle" w="med" len="med"/>
              </a:ln>
            </p:spPr>
          </p:cxnSp>
        </p:grpSp>
        <p:sp>
          <p:nvSpPr>
            <p:cNvPr id="19" name="テキスト ボックス 18"/>
            <p:cNvSpPr txBox="1"/>
            <p:nvPr/>
          </p:nvSpPr>
          <p:spPr>
            <a:xfrm>
              <a:off x="5440076" y="816967"/>
              <a:ext cx="284052" cy="307777"/>
            </a:xfrm>
            <a:prstGeom prst="rect">
              <a:avLst/>
            </a:prstGeom>
            <a:noFill/>
          </p:spPr>
          <p:txBody>
            <a:bodyPr wrap="none" rtlCol="0">
              <a:spAutoFit/>
            </a:bodyPr>
            <a:lstStyle/>
            <a:p>
              <a:r>
                <a:rPr kumimoji="1" lang="en-US" altLang="ja-JP" sz="1400" dirty="0" smtClean="0"/>
                <a:t>3</a:t>
              </a:r>
              <a:endParaRPr kumimoji="1" lang="ja-JP" altLang="en-US" sz="1400" dirty="0"/>
            </a:p>
          </p:txBody>
        </p:sp>
        <p:sp>
          <p:nvSpPr>
            <p:cNvPr id="20" name="テキスト ボックス 19"/>
            <p:cNvSpPr txBox="1"/>
            <p:nvPr/>
          </p:nvSpPr>
          <p:spPr>
            <a:xfrm>
              <a:off x="5436096" y="1124744"/>
              <a:ext cx="284052" cy="307777"/>
            </a:xfrm>
            <a:prstGeom prst="rect">
              <a:avLst/>
            </a:prstGeom>
            <a:noFill/>
          </p:spPr>
          <p:txBody>
            <a:bodyPr wrap="none" rtlCol="0">
              <a:spAutoFit/>
            </a:bodyPr>
            <a:lstStyle/>
            <a:p>
              <a:r>
                <a:rPr kumimoji="1" lang="en-US" altLang="ja-JP" sz="1400" dirty="0" smtClean="0"/>
                <a:t>3</a:t>
              </a:r>
              <a:endParaRPr kumimoji="1" lang="ja-JP" altLang="en-US" sz="1400" dirty="0"/>
            </a:p>
          </p:txBody>
        </p:sp>
        <p:sp>
          <p:nvSpPr>
            <p:cNvPr id="21" name="テキスト ボックス 20"/>
            <p:cNvSpPr txBox="1"/>
            <p:nvPr/>
          </p:nvSpPr>
          <p:spPr>
            <a:xfrm>
              <a:off x="5580112" y="1412776"/>
              <a:ext cx="284052" cy="307777"/>
            </a:xfrm>
            <a:prstGeom prst="rect">
              <a:avLst/>
            </a:prstGeom>
            <a:noFill/>
          </p:spPr>
          <p:txBody>
            <a:bodyPr wrap="none" rtlCol="0">
              <a:spAutoFit/>
            </a:bodyPr>
            <a:lstStyle/>
            <a:p>
              <a:r>
                <a:rPr kumimoji="1" lang="en-US" altLang="ja-JP" sz="1400" dirty="0" smtClean="0"/>
                <a:t>2</a:t>
              </a:r>
              <a:endParaRPr kumimoji="1" lang="ja-JP" altLang="en-US" sz="1400" dirty="0"/>
            </a:p>
          </p:txBody>
        </p:sp>
        <p:sp>
          <p:nvSpPr>
            <p:cNvPr id="22" name="テキスト ボックス 21"/>
            <p:cNvSpPr txBox="1"/>
            <p:nvPr/>
          </p:nvSpPr>
          <p:spPr>
            <a:xfrm>
              <a:off x="5292080" y="1628800"/>
              <a:ext cx="284052"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23" name="テキスト ボックス 22"/>
            <p:cNvSpPr txBox="1"/>
            <p:nvPr/>
          </p:nvSpPr>
          <p:spPr>
            <a:xfrm>
              <a:off x="4932040" y="1484784"/>
              <a:ext cx="284052" cy="307777"/>
            </a:xfrm>
            <a:prstGeom prst="rect">
              <a:avLst/>
            </a:prstGeom>
            <a:noFill/>
          </p:spPr>
          <p:txBody>
            <a:bodyPr wrap="none" rtlCol="0">
              <a:spAutoFit/>
            </a:bodyPr>
            <a:lstStyle/>
            <a:p>
              <a:r>
                <a:rPr kumimoji="1" lang="en-US" altLang="ja-JP" sz="1400" dirty="0" smtClean="0"/>
                <a:t>4</a:t>
              </a:r>
              <a:endParaRPr kumimoji="1" lang="ja-JP" altLang="en-US" sz="1400" dirty="0"/>
            </a:p>
          </p:txBody>
        </p:sp>
        <p:sp>
          <p:nvSpPr>
            <p:cNvPr id="24" name="テキスト ボックス 23"/>
            <p:cNvSpPr txBox="1"/>
            <p:nvPr/>
          </p:nvSpPr>
          <p:spPr>
            <a:xfrm>
              <a:off x="4427984" y="1484784"/>
              <a:ext cx="284052" cy="307777"/>
            </a:xfrm>
            <a:prstGeom prst="rect">
              <a:avLst/>
            </a:prstGeom>
            <a:noFill/>
          </p:spPr>
          <p:txBody>
            <a:bodyPr wrap="none" rtlCol="0">
              <a:spAutoFit/>
            </a:bodyPr>
            <a:lstStyle/>
            <a:p>
              <a:r>
                <a:rPr kumimoji="1" lang="en-US" altLang="ja-JP" sz="1400" dirty="0" smtClean="0"/>
                <a:t>1</a:t>
              </a:r>
              <a:endParaRPr kumimoji="1" lang="ja-JP" altLang="en-US" sz="1400" dirty="0"/>
            </a:p>
          </p:txBody>
        </p:sp>
      </p:grpSp>
      <p:cxnSp>
        <p:nvCxnSpPr>
          <p:cNvPr id="36" name="直線矢印コネクタ 35"/>
          <p:cNvCxnSpPr/>
          <p:nvPr/>
        </p:nvCxnSpPr>
        <p:spPr>
          <a:xfrm>
            <a:off x="5165955" y="1466744"/>
            <a:ext cx="3454200" cy="15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rot="16200000" flipH="1">
            <a:off x="4652956" y="1979743"/>
            <a:ext cx="1025999"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rot="16200000" flipH="1">
            <a:off x="4447756" y="2236243"/>
            <a:ext cx="1538998"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4139955" y="1295744"/>
            <a:ext cx="849848" cy="307777"/>
          </a:xfrm>
          <a:prstGeom prst="rect">
            <a:avLst/>
          </a:prstGeom>
          <a:noFill/>
        </p:spPr>
        <p:txBody>
          <a:bodyPr wrap="none" rtlCol="0">
            <a:spAutoFit/>
          </a:bodyPr>
          <a:lstStyle/>
          <a:p>
            <a:r>
              <a:rPr kumimoji="1" lang="en-US" altLang="ja-JP" sz="1400" dirty="0" smtClean="0"/>
              <a:t>TOPICS</a:t>
            </a:r>
            <a:endParaRPr kumimoji="1" lang="ja-JP" altLang="en-US" sz="1400" dirty="0"/>
          </a:p>
        </p:txBody>
      </p:sp>
      <p:sp>
        <p:nvSpPr>
          <p:cNvPr id="56" name="テキスト ボックス 55"/>
          <p:cNvSpPr txBox="1"/>
          <p:nvPr/>
        </p:nvSpPr>
        <p:spPr>
          <a:xfrm>
            <a:off x="4139955" y="1790805"/>
            <a:ext cx="413896" cy="307777"/>
          </a:xfrm>
          <a:prstGeom prst="rect">
            <a:avLst/>
          </a:prstGeom>
          <a:noFill/>
        </p:spPr>
        <p:txBody>
          <a:bodyPr wrap="none" rtlCol="0">
            <a:spAutoFit/>
          </a:bodyPr>
          <a:lstStyle/>
          <a:p>
            <a:r>
              <a:rPr kumimoji="1" lang="en-US" altLang="ja-JP" sz="1400" dirty="0" smtClean="0"/>
              <a:t>LH</a:t>
            </a:r>
            <a:endParaRPr kumimoji="1" lang="ja-JP" altLang="en-US" sz="1400" dirty="0"/>
          </a:p>
        </p:txBody>
      </p:sp>
      <p:sp>
        <p:nvSpPr>
          <p:cNvPr id="57" name="テキスト ボックス 56"/>
          <p:cNvSpPr txBox="1"/>
          <p:nvPr/>
        </p:nvSpPr>
        <p:spPr>
          <a:xfrm>
            <a:off x="4139955" y="2285866"/>
            <a:ext cx="952505" cy="307777"/>
          </a:xfrm>
          <a:prstGeom prst="rect">
            <a:avLst/>
          </a:prstGeom>
          <a:noFill/>
        </p:spPr>
        <p:txBody>
          <a:bodyPr wrap="none" rtlCol="0">
            <a:spAutoFit/>
          </a:bodyPr>
          <a:lstStyle/>
          <a:p>
            <a:r>
              <a:rPr kumimoji="1" lang="en-US" altLang="ja-JP" sz="1400" dirty="0" smtClean="0"/>
              <a:t>MARG2D</a:t>
            </a:r>
            <a:endParaRPr kumimoji="1" lang="ja-JP" altLang="en-US" sz="1400" dirty="0"/>
          </a:p>
        </p:txBody>
      </p:sp>
      <p:sp>
        <p:nvSpPr>
          <p:cNvPr id="58" name="テキスト ボックス 57"/>
          <p:cNvSpPr txBox="1"/>
          <p:nvPr/>
        </p:nvSpPr>
        <p:spPr>
          <a:xfrm>
            <a:off x="4139955" y="2780928"/>
            <a:ext cx="434734" cy="307777"/>
          </a:xfrm>
          <a:prstGeom prst="rect">
            <a:avLst/>
          </a:prstGeom>
          <a:noFill/>
        </p:spPr>
        <p:txBody>
          <a:bodyPr wrap="none" rtlCol="0">
            <a:spAutoFit/>
          </a:bodyPr>
          <a:lstStyle/>
          <a:p>
            <a:r>
              <a:rPr kumimoji="1" lang="en-US" altLang="ja-JP" sz="1400" dirty="0" smtClean="0"/>
              <a:t>EC</a:t>
            </a:r>
            <a:endParaRPr kumimoji="1" lang="ja-JP" altLang="en-US" sz="1400" dirty="0"/>
          </a:p>
        </p:txBody>
      </p:sp>
      <p:sp>
        <p:nvSpPr>
          <p:cNvPr id="40" name="テキスト ボックス 39"/>
          <p:cNvSpPr txBox="1"/>
          <p:nvPr/>
        </p:nvSpPr>
        <p:spPr>
          <a:xfrm>
            <a:off x="5029155" y="1124744"/>
            <a:ext cx="297261" cy="350865"/>
          </a:xfrm>
          <a:prstGeom prst="rect">
            <a:avLst/>
          </a:prstGeom>
          <a:noFill/>
        </p:spPr>
        <p:txBody>
          <a:bodyPr wrap="none" rtlCol="0">
            <a:spAutoFit/>
          </a:bodyPr>
          <a:lstStyle/>
          <a:p>
            <a:r>
              <a:rPr kumimoji="1" lang="en-US" altLang="ja-JP" sz="1600" dirty="0" smtClean="0"/>
              <a:t>0</a:t>
            </a:r>
            <a:endParaRPr kumimoji="1" lang="ja-JP" altLang="en-US" sz="1600" dirty="0"/>
          </a:p>
        </p:txBody>
      </p:sp>
      <p:sp>
        <p:nvSpPr>
          <p:cNvPr id="41" name="テキスト ボックス 40"/>
          <p:cNvSpPr txBox="1"/>
          <p:nvPr/>
        </p:nvSpPr>
        <p:spPr>
          <a:xfrm>
            <a:off x="5701009" y="1124744"/>
            <a:ext cx="297261" cy="350865"/>
          </a:xfrm>
          <a:prstGeom prst="rect">
            <a:avLst/>
          </a:prstGeom>
          <a:noFill/>
        </p:spPr>
        <p:txBody>
          <a:bodyPr wrap="none" rtlCol="0">
            <a:spAutoFit/>
          </a:bodyPr>
          <a:lstStyle/>
          <a:p>
            <a:r>
              <a:rPr kumimoji="1" lang="en-US" altLang="ja-JP" sz="1600" dirty="0" smtClean="0"/>
              <a:t>1</a:t>
            </a:r>
            <a:endParaRPr kumimoji="1" lang="ja-JP" altLang="en-US" sz="1600" dirty="0"/>
          </a:p>
        </p:txBody>
      </p:sp>
      <p:sp>
        <p:nvSpPr>
          <p:cNvPr id="42" name="テキスト ボックス 41"/>
          <p:cNvSpPr txBox="1"/>
          <p:nvPr/>
        </p:nvSpPr>
        <p:spPr>
          <a:xfrm>
            <a:off x="6372863" y="1124744"/>
            <a:ext cx="297261" cy="350865"/>
          </a:xfrm>
          <a:prstGeom prst="rect">
            <a:avLst/>
          </a:prstGeom>
          <a:noFill/>
        </p:spPr>
        <p:txBody>
          <a:bodyPr wrap="none" rtlCol="0">
            <a:spAutoFit/>
          </a:bodyPr>
          <a:lstStyle/>
          <a:p>
            <a:r>
              <a:rPr kumimoji="1" lang="en-US" altLang="ja-JP" sz="1600" dirty="0" smtClean="0"/>
              <a:t>2</a:t>
            </a:r>
            <a:endParaRPr kumimoji="1" lang="ja-JP" altLang="en-US" sz="1600" dirty="0"/>
          </a:p>
        </p:txBody>
      </p:sp>
      <p:sp>
        <p:nvSpPr>
          <p:cNvPr id="43" name="テキスト ボックス 42"/>
          <p:cNvSpPr txBox="1"/>
          <p:nvPr/>
        </p:nvSpPr>
        <p:spPr>
          <a:xfrm>
            <a:off x="7044717" y="1124744"/>
            <a:ext cx="297261" cy="350865"/>
          </a:xfrm>
          <a:prstGeom prst="rect">
            <a:avLst/>
          </a:prstGeom>
          <a:noFill/>
        </p:spPr>
        <p:txBody>
          <a:bodyPr wrap="none" rtlCol="0">
            <a:spAutoFit/>
          </a:bodyPr>
          <a:lstStyle/>
          <a:p>
            <a:r>
              <a:rPr kumimoji="1" lang="en-US" altLang="ja-JP" sz="1600" dirty="0" smtClean="0"/>
              <a:t>3</a:t>
            </a:r>
            <a:endParaRPr kumimoji="1" lang="ja-JP" altLang="en-US" sz="1600" dirty="0"/>
          </a:p>
        </p:txBody>
      </p:sp>
      <p:sp>
        <p:nvSpPr>
          <p:cNvPr id="44" name="テキスト ボックス 43"/>
          <p:cNvSpPr txBox="1"/>
          <p:nvPr/>
        </p:nvSpPr>
        <p:spPr>
          <a:xfrm>
            <a:off x="7716571" y="1124744"/>
            <a:ext cx="297261" cy="350865"/>
          </a:xfrm>
          <a:prstGeom prst="rect">
            <a:avLst/>
          </a:prstGeom>
          <a:noFill/>
        </p:spPr>
        <p:txBody>
          <a:bodyPr wrap="none" rtlCol="0">
            <a:spAutoFit/>
          </a:bodyPr>
          <a:lstStyle/>
          <a:p>
            <a:r>
              <a:rPr kumimoji="1" lang="en-US" altLang="ja-JP" sz="1600" dirty="0" smtClean="0"/>
              <a:t>4</a:t>
            </a:r>
            <a:endParaRPr kumimoji="1" lang="ja-JP" altLang="en-US" sz="1600" dirty="0"/>
          </a:p>
        </p:txBody>
      </p:sp>
      <p:sp>
        <p:nvSpPr>
          <p:cNvPr id="45" name="テキスト ボックス 44"/>
          <p:cNvSpPr txBox="1"/>
          <p:nvPr/>
        </p:nvSpPr>
        <p:spPr>
          <a:xfrm>
            <a:off x="8388424" y="1124744"/>
            <a:ext cx="297261" cy="350865"/>
          </a:xfrm>
          <a:prstGeom prst="rect">
            <a:avLst/>
          </a:prstGeom>
          <a:noFill/>
        </p:spPr>
        <p:txBody>
          <a:bodyPr wrap="none" rtlCol="0">
            <a:spAutoFit/>
          </a:bodyPr>
          <a:lstStyle/>
          <a:p>
            <a:r>
              <a:rPr kumimoji="1" lang="en-US" altLang="ja-JP" sz="1600" dirty="0" smtClean="0"/>
              <a:t>5</a:t>
            </a:r>
            <a:endParaRPr kumimoji="1" lang="ja-JP" altLang="en-US" sz="1600" dirty="0"/>
          </a:p>
        </p:txBody>
      </p:sp>
      <p:cxnSp>
        <p:nvCxnSpPr>
          <p:cNvPr id="46" name="直線矢印コネクタ 45"/>
          <p:cNvCxnSpPr/>
          <p:nvPr/>
        </p:nvCxnSpPr>
        <p:spPr>
          <a:xfrm rot="16200000" flipH="1">
            <a:off x="5336956" y="1979743"/>
            <a:ext cx="1025999"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rot="16200000" flipH="1">
            <a:off x="6277455" y="1723243"/>
            <a:ext cx="512999"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rot="16200000" flipH="1">
            <a:off x="7132456" y="2236243"/>
            <a:ext cx="1538998"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5849955" y="2492742"/>
            <a:ext cx="273600" cy="15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6533955" y="1979743"/>
            <a:ext cx="273600" cy="15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7901955" y="3005742"/>
            <a:ext cx="273600" cy="15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endCxn id="41" idx="2"/>
          </p:cNvCxnSpPr>
          <p:nvPr/>
        </p:nvCxnSpPr>
        <p:spPr>
          <a:xfrm rot="16200000" flipV="1">
            <a:off x="5456581" y="1868669"/>
            <a:ext cx="1025683" cy="239564"/>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rot="16200000" flipV="1">
            <a:off x="6379898" y="1603543"/>
            <a:ext cx="512999" cy="234258"/>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rot="16200000" flipV="1">
            <a:off x="7252156" y="2116543"/>
            <a:ext cx="1538998" cy="234258"/>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8582628" y="1152000"/>
            <a:ext cx="513282" cy="307777"/>
          </a:xfrm>
          <a:prstGeom prst="rect">
            <a:avLst/>
          </a:prstGeom>
          <a:noFill/>
        </p:spPr>
        <p:txBody>
          <a:bodyPr wrap="none" rtlCol="0">
            <a:spAutoFit/>
          </a:bodyPr>
          <a:lstStyle/>
          <a:p>
            <a:r>
              <a:rPr kumimoji="1" lang="en-US" altLang="ja-JP" sz="1400" dirty="0" smtClean="0"/>
              <a:t>sec.</a:t>
            </a:r>
            <a:endParaRPr kumimoji="1" lang="ja-JP" altLang="en-US" sz="1400" dirty="0"/>
          </a:p>
        </p:txBody>
      </p:sp>
    </p:spTree>
  </p:cSld>
  <p:clrMapOvr>
    <a:masterClrMapping/>
  </p:clrMapOvr>
  <p:transition advTm="2026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33400" y="3166119"/>
            <a:ext cx="3962400" cy="2847058"/>
          </a:xfrm>
          <a:prstGeom prst="rect">
            <a:avLst/>
          </a:prstGeom>
        </p:spPr>
      </p:pic>
      <p:pic>
        <p:nvPicPr>
          <p:cNvPr id="5" name="図 4"/>
          <p:cNvPicPr>
            <a:picLocks noChangeAspect="1"/>
          </p:cNvPicPr>
          <p:nvPr/>
        </p:nvPicPr>
        <p:blipFill>
          <a:blip r:embed="rId4"/>
          <a:stretch>
            <a:fillRect/>
          </a:stretch>
        </p:blipFill>
        <p:spPr>
          <a:xfrm>
            <a:off x="4648200" y="3166119"/>
            <a:ext cx="4038600" cy="2853681"/>
          </a:xfrm>
          <a:prstGeom prst="rect">
            <a:avLst/>
          </a:prstGeom>
        </p:spPr>
      </p:pic>
      <p:sp>
        <p:nvSpPr>
          <p:cNvPr id="6" name="タイトル 1"/>
          <p:cNvSpPr>
            <a:spLocks noGrp="1"/>
          </p:cNvSpPr>
          <p:nvPr>
            <p:ph type="title"/>
          </p:nvPr>
        </p:nvSpPr>
        <p:spPr>
          <a:xfrm>
            <a:off x="0" y="204321"/>
            <a:ext cx="9144000" cy="523220"/>
          </a:xfrm>
        </p:spPr>
        <p:txBody>
          <a:bodyPr>
            <a:spAutoFit/>
          </a:bodyPr>
          <a:lstStyle/>
          <a:p>
            <a:pPr eaLnBrk="1" fontAlgn="auto" hangingPunct="1">
              <a:spcAft>
                <a:spcPts val="0"/>
              </a:spcAft>
              <a:defRPr/>
            </a:pPr>
            <a:r>
              <a:rPr lang="en-US" altLang="ja-JP" sz="2800" dirty="0" smtClean="0"/>
              <a:t>IV. Application - “Burning Plasma Integrated Code” </a:t>
            </a:r>
            <a:endParaRPr lang="ja-JP" altLang="en-US" sz="2800" dirty="0" smtClean="0"/>
          </a:p>
        </p:txBody>
      </p:sp>
      <p:sp>
        <p:nvSpPr>
          <p:cNvPr id="7" name="テキスト ボックス 6"/>
          <p:cNvSpPr txBox="1"/>
          <p:nvPr/>
        </p:nvSpPr>
        <p:spPr>
          <a:xfrm>
            <a:off x="323528" y="1535668"/>
            <a:ext cx="1287532" cy="369332"/>
          </a:xfrm>
          <a:prstGeom prst="rect">
            <a:avLst/>
          </a:prstGeom>
          <a:noFill/>
        </p:spPr>
        <p:txBody>
          <a:bodyPr wrap="none" rtlCol="0">
            <a:spAutoFit/>
          </a:bodyPr>
          <a:lstStyle/>
          <a:p>
            <a:r>
              <a:rPr kumimoji="1" lang="en-US" altLang="ja-JP" u="sng" dirty="0" smtClean="0"/>
              <a:t>Scenario 2</a:t>
            </a:r>
            <a:endParaRPr kumimoji="1" lang="ja-JP" altLang="en-US" u="sng" dirty="0"/>
          </a:p>
        </p:txBody>
      </p:sp>
      <p:sp>
        <p:nvSpPr>
          <p:cNvPr id="8" name="テキスト ボックス 7"/>
          <p:cNvSpPr txBox="1"/>
          <p:nvPr/>
        </p:nvSpPr>
        <p:spPr>
          <a:xfrm>
            <a:off x="990600" y="1905000"/>
            <a:ext cx="7297415" cy="923330"/>
          </a:xfrm>
          <a:prstGeom prst="rect">
            <a:avLst/>
          </a:prstGeom>
          <a:noFill/>
        </p:spPr>
        <p:txBody>
          <a:bodyPr wrap="none" rtlCol="0">
            <a:spAutoFit/>
          </a:bodyPr>
          <a:lstStyle/>
          <a:p>
            <a:r>
              <a:rPr kumimoji="1" lang="en-US" altLang="ja-JP" dirty="0" smtClean="0"/>
              <a:t>ITER hybrid operation </a:t>
            </a:r>
            <a:r>
              <a:rPr lang="en-US" altLang="ja-JP" dirty="0" smtClean="0"/>
              <a:t>scenario</a:t>
            </a:r>
            <a:r>
              <a:rPr kumimoji="1" lang="en-US" altLang="ja-JP" dirty="0" smtClean="0"/>
              <a:t> with NB, </a:t>
            </a:r>
            <a:r>
              <a:rPr lang="en-US" altLang="ja-JP" dirty="0" smtClean="0"/>
              <a:t>IC and EC</a:t>
            </a:r>
          </a:p>
          <a:p>
            <a:r>
              <a:rPr lang="en-US" altLang="ja-JP" dirty="0" smtClean="0"/>
              <a:t>Almost one day simulation with PC cluster  </a:t>
            </a:r>
          </a:p>
          <a:p>
            <a:r>
              <a:rPr lang="en-US" altLang="ja-JP" dirty="0" smtClean="0"/>
              <a:t>Only integration between TOPICS and EC code is operated by SOAF.</a:t>
            </a:r>
          </a:p>
        </p:txBody>
      </p:sp>
      <p:sp>
        <p:nvSpPr>
          <p:cNvPr id="9" name="テキスト ボックス 9"/>
          <p:cNvSpPr txBox="1">
            <a:spLocks noChangeArrowheads="1"/>
          </p:cNvSpPr>
          <p:nvPr/>
        </p:nvSpPr>
        <p:spPr bwMode="auto">
          <a:xfrm>
            <a:off x="323528" y="971490"/>
            <a:ext cx="4753417" cy="400110"/>
          </a:xfrm>
          <a:prstGeom prst="rect">
            <a:avLst/>
          </a:prstGeom>
          <a:noFill/>
          <a:ln w="9525">
            <a:noFill/>
            <a:miter lim="800000"/>
            <a:headEnd/>
            <a:tailEnd/>
          </a:ln>
        </p:spPr>
        <p:txBody>
          <a:bodyPr wrap="none">
            <a:spAutoFit/>
          </a:bodyPr>
          <a:lstStyle/>
          <a:p>
            <a:r>
              <a:rPr lang="en-US" altLang="ja-JP" sz="2000" dirty="0" smtClean="0"/>
              <a:t>We applied SOAF to long-time scenario.</a:t>
            </a:r>
            <a:endParaRPr lang="ja-JP" alt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1187624" y="1578278"/>
          <a:ext cx="6408712" cy="2769031"/>
        </p:xfrm>
        <a:graphic>
          <a:graphicData uri="http://schemas.openxmlformats.org/drawingml/2006/table">
            <a:tbl>
              <a:tblPr/>
              <a:tblGrid>
                <a:gridCol w="1550888"/>
                <a:gridCol w="1700238"/>
                <a:gridCol w="3157586"/>
              </a:tblGrid>
              <a:tr h="361508">
                <a:tc>
                  <a:txBody>
                    <a:bodyPr/>
                    <a:lstStyle/>
                    <a:p>
                      <a:pPr algn="ctr">
                        <a:spcAft>
                          <a:spcPts val="0"/>
                        </a:spcAft>
                      </a:pPr>
                      <a:r>
                        <a:rPr lang="en-US" altLang="ja-JP" sz="1800" dirty="0" smtClean="0">
                          <a:latin typeface="Arial" pitchFamily="34" charset="0"/>
                          <a:ea typeface="+mn-ea"/>
                          <a:cs typeface="Arial" pitchFamily="34" charset="0"/>
                        </a:rPr>
                        <a:t>Simulation Time(sec.)</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800" dirty="0" smtClean="0">
                          <a:latin typeface="Arial" pitchFamily="34" charset="0"/>
                          <a:ea typeface="+mn-ea"/>
                          <a:cs typeface="Arial" pitchFamily="34" charset="0"/>
                        </a:rPr>
                        <a:t>Clock Time</a:t>
                      </a:r>
                      <a:r>
                        <a:rPr lang="en-US" altLang="ja-JP" sz="1800" baseline="0" dirty="0" smtClean="0">
                          <a:latin typeface="Arial" pitchFamily="34" charset="0"/>
                          <a:ea typeface="+mn-ea"/>
                          <a:cs typeface="Arial" pitchFamily="34" charset="0"/>
                        </a:rPr>
                        <a:t> (min.)</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800" dirty="0" smtClean="0">
                          <a:latin typeface="Arial" pitchFamily="34" charset="0"/>
                          <a:ea typeface="+mn-ea"/>
                          <a:cs typeface="Arial" pitchFamily="34" charset="0"/>
                        </a:rPr>
                        <a:t>Events</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666">
                <a:tc>
                  <a:txBody>
                    <a:bodyPr/>
                    <a:lstStyle/>
                    <a:p>
                      <a:pPr algn="r">
                        <a:spcAft>
                          <a:spcPts val="0"/>
                        </a:spcAft>
                      </a:pPr>
                      <a:r>
                        <a:rPr lang="en-US" sz="1800" dirty="0">
                          <a:latin typeface="Arial" pitchFamily="34" charset="0"/>
                          <a:ea typeface="+mn-ea"/>
                          <a:cs typeface="Arial" pitchFamily="34" charset="0"/>
                        </a:rPr>
                        <a:t>0</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800" dirty="0" smtClean="0">
                          <a:latin typeface="Arial" pitchFamily="34" charset="0"/>
                          <a:ea typeface="+mn-ea"/>
                          <a:cs typeface="Arial" pitchFamily="34" charset="0"/>
                        </a:rPr>
                        <a:t>0</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Arial" pitchFamily="34" charset="0"/>
                          <a:ea typeface="+mn-ea"/>
                          <a:cs typeface="Arial" pitchFamily="34" charset="0"/>
                        </a:rPr>
                        <a:t>TOPICS </a:t>
                      </a:r>
                      <a:r>
                        <a:rPr lang="en-US" sz="1800" dirty="0" smtClean="0">
                          <a:latin typeface="Arial" pitchFamily="34" charset="0"/>
                          <a:ea typeface="+mn-ea"/>
                          <a:cs typeface="Arial" pitchFamily="34" charset="0"/>
                        </a:rPr>
                        <a:t>starts</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46">
                <a:tc>
                  <a:txBody>
                    <a:bodyPr/>
                    <a:lstStyle/>
                    <a:p>
                      <a:pPr algn="r">
                        <a:spcAft>
                          <a:spcPts val="0"/>
                        </a:spcAft>
                      </a:pPr>
                      <a:r>
                        <a:rPr lang="en-US" sz="1800" dirty="0" smtClean="0">
                          <a:latin typeface="Arial" pitchFamily="34" charset="0"/>
                          <a:ea typeface="+mn-ea"/>
                          <a:cs typeface="Arial" pitchFamily="34" charset="0"/>
                        </a:rPr>
                        <a:t>64</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800" dirty="0" smtClean="0">
                          <a:latin typeface="Arial" pitchFamily="34" charset="0"/>
                          <a:ea typeface="+mn-ea"/>
                          <a:cs typeface="Arial" pitchFamily="34" charset="0"/>
                        </a:rPr>
                        <a:t>79</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smtClean="0">
                          <a:latin typeface="Arial" pitchFamily="34" charset="0"/>
                          <a:ea typeface="+mn-ea"/>
                          <a:cs typeface="Arial" pitchFamily="34" charset="0"/>
                        </a:rPr>
                        <a:t>EC </a:t>
                      </a:r>
                      <a:r>
                        <a:rPr lang="en-US" altLang="ja-JP" sz="1800" dirty="0" smtClean="0">
                          <a:latin typeface="Arial" pitchFamily="34" charset="0"/>
                          <a:ea typeface="+mn-ea"/>
                          <a:cs typeface="Arial" pitchFamily="34" charset="0"/>
                        </a:rPr>
                        <a:t>executes (step 1)</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22">
                <a:tc>
                  <a:txBody>
                    <a:bodyPr/>
                    <a:lstStyle/>
                    <a:p>
                      <a:pPr algn="r">
                        <a:spcAft>
                          <a:spcPts val="0"/>
                        </a:spcAft>
                      </a:pPr>
                      <a:r>
                        <a:rPr lang="en-US" sz="1800" dirty="0" smtClean="0">
                          <a:latin typeface="Arial" pitchFamily="34" charset="0"/>
                          <a:ea typeface="+mn-ea"/>
                          <a:cs typeface="Arial" pitchFamily="34" charset="0"/>
                        </a:rPr>
                        <a:t>74</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800" dirty="0" smtClean="0">
                          <a:latin typeface="Arial" pitchFamily="34" charset="0"/>
                          <a:ea typeface="+mn-ea"/>
                          <a:cs typeface="Arial" pitchFamily="34" charset="0"/>
                        </a:rPr>
                        <a:t>112</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800" dirty="0" smtClean="0">
                          <a:latin typeface="Arial" pitchFamily="34" charset="0"/>
                          <a:ea typeface="+mn-ea"/>
                          <a:cs typeface="Arial" pitchFamily="34" charset="0"/>
                        </a:rPr>
                        <a:t>EC executes (step 2)</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726">
                <a:tc>
                  <a:txBody>
                    <a:bodyPr/>
                    <a:lstStyle/>
                    <a:p>
                      <a:pPr algn="r">
                        <a:spcAft>
                          <a:spcPts val="0"/>
                        </a:spcAft>
                      </a:pPr>
                      <a:r>
                        <a:rPr lang="en-US" altLang="ja-JP" sz="1400" dirty="0" smtClean="0">
                          <a:latin typeface="Arial" pitchFamily="34" charset="0"/>
                          <a:ea typeface="+mn-ea"/>
                          <a:cs typeface="Arial" pitchFamily="34" charset="0"/>
                        </a:rPr>
                        <a:t>…</a:t>
                      </a:r>
                      <a:endParaRPr lang="ja-JP" sz="14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dirty="0" smtClean="0">
                          <a:latin typeface="Arial" pitchFamily="34" charset="0"/>
                          <a:ea typeface="+mn-ea"/>
                          <a:cs typeface="Arial" pitchFamily="34" charset="0"/>
                        </a:rPr>
                        <a:t>…</a:t>
                      </a:r>
                      <a:endParaRPr lang="ja-JP" sz="14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ja-JP" sz="14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830">
                <a:tc>
                  <a:txBody>
                    <a:bodyPr/>
                    <a:lstStyle/>
                    <a:p>
                      <a:pPr algn="r">
                        <a:spcAft>
                          <a:spcPts val="0"/>
                        </a:spcAft>
                      </a:pPr>
                      <a:r>
                        <a:rPr lang="en-US" sz="1800" dirty="0" smtClean="0">
                          <a:latin typeface="Arial" pitchFamily="34" charset="0"/>
                          <a:ea typeface="+mn-ea"/>
                          <a:cs typeface="Arial" pitchFamily="34" charset="0"/>
                        </a:rPr>
                        <a:t>Every 10 sec.</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800" dirty="0" smtClean="0">
                          <a:latin typeface="Arial" pitchFamily="34" charset="0"/>
                          <a:ea typeface="+mn-ea"/>
                          <a:cs typeface="Arial" pitchFamily="34" charset="0"/>
                        </a:rPr>
                        <a:t>…</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smtClean="0">
                          <a:latin typeface="Arial" pitchFamily="34" charset="0"/>
                          <a:ea typeface="+mn-ea"/>
                          <a:cs typeface="Arial" pitchFamily="34" charset="0"/>
                        </a:rPr>
                        <a:t>EC </a:t>
                      </a:r>
                      <a:r>
                        <a:rPr lang="en-US" altLang="ja-JP" sz="1800" dirty="0" smtClean="0">
                          <a:latin typeface="Arial" pitchFamily="34" charset="0"/>
                          <a:ea typeface="+mn-ea"/>
                          <a:cs typeface="Arial" pitchFamily="34" charset="0"/>
                        </a:rPr>
                        <a:t>executes</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102">
                <a:tc>
                  <a:txBody>
                    <a:bodyPr/>
                    <a:lstStyle/>
                    <a:p>
                      <a:pPr algn="r">
                        <a:spcAft>
                          <a:spcPts val="0"/>
                        </a:spcAft>
                      </a:pPr>
                      <a:r>
                        <a:rPr lang="en-US" altLang="ja-JP" sz="1400" dirty="0" smtClean="0">
                          <a:latin typeface="Arial" pitchFamily="34" charset="0"/>
                          <a:ea typeface="+mn-ea"/>
                          <a:cs typeface="Arial" pitchFamily="34" charset="0"/>
                        </a:rPr>
                        <a:t>…</a:t>
                      </a:r>
                      <a:endParaRPr lang="ja-JP" sz="14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dirty="0" smtClean="0">
                          <a:latin typeface="Arial" pitchFamily="34" charset="0"/>
                          <a:ea typeface="+mn-ea"/>
                          <a:cs typeface="Arial" pitchFamily="34" charset="0"/>
                        </a:rPr>
                        <a:t>…</a:t>
                      </a:r>
                      <a:endParaRPr lang="ja-JP" sz="14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ja-JP" sz="14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510">
                <a:tc>
                  <a:txBody>
                    <a:bodyPr/>
                    <a:lstStyle/>
                    <a:p>
                      <a:pPr algn="r">
                        <a:spcAft>
                          <a:spcPts val="0"/>
                        </a:spcAft>
                      </a:pPr>
                      <a:r>
                        <a:rPr lang="en-US" altLang="ja-JP" sz="1800" b="0" dirty="0" smtClean="0">
                          <a:latin typeface="Arial" pitchFamily="34" charset="0"/>
                          <a:ea typeface="+mn-ea"/>
                          <a:cs typeface="Arial" pitchFamily="34" charset="0"/>
                        </a:rPr>
                        <a:t>554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800" dirty="0" smtClean="0">
                          <a:latin typeface="Arial" pitchFamily="34" charset="0"/>
                          <a:ea typeface="+mn-ea"/>
                          <a:cs typeface="Arial" pitchFamily="34" charset="0"/>
                        </a:rPr>
                        <a:t>1580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dirty="0" smtClean="0">
                          <a:latin typeface="Arial" pitchFamily="34" charset="0"/>
                          <a:ea typeface="+mn-ea"/>
                          <a:cs typeface="Arial" pitchFamily="34" charset="0"/>
                        </a:rPr>
                        <a:t>EC executes (step 50)</a:t>
                      </a:r>
                      <a:endParaRPr lang="ja-JP" altLang="ja-JP" sz="1800" dirty="0" smtClean="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510">
                <a:tc>
                  <a:txBody>
                    <a:bodyPr/>
                    <a:lstStyle/>
                    <a:p>
                      <a:pPr algn="r">
                        <a:spcAft>
                          <a:spcPts val="0"/>
                        </a:spcAft>
                      </a:pPr>
                      <a:r>
                        <a:rPr lang="en-US" altLang="ja-JP" sz="1800" b="1" dirty="0" smtClean="0">
                          <a:latin typeface="Arial" pitchFamily="34" charset="0"/>
                          <a:ea typeface="+mn-ea"/>
                          <a:cs typeface="Arial" pitchFamily="34" charset="0"/>
                        </a:rPr>
                        <a:t>700</a:t>
                      </a:r>
                      <a:endParaRPr lang="ja-JP" sz="1800" b="1"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800" dirty="0" smtClean="0">
                          <a:latin typeface="Arial" pitchFamily="34" charset="0"/>
                          <a:ea typeface="+mn-ea"/>
                          <a:cs typeface="Arial" pitchFamily="34" charset="0"/>
                        </a:rPr>
                        <a:t>1721</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Arial" pitchFamily="34" charset="0"/>
                          <a:ea typeface="+mn-ea"/>
                          <a:cs typeface="Arial" pitchFamily="34" charset="0"/>
                        </a:rPr>
                        <a:t>TOPICS </a:t>
                      </a:r>
                      <a:r>
                        <a:rPr lang="en-US" altLang="ja-JP" sz="1800" dirty="0" smtClean="0">
                          <a:latin typeface="Arial" pitchFamily="34" charset="0"/>
                          <a:ea typeface="+mn-ea"/>
                          <a:cs typeface="Arial" pitchFamily="34" charset="0"/>
                        </a:rPr>
                        <a:t>finishes</a:t>
                      </a:r>
                      <a:endParaRPr lang="ja-JP" sz="1800" dirty="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319" name="タイトル 1"/>
          <p:cNvSpPr>
            <a:spLocks noGrp="1"/>
          </p:cNvSpPr>
          <p:nvPr>
            <p:ph type="title"/>
          </p:nvPr>
        </p:nvSpPr>
        <p:spPr>
          <a:xfrm>
            <a:off x="0" y="204321"/>
            <a:ext cx="9144000" cy="523220"/>
          </a:xfrm>
        </p:spPr>
        <p:txBody>
          <a:bodyPr>
            <a:spAutoFit/>
          </a:bodyPr>
          <a:lstStyle/>
          <a:p>
            <a:pPr eaLnBrk="1" fontAlgn="auto" hangingPunct="1">
              <a:spcAft>
                <a:spcPts val="0"/>
              </a:spcAft>
              <a:defRPr/>
            </a:pPr>
            <a:r>
              <a:rPr lang="en-US" altLang="ja-JP" sz="2800" dirty="0" smtClean="0"/>
              <a:t>IV. Application - “Burning Plasma Integrated Code” </a:t>
            </a:r>
            <a:endParaRPr lang="ja-JP" altLang="en-US" sz="2800" dirty="0" smtClean="0"/>
          </a:p>
        </p:txBody>
      </p:sp>
      <p:grpSp>
        <p:nvGrpSpPr>
          <p:cNvPr id="7" name="グループ化 6"/>
          <p:cNvGrpSpPr/>
          <p:nvPr/>
        </p:nvGrpSpPr>
        <p:grpSpPr>
          <a:xfrm>
            <a:off x="1475656" y="4437112"/>
            <a:ext cx="5632262" cy="1202650"/>
            <a:chOff x="323528" y="2204864"/>
            <a:chExt cx="5632262" cy="1202650"/>
          </a:xfrm>
        </p:grpSpPr>
        <p:cxnSp>
          <p:nvCxnSpPr>
            <p:cNvPr id="8" name="直線矢印コネクタ 7"/>
            <p:cNvCxnSpPr/>
            <p:nvPr/>
          </p:nvCxnSpPr>
          <p:spPr>
            <a:xfrm>
              <a:off x="3600000" y="2520000"/>
              <a:ext cx="1728192"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260000" y="2520000"/>
              <a:ext cx="12241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rot="5400000">
              <a:off x="1656000" y="2880000"/>
              <a:ext cx="720000" cy="794"/>
            </a:xfrm>
            <a:prstGeom prst="straightConnector1">
              <a:avLst/>
            </a:prstGeom>
            <a:ln w="127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5400000">
              <a:off x="1800000" y="2880000"/>
              <a:ext cx="720000" cy="794"/>
            </a:xfrm>
            <a:prstGeom prst="straightConnector1">
              <a:avLst/>
            </a:prstGeom>
            <a:ln w="127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rot="5400000">
              <a:off x="2088000" y="2880000"/>
              <a:ext cx="720000" cy="794"/>
            </a:xfrm>
            <a:prstGeom prst="straightConnector1">
              <a:avLst/>
            </a:prstGeom>
            <a:ln w="127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5400000">
              <a:off x="1944000" y="2880000"/>
              <a:ext cx="720000" cy="794"/>
            </a:xfrm>
            <a:prstGeom prst="straightConnector1">
              <a:avLst/>
            </a:prstGeom>
            <a:ln w="127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484000" y="2520000"/>
              <a:ext cx="10800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5400000">
              <a:off x="3636333" y="2880000"/>
              <a:ext cx="720000" cy="794"/>
            </a:xfrm>
            <a:prstGeom prst="straightConnector1">
              <a:avLst/>
            </a:prstGeom>
            <a:ln w="127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5400000">
              <a:off x="3492333" y="2880000"/>
              <a:ext cx="720000" cy="794"/>
            </a:xfrm>
            <a:prstGeom prst="straightConnector1">
              <a:avLst/>
            </a:prstGeom>
            <a:ln w="127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1962000" y="324000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106000" y="324000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2250000" y="324000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394000" y="324000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798000" y="324000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942000" y="324000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115616" y="2232000"/>
              <a:ext cx="288862" cy="338554"/>
            </a:xfrm>
            <a:prstGeom prst="rect">
              <a:avLst/>
            </a:prstGeom>
            <a:noFill/>
          </p:spPr>
          <p:txBody>
            <a:bodyPr wrap="none" rtlCol="0">
              <a:spAutoFit/>
            </a:bodyPr>
            <a:lstStyle/>
            <a:p>
              <a:r>
                <a:rPr kumimoji="1" lang="en-US" altLang="ja-JP" sz="1600" dirty="0" smtClean="0"/>
                <a:t>0</a:t>
              </a:r>
              <a:endParaRPr kumimoji="1" lang="ja-JP" altLang="en-US" sz="1600" dirty="0"/>
            </a:p>
          </p:txBody>
        </p:sp>
        <p:sp>
          <p:nvSpPr>
            <p:cNvPr id="24" name="テキスト ボックス 23"/>
            <p:cNvSpPr txBox="1"/>
            <p:nvPr/>
          </p:nvSpPr>
          <p:spPr>
            <a:xfrm>
              <a:off x="1800000" y="2232000"/>
              <a:ext cx="393056" cy="338554"/>
            </a:xfrm>
            <a:prstGeom prst="rect">
              <a:avLst/>
            </a:prstGeom>
            <a:noFill/>
          </p:spPr>
          <p:txBody>
            <a:bodyPr wrap="none" rtlCol="0">
              <a:spAutoFit/>
            </a:bodyPr>
            <a:lstStyle/>
            <a:p>
              <a:r>
                <a:rPr kumimoji="1" lang="en-US" altLang="ja-JP" sz="1600" dirty="0" smtClean="0"/>
                <a:t>64</a:t>
              </a:r>
              <a:endParaRPr kumimoji="1" lang="ja-JP" altLang="en-US" sz="1600" dirty="0"/>
            </a:p>
          </p:txBody>
        </p:sp>
        <p:sp>
          <p:nvSpPr>
            <p:cNvPr id="25" name="テキスト ボックス 24"/>
            <p:cNvSpPr txBox="1"/>
            <p:nvPr/>
          </p:nvSpPr>
          <p:spPr>
            <a:xfrm>
              <a:off x="3707904" y="2232000"/>
              <a:ext cx="497252" cy="338554"/>
            </a:xfrm>
            <a:prstGeom prst="rect">
              <a:avLst/>
            </a:prstGeom>
            <a:noFill/>
          </p:spPr>
          <p:txBody>
            <a:bodyPr wrap="none" rtlCol="0">
              <a:spAutoFit/>
            </a:bodyPr>
            <a:lstStyle/>
            <a:p>
              <a:r>
                <a:rPr kumimoji="1" lang="en-US" altLang="ja-JP" sz="1600" dirty="0" smtClean="0"/>
                <a:t>554</a:t>
              </a:r>
              <a:endParaRPr kumimoji="1" lang="ja-JP" altLang="en-US" sz="1600" dirty="0"/>
            </a:p>
          </p:txBody>
        </p:sp>
        <p:sp>
          <p:nvSpPr>
            <p:cNvPr id="26" name="テキスト ボックス 25"/>
            <p:cNvSpPr txBox="1"/>
            <p:nvPr/>
          </p:nvSpPr>
          <p:spPr>
            <a:xfrm>
              <a:off x="5004048" y="2204864"/>
              <a:ext cx="497252" cy="338554"/>
            </a:xfrm>
            <a:prstGeom prst="rect">
              <a:avLst/>
            </a:prstGeom>
            <a:noFill/>
          </p:spPr>
          <p:txBody>
            <a:bodyPr wrap="none" rtlCol="0">
              <a:spAutoFit/>
            </a:bodyPr>
            <a:lstStyle/>
            <a:p>
              <a:r>
                <a:rPr kumimoji="1" lang="en-US" altLang="ja-JP" sz="1600" dirty="0" smtClean="0"/>
                <a:t>700</a:t>
              </a:r>
              <a:endParaRPr kumimoji="1" lang="ja-JP" altLang="en-US" sz="1600" dirty="0"/>
            </a:p>
          </p:txBody>
        </p:sp>
        <p:sp>
          <p:nvSpPr>
            <p:cNvPr id="27" name="テキスト ボックス 26"/>
            <p:cNvSpPr txBox="1"/>
            <p:nvPr/>
          </p:nvSpPr>
          <p:spPr>
            <a:xfrm>
              <a:off x="323528" y="2348880"/>
              <a:ext cx="943976" cy="338554"/>
            </a:xfrm>
            <a:prstGeom prst="rect">
              <a:avLst/>
            </a:prstGeom>
            <a:noFill/>
          </p:spPr>
          <p:txBody>
            <a:bodyPr wrap="none" rtlCol="0">
              <a:spAutoFit/>
            </a:bodyPr>
            <a:lstStyle/>
            <a:p>
              <a:r>
                <a:rPr kumimoji="1" lang="en-US" altLang="ja-JP" sz="1600" dirty="0" smtClean="0"/>
                <a:t>TOPICS</a:t>
              </a:r>
              <a:endParaRPr kumimoji="1" lang="ja-JP" altLang="en-US" sz="1600" dirty="0"/>
            </a:p>
          </p:txBody>
        </p:sp>
        <p:sp>
          <p:nvSpPr>
            <p:cNvPr id="28" name="テキスト ボックス 27"/>
            <p:cNvSpPr txBox="1"/>
            <p:nvPr/>
          </p:nvSpPr>
          <p:spPr>
            <a:xfrm>
              <a:off x="323528" y="3068960"/>
              <a:ext cx="469700" cy="338554"/>
            </a:xfrm>
            <a:prstGeom prst="rect">
              <a:avLst/>
            </a:prstGeom>
            <a:noFill/>
          </p:spPr>
          <p:txBody>
            <a:bodyPr wrap="none" rtlCol="0">
              <a:spAutoFit/>
            </a:bodyPr>
            <a:lstStyle/>
            <a:p>
              <a:r>
                <a:rPr kumimoji="1" lang="en-US" altLang="ja-JP" sz="1600" dirty="0" smtClean="0"/>
                <a:t>EC</a:t>
              </a:r>
              <a:endParaRPr kumimoji="1" lang="ja-JP" altLang="en-US" sz="1600" dirty="0"/>
            </a:p>
          </p:txBody>
        </p:sp>
        <p:sp>
          <p:nvSpPr>
            <p:cNvPr id="29" name="テキスト ボックス 28"/>
            <p:cNvSpPr txBox="1"/>
            <p:nvPr/>
          </p:nvSpPr>
          <p:spPr>
            <a:xfrm>
              <a:off x="5436096" y="2204864"/>
              <a:ext cx="519694" cy="338554"/>
            </a:xfrm>
            <a:prstGeom prst="rect">
              <a:avLst/>
            </a:prstGeom>
            <a:noFill/>
          </p:spPr>
          <p:txBody>
            <a:bodyPr wrap="none" rtlCol="0">
              <a:spAutoFit/>
            </a:bodyPr>
            <a:lstStyle/>
            <a:p>
              <a:r>
                <a:rPr kumimoji="1" lang="en-US" altLang="ja-JP" sz="1600" dirty="0" smtClean="0"/>
                <a:t>sec.</a:t>
              </a:r>
              <a:endParaRPr kumimoji="1" lang="ja-JP" altLang="en-US" sz="1600" dirty="0"/>
            </a:p>
          </p:txBody>
        </p:sp>
      </p:grpSp>
      <p:sp>
        <p:nvSpPr>
          <p:cNvPr id="30" name="テキスト ボックス 29"/>
          <p:cNvSpPr txBox="1"/>
          <p:nvPr/>
        </p:nvSpPr>
        <p:spPr>
          <a:xfrm>
            <a:off x="324278" y="5805264"/>
            <a:ext cx="8819722" cy="923330"/>
          </a:xfrm>
          <a:prstGeom prst="rect">
            <a:avLst/>
          </a:prstGeom>
          <a:noFill/>
        </p:spPr>
        <p:txBody>
          <a:bodyPr wrap="none" rtlCol="0">
            <a:spAutoFit/>
          </a:bodyPr>
          <a:lstStyle/>
          <a:p>
            <a:r>
              <a:rPr kumimoji="1" lang="en-US" altLang="ja-JP" dirty="0" smtClean="0"/>
              <a:t>When TOPICS causes abnormal end (interruption), SOAF controller detects the end.</a:t>
            </a:r>
          </a:p>
          <a:p>
            <a:r>
              <a:rPr lang="en-US" altLang="ja-JP" dirty="0" smtClean="0"/>
              <a:t>Then the controller sends files and resubmits the job during several minutes.</a:t>
            </a:r>
          </a:p>
          <a:p>
            <a:r>
              <a:rPr lang="en-US" altLang="ja-JP" b="1" dirty="0" smtClean="0">
                <a:latin typeface="Calibri" pitchFamily="34" charset="0"/>
              </a:rPr>
              <a:t>We verified solution 2.</a:t>
            </a:r>
            <a:endParaRPr lang="en-US" altLang="ja-JP" dirty="0" smtClean="0">
              <a:latin typeface="Calibri" pitchFamily="34" charset="0"/>
            </a:endParaRPr>
          </a:p>
        </p:txBody>
      </p:sp>
      <p:sp>
        <p:nvSpPr>
          <p:cNvPr id="31" name="テキスト ボックス 30"/>
          <p:cNvSpPr txBox="1"/>
          <p:nvPr/>
        </p:nvSpPr>
        <p:spPr>
          <a:xfrm>
            <a:off x="323528" y="1066800"/>
            <a:ext cx="1287532" cy="369332"/>
          </a:xfrm>
          <a:prstGeom prst="rect">
            <a:avLst/>
          </a:prstGeom>
          <a:noFill/>
        </p:spPr>
        <p:txBody>
          <a:bodyPr wrap="none" rtlCol="0">
            <a:spAutoFit/>
          </a:bodyPr>
          <a:lstStyle/>
          <a:p>
            <a:r>
              <a:rPr kumimoji="1" lang="en-US" altLang="ja-JP" u="sng" dirty="0" smtClean="0"/>
              <a:t>Scenario 2</a:t>
            </a:r>
            <a:endParaRPr kumimoji="1" lang="ja-JP" altLang="en-US" u="sng" dirty="0"/>
          </a:p>
        </p:txBody>
      </p:sp>
    </p:spTree>
  </p:cSld>
  <p:clrMapOvr>
    <a:masterClrMapping/>
  </p:clrMapOvr>
  <p:transition advTm="2026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800" dirty="0" smtClean="0"/>
              <a:t>Maintainability, extensibility, and sustainability</a:t>
            </a:r>
            <a:endParaRPr kumimoji="1" lang="ja-JP" altLang="en-US" sz="2800" dirty="0"/>
          </a:p>
        </p:txBody>
      </p:sp>
      <p:sp>
        <p:nvSpPr>
          <p:cNvPr id="3" name="コンテンツ プレースホルダ 2"/>
          <p:cNvSpPr>
            <a:spLocks noGrp="1"/>
          </p:cNvSpPr>
          <p:nvPr>
            <p:ph idx="1"/>
          </p:nvPr>
        </p:nvSpPr>
        <p:spPr/>
        <p:txBody>
          <a:bodyPr>
            <a:normAutofit/>
          </a:bodyPr>
          <a:lstStyle/>
          <a:p>
            <a:r>
              <a:rPr lang="en-US" altLang="ja-JP" sz="2000" dirty="0" smtClean="0"/>
              <a:t>The difficulty of addition of functionalities depends on layer</a:t>
            </a:r>
            <a:br>
              <a:rPr lang="en-US" altLang="ja-JP" sz="2000" dirty="0" smtClean="0"/>
            </a:br>
            <a:r>
              <a:rPr lang="en-US" altLang="ja-JP" sz="2000" dirty="0" smtClean="0"/>
              <a:t>(Grid middleware, API, or applications).</a:t>
            </a:r>
            <a:br>
              <a:rPr lang="en-US" altLang="ja-JP" sz="2000" dirty="0" smtClean="0"/>
            </a:br>
            <a:r>
              <a:rPr lang="en-US" altLang="ja-JP" sz="2000" dirty="0" smtClean="0"/>
              <a:t>For example, </a:t>
            </a:r>
            <a:br>
              <a:rPr lang="en-US" altLang="ja-JP" sz="2000" dirty="0" smtClean="0"/>
            </a:br>
            <a:endParaRPr lang="en-US" altLang="ja-JP" sz="2000" dirty="0" smtClean="0"/>
          </a:p>
          <a:p>
            <a:pPr>
              <a:buNone/>
            </a:pPr>
            <a:endParaRPr kumimoji="1" lang="ja-JP" altLang="en-US" sz="2000" dirty="0"/>
          </a:p>
        </p:txBody>
      </p:sp>
      <p:graphicFrame>
        <p:nvGraphicFramePr>
          <p:cNvPr id="4" name="コンテンツ プレースホルダ 3"/>
          <p:cNvGraphicFramePr>
            <a:graphicFrameLocks/>
          </p:cNvGraphicFramePr>
          <p:nvPr/>
        </p:nvGraphicFramePr>
        <p:xfrm>
          <a:off x="1115616" y="3356992"/>
          <a:ext cx="5040561" cy="1483360"/>
        </p:xfrm>
        <a:graphic>
          <a:graphicData uri="http://schemas.openxmlformats.org/drawingml/2006/table">
            <a:tbl>
              <a:tblPr firstRow="1" bandRow="1">
                <a:tableStyleId>{5C22544A-7EE6-4342-B048-85BDC9FD1C3A}</a:tableStyleId>
              </a:tblPr>
              <a:tblGrid>
                <a:gridCol w="1872208"/>
                <a:gridCol w="1296144"/>
                <a:gridCol w="1872209"/>
              </a:tblGrid>
              <a:tr h="370840">
                <a:tc>
                  <a:txBody>
                    <a:bodyPr/>
                    <a:lstStyle/>
                    <a:p>
                      <a:endParaRPr kumimoji="1" lang="ja-JP" altLang="en-US" dirty="0"/>
                    </a:p>
                  </a:txBody>
                  <a:tcPr/>
                </a:tc>
                <a:tc>
                  <a:txBody>
                    <a:bodyPr/>
                    <a:lstStyle/>
                    <a:p>
                      <a:r>
                        <a:rPr kumimoji="1" lang="en-US" altLang="ja-JP" dirty="0" smtClean="0"/>
                        <a:t>Controller</a:t>
                      </a:r>
                      <a:endParaRPr kumimoji="1" lang="ja-JP" altLang="en-US" dirty="0"/>
                    </a:p>
                  </a:txBody>
                  <a:tcPr/>
                </a:tc>
                <a:tc>
                  <a:txBody>
                    <a:bodyPr/>
                    <a:lstStyle/>
                    <a:p>
                      <a:r>
                        <a:rPr kumimoji="1" lang="en-US" altLang="ja-JP" dirty="0" smtClean="0"/>
                        <a:t>Sentinel</a:t>
                      </a:r>
                      <a:endParaRPr kumimoji="1" lang="ja-JP" altLang="en-US" dirty="0"/>
                    </a:p>
                  </a:txBody>
                  <a:tcPr/>
                </a:tc>
              </a:tr>
              <a:tr h="370840">
                <a:tc>
                  <a:txBody>
                    <a:bodyPr/>
                    <a:lstStyle/>
                    <a:p>
                      <a:r>
                        <a:rPr kumimoji="1" lang="en-US" altLang="ja-JP" dirty="0" smtClean="0"/>
                        <a:t>Language</a:t>
                      </a:r>
                      <a:endParaRPr kumimoji="1" lang="ja-JP" altLang="en-US" dirty="0"/>
                    </a:p>
                  </a:txBody>
                  <a:tcPr/>
                </a:tc>
                <a:tc>
                  <a:txBody>
                    <a:bodyPr/>
                    <a:lstStyle/>
                    <a:p>
                      <a:r>
                        <a:rPr kumimoji="1" lang="en-US" altLang="ja-JP" dirty="0" smtClean="0"/>
                        <a:t>C</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Perl</a:t>
                      </a:r>
                      <a:endParaRPr kumimoji="1" lang="ja-JP" altLang="en-US" dirty="0" smtClean="0"/>
                    </a:p>
                  </a:txBody>
                  <a:tcPr/>
                </a:tc>
              </a:tr>
              <a:tr h="370840">
                <a:tc>
                  <a:txBody>
                    <a:bodyPr/>
                    <a:lstStyle/>
                    <a:p>
                      <a:r>
                        <a:rPr kumimoji="1" lang="en-US" altLang="ja-JP" dirty="0" smtClean="0"/>
                        <a:t>Length (lines)</a:t>
                      </a:r>
                      <a:endParaRPr kumimoji="1" lang="ja-JP" altLang="en-US" dirty="0"/>
                    </a:p>
                  </a:txBody>
                  <a:tcPr/>
                </a:tc>
                <a:tc>
                  <a:txBody>
                    <a:bodyPr/>
                    <a:lstStyle/>
                    <a:p>
                      <a:r>
                        <a:rPr kumimoji="1" lang="en-US" altLang="ja-JP" dirty="0" smtClean="0"/>
                        <a:t>9456</a:t>
                      </a:r>
                      <a:endParaRPr kumimoji="1" lang="ja-JP" altLang="en-US" dirty="0"/>
                    </a:p>
                  </a:txBody>
                  <a:tcPr/>
                </a:tc>
                <a:tc>
                  <a:txBody>
                    <a:bodyPr/>
                    <a:lstStyle/>
                    <a:p>
                      <a:r>
                        <a:rPr kumimoji="1" lang="en-US" altLang="ja-JP" dirty="0" smtClean="0"/>
                        <a:t>152</a:t>
                      </a:r>
                    </a:p>
                  </a:txBody>
                  <a:tcPr/>
                </a:tc>
              </a:tr>
              <a:tr h="370840">
                <a:tc>
                  <a:txBody>
                    <a:bodyPr/>
                    <a:lstStyle/>
                    <a:p>
                      <a:r>
                        <a:rPr kumimoji="1" lang="en-US" altLang="ja-JP" dirty="0" smtClean="0"/>
                        <a:t>Operation System</a:t>
                      </a:r>
                      <a:endParaRPr kumimoji="1" lang="ja-JP" altLang="en-US" dirty="0"/>
                    </a:p>
                  </a:txBody>
                  <a:tcPr/>
                </a:tc>
                <a:tc>
                  <a:txBody>
                    <a:bodyPr/>
                    <a:lstStyle/>
                    <a:p>
                      <a:r>
                        <a:rPr kumimoji="1" lang="en-US" altLang="ja-JP" dirty="0" smtClean="0"/>
                        <a:t>Linux OS</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Linux OS,</a:t>
                      </a:r>
                      <a:r>
                        <a:rPr kumimoji="1" lang="en-US" altLang="ja-JP" baseline="0" dirty="0" smtClean="0"/>
                        <a:t> UNIX</a:t>
                      </a:r>
                      <a:endParaRPr kumimoji="1" lang="ja-JP" altLang="en-US" dirty="0" smtClean="0"/>
                    </a:p>
                  </a:txBody>
                  <a:tcPr/>
                </a:tc>
              </a:tr>
            </a:tbl>
          </a:graphicData>
        </a:graphic>
      </p:graphicFrame>
      <p:sp>
        <p:nvSpPr>
          <p:cNvPr id="5" name="テキスト ボックス 4"/>
          <p:cNvSpPr txBox="1"/>
          <p:nvPr/>
        </p:nvSpPr>
        <p:spPr>
          <a:xfrm>
            <a:off x="899592" y="2780928"/>
            <a:ext cx="1236300" cy="369332"/>
          </a:xfrm>
          <a:prstGeom prst="rect">
            <a:avLst/>
          </a:prstGeom>
          <a:noFill/>
          <a:ln>
            <a:solidFill>
              <a:schemeClr val="tx1"/>
            </a:solidFill>
          </a:ln>
        </p:spPr>
        <p:txBody>
          <a:bodyPr wrap="none" rtlCol="0">
            <a:spAutoFit/>
          </a:bodyPr>
          <a:lstStyle/>
          <a:p>
            <a:r>
              <a:rPr lang="en-US" altLang="ja-JP" dirty="0" smtClean="0"/>
              <a:t>SOAF API</a:t>
            </a:r>
            <a:endParaRPr kumimoji="1" lang="ja-JP" altLang="en-US" dirty="0"/>
          </a:p>
        </p:txBody>
      </p:sp>
      <p:grpSp>
        <p:nvGrpSpPr>
          <p:cNvPr id="10" name="グループ化 9"/>
          <p:cNvGrpSpPr/>
          <p:nvPr/>
        </p:nvGrpSpPr>
        <p:grpSpPr>
          <a:xfrm>
            <a:off x="6660232" y="2420888"/>
            <a:ext cx="2160240" cy="2304256"/>
            <a:chOff x="6660232" y="3645024"/>
            <a:chExt cx="2160240" cy="2304256"/>
          </a:xfrm>
        </p:grpSpPr>
        <p:sp>
          <p:nvSpPr>
            <p:cNvPr id="6" name="正方形/長方形 5"/>
            <p:cNvSpPr/>
            <p:nvPr/>
          </p:nvSpPr>
          <p:spPr>
            <a:xfrm>
              <a:off x="6660232" y="5373216"/>
              <a:ext cx="2160240" cy="5760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AEGIS middleware</a:t>
              </a:r>
              <a:endParaRPr kumimoji="1" lang="ja-JP" altLang="en-US" sz="2000" dirty="0"/>
            </a:p>
          </p:txBody>
        </p:sp>
        <p:sp>
          <p:nvSpPr>
            <p:cNvPr id="7" name="正方形/長方形 6"/>
            <p:cNvSpPr/>
            <p:nvPr/>
          </p:nvSpPr>
          <p:spPr>
            <a:xfrm>
              <a:off x="6660232" y="4797152"/>
              <a:ext cx="2160240" cy="5760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Common client API</a:t>
              </a:r>
              <a:endParaRPr kumimoji="1" lang="ja-JP" altLang="en-US" sz="2000" dirty="0"/>
            </a:p>
          </p:txBody>
        </p:sp>
        <p:sp>
          <p:nvSpPr>
            <p:cNvPr id="8" name="正方形/長方形 7"/>
            <p:cNvSpPr/>
            <p:nvPr/>
          </p:nvSpPr>
          <p:spPr>
            <a:xfrm>
              <a:off x="6660232" y="4221088"/>
              <a:ext cx="2160240" cy="57606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SOAF API</a:t>
              </a:r>
              <a:endParaRPr kumimoji="1" lang="ja-JP" altLang="en-US" sz="2000" dirty="0"/>
            </a:p>
          </p:txBody>
        </p:sp>
        <p:sp>
          <p:nvSpPr>
            <p:cNvPr id="9" name="正方形/長方形 8"/>
            <p:cNvSpPr/>
            <p:nvPr/>
          </p:nvSpPr>
          <p:spPr>
            <a:xfrm>
              <a:off x="6660232" y="3645024"/>
              <a:ext cx="2160240" cy="57606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t>Applications</a:t>
              </a:r>
              <a:endParaRPr kumimoji="1" lang="ja-JP" altLang="en-US" sz="2000" dirty="0"/>
            </a:p>
          </p:txBody>
        </p:sp>
      </p:grpSp>
      <p:sp>
        <p:nvSpPr>
          <p:cNvPr id="11" name="テキスト ボックス 10"/>
          <p:cNvSpPr txBox="1"/>
          <p:nvPr/>
        </p:nvSpPr>
        <p:spPr>
          <a:xfrm>
            <a:off x="971600" y="5085184"/>
            <a:ext cx="6917343" cy="646331"/>
          </a:xfrm>
          <a:prstGeom prst="rect">
            <a:avLst/>
          </a:prstGeom>
          <a:noFill/>
        </p:spPr>
        <p:txBody>
          <a:bodyPr wrap="none" rtlCol="0">
            <a:spAutoFit/>
          </a:bodyPr>
          <a:lstStyle/>
          <a:p>
            <a:r>
              <a:rPr kumimoji="1" lang="en-US" altLang="ja-JP" dirty="0" smtClean="0"/>
              <a:t>SOAF API uses common client (Authentication, Job management,</a:t>
            </a:r>
            <a:br>
              <a:rPr kumimoji="1" lang="en-US" altLang="ja-JP" dirty="0" smtClean="0"/>
            </a:br>
            <a:r>
              <a:rPr kumimoji="1" lang="en-US" altLang="ja-JP" dirty="0" smtClean="0"/>
              <a:t>file transfer) API.</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kumimoji="1" lang="en-US" altLang="ja-JP" dirty="0" smtClean="0"/>
              <a:t>User community</a:t>
            </a:r>
            <a:endParaRPr kumimoji="1" lang="ja-JP" altLang="en-US" dirty="0"/>
          </a:p>
        </p:txBody>
      </p:sp>
      <p:sp>
        <p:nvSpPr>
          <p:cNvPr id="3" name="コンテンツ プレースホルダ 2"/>
          <p:cNvSpPr>
            <a:spLocks noGrp="1"/>
          </p:cNvSpPr>
          <p:nvPr>
            <p:ph idx="1"/>
          </p:nvPr>
        </p:nvSpPr>
        <p:spPr>
          <a:xfrm>
            <a:off x="467544" y="1124744"/>
            <a:ext cx="8229600" cy="1468759"/>
          </a:xfrm>
        </p:spPr>
        <p:txBody>
          <a:bodyPr>
            <a:normAutofit fontScale="85000" lnSpcReduction="20000"/>
          </a:bodyPr>
          <a:lstStyle/>
          <a:p>
            <a:r>
              <a:rPr lang="en-US" altLang="ja-JP" sz="2400" dirty="0" smtClean="0"/>
              <a:t>AEGIS is based on IT-Based Laboratory project (National project, FY2001-).</a:t>
            </a:r>
            <a:br>
              <a:rPr lang="en-US" altLang="ja-JP" sz="2400" dirty="0" smtClean="0"/>
            </a:br>
            <a:r>
              <a:rPr lang="en-US" altLang="ja-JP" sz="2400" dirty="0" smtClean="0"/>
              <a:t>64 universities and institutes (JAEA , RIKEN, JAXA, NIMS, NIED, JST etc).</a:t>
            </a:r>
          </a:p>
          <a:p>
            <a:r>
              <a:rPr lang="en-US" altLang="ja-JP" sz="2400" dirty="0" smtClean="0"/>
              <a:t>Budget:  FY2001 2.7 billion yen, FY2002 1.1 billion yen, ….</a:t>
            </a:r>
          </a:p>
          <a:p>
            <a:r>
              <a:rPr lang="en-US" altLang="ja-JP" sz="2400" dirty="0" smtClean="0"/>
              <a:t>For maintenance and operation of AEGIS middleware:</a:t>
            </a:r>
            <a:br>
              <a:rPr lang="en-US" altLang="ja-JP" sz="2400" dirty="0" smtClean="0"/>
            </a:br>
            <a:r>
              <a:rPr lang="en-US" altLang="ja-JP" sz="2400" dirty="0" smtClean="0"/>
              <a:t>CCSE/JAEA: 3 engineers,  other institute: 1 engineer</a:t>
            </a:r>
          </a:p>
          <a:p>
            <a:endParaRPr lang="en-US" altLang="ja-JP" sz="2400" dirty="0" smtClean="0"/>
          </a:p>
        </p:txBody>
      </p:sp>
      <p:grpSp>
        <p:nvGrpSpPr>
          <p:cNvPr id="12" name="グループ化 262"/>
          <p:cNvGrpSpPr>
            <a:grpSpLocks noChangeAspect="1"/>
          </p:cNvGrpSpPr>
          <p:nvPr/>
        </p:nvGrpSpPr>
        <p:grpSpPr>
          <a:xfrm>
            <a:off x="251520" y="2564904"/>
            <a:ext cx="8675479" cy="4043363"/>
            <a:chOff x="128464" y="2109788"/>
            <a:chExt cx="9639424" cy="4492625"/>
          </a:xfrm>
        </p:grpSpPr>
        <p:sp>
          <p:nvSpPr>
            <p:cNvPr id="4" name="Line 3"/>
            <p:cNvSpPr>
              <a:spLocks noChangeShapeType="1"/>
            </p:cNvSpPr>
            <p:nvPr/>
          </p:nvSpPr>
          <p:spPr bwMode="auto">
            <a:xfrm>
              <a:off x="5969000" y="5659438"/>
              <a:ext cx="0" cy="384175"/>
            </a:xfrm>
            <a:prstGeom prst="line">
              <a:avLst/>
            </a:prstGeom>
            <a:noFill/>
            <a:ln w="57150">
              <a:solidFill>
                <a:srgbClr val="AFAFFF"/>
              </a:solidFill>
              <a:round/>
              <a:headEnd/>
              <a:tailEnd/>
            </a:ln>
            <a:effectLst/>
          </p:spPr>
          <p:txBody>
            <a:bodyPr/>
            <a:lstStyle/>
            <a:p>
              <a:endParaRPr lang="ja-JP" altLang="en-US"/>
            </a:p>
          </p:txBody>
        </p:sp>
        <p:sp>
          <p:nvSpPr>
            <p:cNvPr id="5" name="Line 4"/>
            <p:cNvSpPr>
              <a:spLocks noChangeShapeType="1"/>
            </p:cNvSpPr>
            <p:nvPr/>
          </p:nvSpPr>
          <p:spPr bwMode="auto">
            <a:xfrm>
              <a:off x="5106988" y="5659438"/>
              <a:ext cx="1587" cy="384175"/>
            </a:xfrm>
            <a:prstGeom prst="line">
              <a:avLst/>
            </a:prstGeom>
            <a:noFill/>
            <a:ln w="57150">
              <a:solidFill>
                <a:srgbClr val="AFAFFF"/>
              </a:solidFill>
              <a:round/>
              <a:headEnd/>
              <a:tailEnd/>
            </a:ln>
            <a:effectLst/>
          </p:spPr>
          <p:txBody>
            <a:bodyPr/>
            <a:lstStyle/>
            <a:p>
              <a:endParaRPr lang="ja-JP" altLang="en-US"/>
            </a:p>
          </p:txBody>
        </p:sp>
        <p:sp>
          <p:nvSpPr>
            <p:cNvPr id="6" name="Line 5"/>
            <p:cNvSpPr>
              <a:spLocks noChangeShapeType="1"/>
            </p:cNvSpPr>
            <p:nvPr/>
          </p:nvSpPr>
          <p:spPr bwMode="auto">
            <a:xfrm>
              <a:off x="742950" y="4864100"/>
              <a:ext cx="0" cy="1331913"/>
            </a:xfrm>
            <a:prstGeom prst="line">
              <a:avLst/>
            </a:prstGeom>
            <a:noFill/>
            <a:ln w="57150">
              <a:solidFill>
                <a:srgbClr val="AFAFFF"/>
              </a:solidFill>
              <a:round/>
              <a:headEnd/>
              <a:tailEnd/>
            </a:ln>
            <a:effectLst/>
          </p:spPr>
          <p:txBody>
            <a:bodyPr/>
            <a:lstStyle/>
            <a:p>
              <a:endParaRPr lang="ja-JP" altLang="en-US"/>
            </a:p>
          </p:txBody>
        </p:sp>
        <p:sp>
          <p:nvSpPr>
            <p:cNvPr id="7" name="Line 6"/>
            <p:cNvSpPr>
              <a:spLocks noChangeShapeType="1"/>
            </p:cNvSpPr>
            <p:nvPr/>
          </p:nvSpPr>
          <p:spPr bwMode="auto">
            <a:xfrm>
              <a:off x="2359025" y="5534025"/>
              <a:ext cx="0" cy="661988"/>
            </a:xfrm>
            <a:prstGeom prst="line">
              <a:avLst/>
            </a:prstGeom>
            <a:noFill/>
            <a:ln w="57150">
              <a:solidFill>
                <a:srgbClr val="AFAFFF"/>
              </a:solidFill>
              <a:round/>
              <a:headEnd/>
              <a:tailEnd/>
            </a:ln>
            <a:effectLst/>
          </p:spPr>
          <p:txBody>
            <a:bodyPr/>
            <a:lstStyle/>
            <a:p>
              <a:endParaRPr lang="ja-JP" altLang="en-US"/>
            </a:p>
          </p:txBody>
        </p:sp>
        <p:sp>
          <p:nvSpPr>
            <p:cNvPr id="8" name="Line 7"/>
            <p:cNvSpPr>
              <a:spLocks noChangeShapeType="1"/>
            </p:cNvSpPr>
            <p:nvPr/>
          </p:nvSpPr>
          <p:spPr bwMode="auto">
            <a:xfrm>
              <a:off x="4200525" y="5675313"/>
              <a:ext cx="1588" cy="368300"/>
            </a:xfrm>
            <a:prstGeom prst="line">
              <a:avLst/>
            </a:prstGeom>
            <a:noFill/>
            <a:ln w="57150">
              <a:solidFill>
                <a:srgbClr val="AFAFFF"/>
              </a:solidFill>
              <a:round/>
              <a:headEnd/>
              <a:tailEnd/>
            </a:ln>
            <a:effectLst/>
          </p:spPr>
          <p:txBody>
            <a:bodyPr/>
            <a:lstStyle/>
            <a:p>
              <a:endParaRPr lang="ja-JP" altLang="en-US"/>
            </a:p>
          </p:txBody>
        </p:sp>
        <p:sp>
          <p:nvSpPr>
            <p:cNvPr id="9" name="Line 8"/>
            <p:cNvSpPr>
              <a:spLocks noChangeShapeType="1"/>
            </p:cNvSpPr>
            <p:nvPr/>
          </p:nvSpPr>
          <p:spPr bwMode="auto">
            <a:xfrm>
              <a:off x="3363913" y="5661025"/>
              <a:ext cx="3175" cy="382588"/>
            </a:xfrm>
            <a:prstGeom prst="line">
              <a:avLst/>
            </a:prstGeom>
            <a:noFill/>
            <a:ln w="57150">
              <a:solidFill>
                <a:srgbClr val="AFAFFF"/>
              </a:solidFill>
              <a:round/>
              <a:headEnd/>
              <a:tailEnd/>
            </a:ln>
            <a:effectLst/>
          </p:spPr>
          <p:txBody>
            <a:bodyPr/>
            <a:lstStyle/>
            <a:p>
              <a:endParaRPr lang="ja-JP" altLang="en-US"/>
            </a:p>
          </p:txBody>
        </p:sp>
        <p:sp>
          <p:nvSpPr>
            <p:cNvPr id="10" name="Line 9"/>
            <p:cNvSpPr>
              <a:spLocks noChangeShapeType="1"/>
            </p:cNvSpPr>
            <p:nvPr/>
          </p:nvSpPr>
          <p:spPr bwMode="auto">
            <a:xfrm>
              <a:off x="7661275" y="5484813"/>
              <a:ext cx="0" cy="711200"/>
            </a:xfrm>
            <a:prstGeom prst="line">
              <a:avLst/>
            </a:prstGeom>
            <a:noFill/>
            <a:ln w="57150">
              <a:solidFill>
                <a:srgbClr val="AFAFFF"/>
              </a:solidFill>
              <a:round/>
              <a:headEnd/>
              <a:tailEnd/>
            </a:ln>
            <a:effectLst/>
          </p:spPr>
          <p:txBody>
            <a:bodyPr/>
            <a:lstStyle/>
            <a:p>
              <a:endParaRPr lang="ja-JP" altLang="en-US"/>
            </a:p>
          </p:txBody>
        </p:sp>
        <p:sp>
          <p:nvSpPr>
            <p:cNvPr id="11" name="Line 10"/>
            <p:cNvSpPr>
              <a:spLocks noChangeShapeType="1"/>
            </p:cNvSpPr>
            <p:nvPr/>
          </p:nvSpPr>
          <p:spPr bwMode="auto">
            <a:xfrm>
              <a:off x="6824663" y="5638800"/>
              <a:ext cx="0" cy="357188"/>
            </a:xfrm>
            <a:prstGeom prst="line">
              <a:avLst/>
            </a:prstGeom>
            <a:noFill/>
            <a:ln w="57150">
              <a:solidFill>
                <a:srgbClr val="AFAFFF"/>
              </a:solidFill>
              <a:round/>
              <a:headEnd/>
              <a:tailEnd/>
            </a:ln>
            <a:effectLst/>
          </p:spPr>
          <p:txBody>
            <a:bodyPr/>
            <a:lstStyle/>
            <a:p>
              <a:endParaRPr lang="ja-JP" altLang="en-US"/>
            </a:p>
          </p:txBody>
        </p:sp>
        <p:grpSp>
          <p:nvGrpSpPr>
            <p:cNvPr id="20" name="Group 11"/>
            <p:cNvGrpSpPr>
              <a:grpSpLocks noChangeAspect="1"/>
            </p:cNvGrpSpPr>
            <p:nvPr/>
          </p:nvGrpSpPr>
          <p:grpSpPr bwMode="auto">
            <a:xfrm>
              <a:off x="333375" y="2109788"/>
              <a:ext cx="1800225" cy="2125662"/>
              <a:chOff x="158" y="595"/>
              <a:chExt cx="1710" cy="2019"/>
            </a:xfrm>
          </p:grpSpPr>
          <p:sp>
            <p:nvSpPr>
              <p:cNvPr id="13" name="Freeform 12" descr="25%"/>
              <p:cNvSpPr>
                <a:spLocks noChangeAspect="1"/>
              </p:cNvSpPr>
              <p:nvPr/>
            </p:nvSpPr>
            <p:spPr bwMode="auto">
              <a:xfrm>
                <a:off x="158" y="1735"/>
                <a:ext cx="177" cy="193"/>
              </a:xfrm>
              <a:custGeom>
                <a:avLst/>
                <a:gdLst/>
                <a:ahLst/>
                <a:cxnLst>
                  <a:cxn ang="0">
                    <a:pos x="111" y="3"/>
                  </a:cxn>
                  <a:cxn ang="0">
                    <a:pos x="100" y="0"/>
                  </a:cxn>
                  <a:cxn ang="0">
                    <a:pos x="85" y="0"/>
                  </a:cxn>
                  <a:cxn ang="0">
                    <a:pos x="72" y="7"/>
                  </a:cxn>
                  <a:cxn ang="0">
                    <a:pos x="67" y="29"/>
                  </a:cxn>
                  <a:cxn ang="0">
                    <a:pos x="60" y="45"/>
                  </a:cxn>
                  <a:cxn ang="0">
                    <a:pos x="34" y="48"/>
                  </a:cxn>
                  <a:cxn ang="0">
                    <a:pos x="20" y="53"/>
                  </a:cxn>
                  <a:cxn ang="0">
                    <a:pos x="11" y="62"/>
                  </a:cxn>
                  <a:cxn ang="0">
                    <a:pos x="10" y="75"/>
                  </a:cxn>
                  <a:cxn ang="0">
                    <a:pos x="17" y="93"/>
                  </a:cxn>
                  <a:cxn ang="0">
                    <a:pos x="27" y="107"/>
                  </a:cxn>
                  <a:cxn ang="0">
                    <a:pos x="20" y="123"/>
                  </a:cxn>
                  <a:cxn ang="0">
                    <a:pos x="10" y="143"/>
                  </a:cxn>
                  <a:cxn ang="0">
                    <a:pos x="2" y="166"/>
                  </a:cxn>
                  <a:cxn ang="0">
                    <a:pos x="4" y="183"/>
                  </a:cxn>
                  <a:cxn ang="0">
                    <a:pos x="21" y="191"/>
                  </a:cxn>
                  <a:cxn ang="0">
                    <a:pos x="44" y="190"/>
                  </a:cxn>
                  <a:cxn ang="0">
                    <a:pos x="70" y="182"/>
                  </a:cxn>
                  <a:cxn ang="0">
                    <a:pos x="93" y="174"/>
                  </a:cxn>
                  <a:cxn ang="0">
                    <a:pos x="112" y="166"/>
                  </a:cxn>
                  <a:cxn ang="0">
                    <a:pos x="130" y="162"/>
                  </a:cxn>
                  <a:cxn ang="0">
                    <a:pos x="143" y="158"/>
                  </a:cxn>
                  <a:cxn ang="0">
                    <a:pos x="154" y="148"/>
                  </a:cxn>
                  <a:cxn ang="0">
                    <a:pos x="156" y="120"/>
                  </a:cxn>
                  <a:cxn ang="0">
                    <a:pos x="151" y="79"/>
                  </a:cxn>
                  <a:cxn ang="0">
                    <a:pos x="162" y="62"/>
                  </a:cxn>
                  <a:cxn ang="0">
                    <a:pos x="172" y="52"/>
                  </a:cxn>
                  <a:cxn ang="0">
                    <a:pos x="178" y="38"/>
                  </a:cxn>
                  <a:cxn ang="0">
                    <a:pos x="173" y="24"/>
                  </a:cxn>
                  <a:cxn ang="0">
                    <a:pos x="157" y="14"/>
                  </a:cxn>
                  <a:cxn ang="0">
                    <a:pos x="139" y="7"/>
                  </a:cxn>
                  <a:cxn ang="0">
                    <a:pos x="123" y="4"/>
                  </a:cxn>
                  <a:cxn ang="0">
                    <a:pos x="113" y="3"/>
                  </a:cxn>
                </a:cxnLst>
                <a:rect l="0" t="0" r="r" b="b"/>
                <a:pathLst>
                  <a:path w="178" h="191">
                    <a:moveTo>
                      <a:pt x="112" y="3"/>
                    </a:moveTo>
                    <a:lnTo>
                      <a:pt x="111" y="3"/>
                    </a:lnTo>
                    <a:lnTo>
                      <a:pt x="106" y="1"/>
                    </a:lnTo>
                    <a:lnTo>
                      <a:pt x="100" y="0"/>
                    </a:lnTo>
                    <a:lnTo>
                      <a:pt x="93" y="0"/>
                    </a:lnTo>
                    <a:lnTo>
                      <a:pt x="85" y="0"/>
                    </a:lnTo>
                    <a:lnTo>
                      <a:pt x="78" y="2"/>
                    </a:lnTo>
                    <a:lnTo>
                      <a:pt x="72" y="7"/>
                    </a:lnTo>
                    <a:lnTo>
                      <a:pt x="68" y="14"/>
                    </a:lnTo>
                    <a:lnTo>
                      <a:pt x="67" y="29"/>
                    </a:lnTo>
                    <a:lnTo>
                      <a:pt x="66" y="39"/>
                    </a:lnTo>
                    <a:lnTo>
                      <a:pt x="60" y="45"/>
                    </a:lnTo>
                    <a:lnTo>
                      <a:pt x="44" y="47"/>
                    </a:lnTo>
                    <a:lnTo>
                      <a:pt x="34" y="48"/>
                    </a:lnTo>
                    <a:lnTo>
                      <a:pt x="26" y="49"/>
                    </a:lnTo>
                    <a:lnTo>
                      <a:pt x="20" y="53"/>
                    </a:lnTo>
                    <a:lnTo>
                      <a:pt x="14" y="57"/>
                    </a:lnTo>
                    <a:lnTo>
                      <a:pt x="11" y="62"/>
                    </a:lnTo>
                    <a:lnTo>
                      <a:pt x="10" y="68"/>
                    </a:lnTo>
                    <a:lnTo>
                      <a:pt x="10" y="75"/>
                    </a:lnTo>
                    <a:lnTo>
                      <a:pt x="11" y="82"/>
                    </a:lnTo>
                    <a:lnTo>
                      <a:pt x="17" y="93"/>
                    </a:lnTo>
                    <a:lnTo>
                      <a:pt x="24" y="100"/>
                    </a:lnTo>
                    <a:lnTo>
                      <a:pt x="27" y="107"/>
                    </a:lnTo>
                    <a:lnTo>
                      <a:pt x="25" y="116"/>
                    </a:lnTo>
                    <a:lnTo>
                      <a:pt x="20" y="123"/>
                    </a:lnTo>
                    <a:lnTo>
                      <a:pt x="15" y="132"/>
                    </a:lnTo>
                    <a:lnTo>
                      <a:pt x="10" y="143"/>
                    </a:lnTo>
                    <a:lnTo>
                      <a:pt x="5" y="154"/>
                    </a:lnTo>
                    <a:lnTo>
                      <a:pt x="2" y="166"/>
                    </a:lnTo>
                    <a:lnTo>
                      <a:pt x="0" y="175"/>
                    </a:lnTo>
                    <a:lnTo>
                      <a:pt x="4" y="183"/>
                    </a:lnTo>
                    <a:lnTo>
                      <a:pt x="11" y="189"/>
                    </a:lnTo>
                    <a:lnTo>
                      <a:pt x="21" y="191"/>
                    </a:lnTo>
                    <a:lnTo>
                      <a:pt x="32" y="191"/>
                    </a:lnTo>
                    <a:lnTo>
                      <a:pt x="44" y="190"/>
                    </a:lnTo>
                    <a:lnTo>
                      <a:pt x="57" y="186"/>
                    </a:lnTo>
                    <a:lnTo>
                      <a:pt x="70" y="182"/>
                    </a:lnTo>
                    <a:lnTo>
                      <a:pt x="82" y="178"/>
                    </a:lnTo>
                    <a:lnTo>
                      <a:pt x="93" y="174"/>
                    </a:lnTo>
                    <a:lnTo>
                      <a:pt x="103" y="169"/>
                    </a:lnTo>
                    <a:lnTo>
                      <a:pt x="112" y="166"/>
                    </a:lnTo>
                    <a:lnTo>
                      <a:pt x="120" y="165"/>
                    </a:lnTo>
                    <a:lnTo>
                      <a:pt x="130" y="162"/>
                    </a:lnTo>
                    <a:lnTo>
                      <a:pt x="136" y="160"/>
                    </a:lnTo>
                    <a:lnTo>
                      <a:pt x="143" y="158"/>
                    </a:lnTo>
                    <a:lnTo>
                      <a:pt x="149" y="154"/>
                    </a:lnTo>
                    <a:lnTo>
                      <a:pt x="154" y="148"/>
                    </a:lnTo>
                    <a:lnTo>
                      <a:pt x="156" y="140"/>
                    </a:lnTo>
                    <a:lnTo>
                      <a:pt x="156" y="120"/>
                    </a:lnTo>
                    <a:lnTo>
                      <a:pt x="153" y="98"/>
                    </a:lnTo>
                    <a:lnTo>
                      <a:pt x="151" y="79"/>
                    </a:lnTo>
                    <a:lnTo>
                      <a:pt x="156" y="67"/>
                    </a:lnTo>
                    <a:lnTo>
                      <a:pt x="162" y="62"/>
                    </a:lnTo>
                    <a:lnTo>
                      <a:pt x="168" y="57"/>
                    </a:lnTo>
                    <a:lnTo>
                      <a:pt x="172" y="52"/>
                    </a:lnTo>
                    <a:lnTo>
                      <a:pt x="176" y="45"/>
                    </a:lnTo>
                    <a:lnTo>
                      <a:pt x="178" y="38"/>
                    </a:lnTo>
                    <a:lnTo>
                      <a:pt x="177" y="31"/>
                    </a:lnTo>
                    <a:lnTo>
                      <a:pt x="173" y="24"/>
                    </a:lnTo>
                    <a:lnTo>
                      <a:pt x="166" y="18"/>
                    </a:lnTo>
                    <a:lnTo>
                      <a:pt x="157" y="14"/>
                    </a:lnTo>
                    <a:lnTo>
                      <a:pt x="148" y="9"/>
                    </a:lnTo>
                    <a:lnTo>
                      <a:pt x="139" y="7"/>
                    </a:lnTo>
                    <a:lnTo>
                      <a:pt x="131" y="6"/>
                    </a:lnTo>
                    <a:lnTo>
                      <a:pt x="123" y="4"/>
                    </a:lnTo>
                    <a:lnTo>
                      <a:pt x="117" y="3"/>
                    </a:lnTo>
                    <a:lnTo>
                      <a:pt x="113" y="3"/>
                    </a:lnTo>
                    <a:lnTo>
                      <a:pt x="112" y="3"/>
                    </a:lnTo>
                    <a:close/>
                  </a:path>
                </a:pathLst>
              </a:custGeom>
              <a:pattFill prst="pct25">
                <a:fgClr>
                  <a:srgbClr val="3399FF">
                    <a:alpha val="60001"/>
                  </a:srgbClr>
                </a:fgClr>
                <a:bgClr>
                  <a:srgbClr val="FFFFFF">
                    <a:alpha val="60001"/>
                  </a:srgbClr>
                </a:bgClr>
              </a:pattFill>
              <a:ln w="9525">
                <a:noFill/>
                <a:round/>
                <a:headEnd/>
                <a:tailEnd/>
              </a:ln>
            </p:spPr>
            <p:txBody>
              <a:bodyPr/>
              <a:lstStyle/>
              <a:p>
                <a:endParaRPr lang="ja-JP" altLang="en-US"/>
              </a:p>
            </p:txBody>
          </p:sp>
          <p:sp>
            <p:nvSpPr>
              <p:cNvPr id="14" name="Freeform 13" descr="25%"/>
              <p:cNvSpPr>
                <a:spLocks noChangeAspect="1"/>
              </p:cNvSpPr>
              <p:nvPr/>
            </p:nvSpPr>
            <p:spPr bwMode="auto">
              <a:xfrm>
                <a:off x="314" y="1565"/>
                <a:ext cx="282" cy="443"/>
              </a:xfrm>
              <a:custGeom>
                <a:avLst/>
                <a:gdLst/>
                <a:ahLst/>
                <a:cxnLst>
                  <a:cxn ang="0">
                    <a:pos x="65" y="4"/>
                  </a:cxn>
                  <a:cxn ang="0">
                    <a:pos x="44" y="14"/>
                  </a:cxn>
                  <a:cxn ang="0">
                    <a:pos x="20" y="35"/>
                  </a:cxn>
                  <a:cxn ang="0">
                    <a:pos x="2" y="44"/>
                  </a:cxn>
                  <a:cxn ang="0">
                    <a:pos x="4" y="100"/>
                  </a:cxn>
                  <a:cxn ang="0">
                    <a:pos x="15" y="134"/>
                  </a:cxn>
                  <a:cxn ang="0">
                    <a:pos x="39" y="151"/>
                  </a:cxn>
                  <a:cxn ang="0">
                    <a:pos x="29" y="194"/>
                  </a:cxn>
                  <a:cxn ang="0">
                    <a:pos x="58" y="202"/>
                  </a:cxn>
                  <a:cxn ang="0">
                    <a:pos x="81" y="199"/>
                  </a:cxn>
                  <a:cxn ang="0">
                    <a:pos x="88" y="210"/>
                  </a:cxn>
                  <a:cxn ang="0">
                    <a:pos x="98" y="233"/>
                  </a:cxn>
                  <a:cxn ang="0">
                    <a:pos x="120" y="244"/>
                  </a:cxn>
                  <a:cxn ang="0">
                    <a:pos x="88" y="270"/>
                  </a:cxn>
                  <a:cxn ang="0">
                    <a:pos x="69" y="297"/>
                  </a:cxn>
                  <a:cxn ang="0">
                    <a:pos x="52" y="329"/>
                  </a:cxn>
                  <a:cxn ang="0">
                    <a:pos x="30" y="356"/>
                  </a:cxn>
                  <a:cxn ang="0">
                    <a:pos x="83" y="365"/>
                  </a:cxn>
                  <a:cxn ang="0">
                    <a:pos x="59" y="384"/>
                  </a:cxn>
                  <a:cxn ang="0">
                    <a:pos x="31" y="424"/>
                  </a:cxn>
                  <a:cxn ang="0">
                    <a:pos x="22" y="443"/>
                  </a:cxn>
                  <a:cxn ang="0">
                    <a:pos x="44" y="432"/>
                  </a:cxn>
                  <a:cxn ang="0">
                    <a:pos x="75" y="424"/>
                  </a:cxn>
                  <a:cxn ang="0">
                    <a:pos x="105" y="423"/>
                  </a:cxn>
                  <a:cxn ang="0">
                    <a:pos x="151" y="413"/>
                  </a:cxn>
                  <a:cxn ang="0">
                    <a:pos x="190" y="409"/>
                  </a:cxn>
                  <a:cxn ang="0">
                    <a:pos x="228" y="403"/>
                  </a:cxn>
                  <a:cxn ang="0">
                    <a:pos x="267" y="390"/>
                  </a:cxn>
                  <a:cxn ang="0">
                    <a:pos x="277" y="384"/>
                  </a:cxn>
                  <a:cxn ang="0">
                    <a:pos x="262" y="373"/>
                  </a:cxn>
                  <a:cxn ang="0">
                    <a:pos x="257" y="357"/>
                  </a:cxn>
                  <a:cxn ang="0">
                    <a:pos x="280" y="316"/>
                  </a:cxn>
                  <a:cxn ang="0">
                    <a:pos x="257" y="285"/>
                  </a:cxn>
                  <a:cxn ang="0">
                    <a:pos x="237" y="259"/>
                  </a:cxn>
                  <a:cxn ang="0">
                    <a:pos x="220" y="232"/>
                  </a:cxn>
                  <a:cxn ang="0">
                    <a:pos x="196" y="209"/>
                  </a:cxn>
                  <a:cxn ang="0">
                    <a:pos x="175" y="175"/>
                  </a:cxn>
                  <a:cxn ang="0">
                    <a:pos x="151" y="137"/>
                  </a:cxn>
                  <a:cxn ang="0">
                    <a:pos x="141" y="108"/>
                  </a:cxn>
                  <a:cxn ang="0">
                    <a:pos x="153" y="83"/>
                  </a:cxn>
                  <a:cxn ang="0">
                    <a:pos x="154" y="57"/>
                  </a:cxn>
                  <a:cxn ang="0">
                    <a:pos x="131" y="44"/>
                  </a:cxn>
                  <a:cxn ang="0">
                    <a:pos x="99" y="40"/>
                  </a:cxn>
                  <a:cxn ang="0">
                    <a:pos x="86" y="32"/>
                  </a:cxn>
                  <a:cxn ang="0">
                    <a:pos x="100" y="22"/>
                  </a:cxn>
                  <a:cxn ang="0">
                    <a:pos x="105" y="8"/>
                  </a:cxn>
                  <a:cxn ang="0">
                    <a:pos x="84" y="0"/>
                  </a:cxn>
                </a:cxnLst>
                <a:rect l="0" t="0" r="r" b="b"/>
                <a:pathLst>
                  <a:path w="280" h="444">
                    <a:moveTo>
                      <a:pt x="69" y="1"/>
                    </a:moveTo>
                    <a:lnTo>
                      <a:pt x="68" y="1"/>
                    </a:lnTo>
                    <a:lnTo>
                      <a:pt x="65" y="4"/>
                    </a:lnTo>
                    <a:lnTo>
                      <a:pt x="59" y="6"/>
                    </a:lnTo>
                    <a:lnTo>
                      <a:pt x="52" y="9"/>
                    </a:lnTo>
                    <a:lnTo>
                      <a:pt x="44" y="14"/>
                    </a:lnTo>
                    <a:lnTo>
                      <a:pt x="36" y="20"/>
                    </a:lnTo>
                    <a:lnTo>
                      <a:pt x="28" y="27"/>
                    </a:lnTo>
                    <a:lnTo>
                      <a:pt x="20" y="35"/>
                    </a:lnTo>
                    <a:lnTo>
                      <a:pt x="9" y="44"/>
                    </a:lnTo>
                    <a:lnTo>
                      <a:pt x="5" y="43"/>
                    </a:lnTo>
                    <a:lnTo>
                      <a:pt x="2" y="44"/>
                    </a:lnTo>
                    <a:lnTo>
                      <a:pt x="0" y="59"/>
                    </a:lnTo>
                    <a:lnTo>
                      <a:pt x="0" y="82"/>
                    </a:lnTo>
                    <a:lnTo>
                      <a:pt x="4" y="100"/>
                    </a:lnTo>
                    <a:lnTo>
                      <a:pt x="8" y="115"/>
                    </a:lnTo>
                    <a:lnTo>
                      <a:pt x="10" y="127"/>
                    </a:lnTo>
                    <a:lnTo>
                      <a:pt x="15" y="134"/>
                    </a:lnTo>
                    <a:lnTo>
                      <a:pt x="25" y="137"/>
                    </a:lnTo>
                    <a:lnTo>
                      <a:pt x="35" y="141"/>
                    </a:lnTo>
                    <a:lnTo>
                      <a:pt x="39" y="151"/>
                    </a:lnTo>
                    <a:lnTo>
                      <a:pt x="36" y="166"/>
                    </a:lnTo>
                    <a:lnTo>
                      <a:pt x="30" y="181"/>
                    </a:lnTo>
                    <a:lnTo>
                      <a:pt x="29" y="194"/>
                    </a:lnTo>
                    <a:lnTo>
                      <a:pt x="39" y="201"/>
                    </a:lnTo>
                    <a:lnTo>
                      <a:pt x="48" y="202"/>
                    </a:lnTo>
                    <a:lnTo>
                      <a:pt x="58" y="202"/>
                    </a:lnTo>
                    <a:lnTo>
                      <a:pt x="67" y="201"/>
                    </a:lnTo>
                    <a:lnTo>
                      <a:pt x="75" y="199"/>
                    </a:lnTo>
                    <a:lnTo>
                      <a:pt x="81" y="199"/>
                    </a:lnTo>
                    <a:lnTo>
                      <a:pt x="86" y="201"/>
                    </a:lnTo>
                    <a:lnTo>
                      <a:pt x="88" y="204"/>
                    </a:lnTo>
                    <a:lnTo>
                      <a:pt x="88" y="210"/>
                    </a:lnTo>
                    <a:lnTo>
                      <a:pt x="86" y="221"/>
                    </a:lnTo>
                    <a:lnTo>
                      <a:pt x="91" y="229"/>
                    </a:lnTo>
                    <a:lnTo>
                      <a:pt x="98" y="233"/>
                    </a:lnTo>
                    <a:lnTo>
                      <a:pt x="107" y="234"/>
                    </a:lnTo>
                    <a:lnTo>
                      <a:pt x="116" y="237"/>
                    </a:lnTo>
                    <a:lnTo>
                      <a:pt x="120" y="244"/>
                    </a:lnTo>
                    <a:lnTo>
                      <a:pt x="115" y="255"/>
                    </a:lnTo>
                    <a:lnTo>
                      <a:pt x="103" y="263"/>
                    </a:lnTo>
                    <a:lnTo>
                      <a:pt x="88" y="270"/>
                    </a:lnTo>
                    <a:lnTo>
                      <a:pt x="77" y="277"/>
                    </a:lnTo>
                    <a:lnTo>
                      <a:pt x="72" y="285"/>
                    </a:lnTo>
                    <a:lnTo>
                      <a:pt x="69" y="297"/>
                    </a:lnTo>
                    <a:lnTo>
                      <a:pt x="67" y="310"/>
                    </a:lnTo>
                    <a:lnTo>
                      <a:pt x="61" y="320"/>
                    </a:lnTo>
                    <a:lnTo>
                      <a:pt x="52" y="329"/>
                    </a:lnTo>
                    <a:lnTo>
                      <a:pt x="39" y="337"/>
                    </a:lnTo>
                    <a:lnTo>
                      <a:pt x="30" y="346"/>
                    </a:lnTo>
                    <a:lnTo>
                      <a:pt x="30" y="356"/>
                    </a:lnTo>
                    <a:lnTo>
                      <a:pt x="32" y="367"/>
                    </a:lnTo>
                    <a:lnTo>
                      <a:pt x="35" y="370"/>
                    </a:lnTo>
                    <a:lnTo>
                      <a:pt x="83" y="365"/>
                    </a:lnTo>
                    <a:lnTo>
                      <a:pt x="80" y="368"/>
                    </a:lnTo>
                    <a:lnTo>
                      <a:pt x="70" y="375"/>
                    </a:lnTo>
                    <a:lnTo>
                      <a:pt x="59" y="384"/>
                    </a:lnTo>
                    <a:lnTo>
                      <a:pt x="50" y="395"/>
                    </a:lnTo>
                    <a:lnTo>
                      <a:pt x="40" y="409"/>
                    </a:lnTo>
                    <a:lnTo>
                      <a:pt x="31" y="424"/>
                    </a:lnTo>
                    <a:lnTo>
                      <a:pt x="23" y="438"/>
                    </a:lnTo>
                    <a:lnTo>
                      <a:pt x="20" y="444"/>
                    </a:lnTo>
                    <a:lnTo>
                      <a:pt x="22" y="443"/>
                    </a:lnTo>
                    <a:lnTo>
                      <a:pt x="27" y="440"/>
                    </a:lnTo>
                    <a:lnTo>
                      <a:pt x="35" y="437"/>
                    </a:lnTo>
                    <a:lnTo>
                      <a:pt x="44" y="432"/>
                    </a:lnTo>
                    <a:lnTo>
                      <a:pt x="54" y="429"/>
                    </a:lnTo>
                    <a:lnTo>
                      <a:pt x="65" y="425"/>
                    </a:lnTo>
                    <a:lnTo>
                      <a:pt x="75" y="424"/>
                    </a:lnTo>
                    <a:lnTo>
                      <a:pt x="83" y="424"/>
                    </a:lnTo>
                    <a:lnTo>
                      <a:pt x="92" y="424"/>
                    </a:lnTo>
                    <a:lnTo>
                      <a:pt x="105" y="423"/>
                    </a:lnTo>
                    <a:lnTo>
                      <a:pt x="119" y="421"/>
                    </a:lnTo>
                    <a:lnTo>
                      <a:pt x="135" y="416"/>
                    </a:lnTo>
                    <a:lnTo>
                      <a:pt x="151" y="413"/>
                    </a:lnTo>
                    <a:lnTo>
                      <a:pt x="166" y="410"/>
                    </a:lnTo>
                    <a:lnTo>
                      <a:pt x="180" y="409"/>
                    </a:lnTo>
                    <a:lnTo>
                      <a:pt x="190" y="409"/>
                    </a:lnTo>
                    <a:lnTo>
                      <a:pt x="201" y="409"/>
                    </a:lnTo>
                    <a:lnTo>
                      <a:pt x="214" y="407"/>
                    </a:lnTo>
                    <a:lnTo>
                      <a:pt x="228" y="403"/>
                    </a:lnTo>
                    <a:lnTo>
                      <a:pt x="243" y="399"/>
                    </a:lnTo>
                    <a:lnTo>
                      <a:pt x="256" y="394"/>
                    </a:lnTo>
                    <a:lnTo>
                      <a:pt x="267" y="390"/>
                    </a:lnTo>
                    <a:lnTo>
                      <a:pt x="275" y="386"/>
                    </a:lnTo>
                    <a:lnTo>
                      <a:pt x="278" y="385"/>
                    </a:lnTo>
                    <a:lnTo>
                      <a:pt x="277" y="384"/>
                    </a:lnTo>
                    <a:lnTo>
                      <a:pt x="272" y="382"/>
                    </a:lnTo>
                    <a:lnTo>
                      <a:pt x="266" y="378"/>
                    </a:lnTo>
                    <a:lnTo>
                      <a:pt x="262" y="373"/>
                    </a:lnTo>
                    <a:lnTo>
                      <a:pt x="257" y="368"/>
                    </a:lnTo>
                    <a:lnTo>
                      <a:pt x="256" y="363"/>
                    </a:lnTo>
                    <a:lnTo>
                      <a:pt x="257" y="357"/>
                    </a:lnTo>
                    <a:lnTo>
                      <a:pt x="264" y="352"/>
                    </a:lnTo>
                    <a:lnTo>
                      <a:pt x="277" y="335"/>
                    </a:lnTo>
                    <a:lnTo>
                      <a:pt x="280" y="316"/>
                    </a:lnTo>
                    <a:lnTo>
                      <a:pt x="275" y="297"/>
                    </a:lnTo>
                    <a:lnTo>
                      <a:pt x="264" y="288"/>
                    </a:lnTo>
                    <a:lnTo>
                      <a:pt x="257" y="285"/>
                    </a:lnTo>
                    <a:lnTo>
                      <a:pt x="250" y="278"/>
                    </a:lnTo>
                    <a:lnTo>
                      <a:pt x="243" y="270"/>
                    </a:lnTo>
                    <a:lnTo>
                      <a:pt x="237" y="259"/>
                    </a:lnTo>
                    <a:lnTo>
                      <a:pt x="232" y="249"/>
                    </a:lnTo>
                    <a:lnTo>
                      <a:pt x="226" y="240"/>
                    </a:lnTo>
                    <a:lnTo>
                      <a:pt x="220" y="232"/>
                    </a:lnTo>
                    <a:lnTo>
                      <a:pt x="214" y="225"/>
                    </a:lnTo>
                    <a:lnTo>
                      <a:pt x="205" y="216"/>
                    </a:lnTo>
                    <a:lnTo>
                      <a:pt x="196" y="209"/>
                    </a:lnTo>
                    <a:lnTo>
                      <a:pt x="188" y="202"/>
                    </a:lnTo>
                    <a:lnTo>
                      <a:pt x="181" y="190"/>
                    </a:lnTo>
                    <a:lnTo>
                      <a:pt x="175" y="175"/>
                    </a:lnTo>
                    <a:lnTo>
                      <a:pt x="169" y="160"/>
                    </a:lnTo>
                    <a:lnTo>
                      <a:pt x="163" y="146"/>
                    </a:lnTo>
                    <a:lnTo>
                      <a:pt x="151" y="137"/>
                    </a:lnTo>
                    <a:lnTo>
                      <a:pt x="141" y="129"/>
                    </a:lnTo>
                    <a:lnTo>
                      <a:pt x="138" y="119"/>
                    </a:lnTo>
                    <a:lnTo>
                      <a:pt x="141" y="108"/>
                    </a:lnTo>
                    <a:lnTo>
                      <a:pt x="146" y="98"/>
                    </a:lnTo>
                    <a:lnTo>
                      <a:pt x="150" y="91"/>
                    </a:lnTo>
                    <a:lnTo>
                      <a:pt x="153" y="83"/>
                    </a:lnTo>
                    <a:lnTo>
                      <a:pt x="156" y="74"/>
                    </a:lnTo>
                    <a:lnTo>
                      <a:pt x="156" y="66"/>
                    </a:lnTo>
                    <a:lnTo>
                      <a:pt x="154" y="57"/>
                    </a:lnTo>
                    <a:lnTo>
                      <a:pt x="150" y="51"/>
                    </a:lnTo>
                    <a:lnTo>
                      <a:pt x="143" y="45"/>
                    </a:lnTo>
                    <a:lnTo>
                      <a:pt x="131" y="44"/>
                    </a:lnTo>
                    <a:lnTo>
                      <a:pt x="120" y="44"/>
                    </a:lnTo>
                    <a:lnTo>
                      <a:pt x="108" y="43"/>
                    </a:lnTo>
                    <a:lnTo>
                      <a:pt x="99" y="40"/>
                    </a:lnTo>
                    <a:lnTo>
                      <a:pt x="92" y="38"/>
                    </a:lnTo>
                    <a:lnTo>
                      <a:pt x="88" y="36"/>
                    </a:lnTo>
                    <a:lnTo>
                      <a:pt x="86" y="32"/>
                    </a:lnTo>
                    <a:lnTo>
                      <a:pt x="88" y="29"/>
                    </a:lnTo>
                    <a:lnTo>
                      <a:pt x="93" y="25"/>
                    </a:lnTo>
                    <a:lnTo>
                      <a:pt x="100" y="22"/>
                    </a:lnTo>
                    <a:lnTo>
                      <a:pt x="104" y="17"/>
                    </a:lnTo>
                    <a:lnTo>
                      <a:pt x="106" y="13"/>
                    </a:lnTo>
                    <a:lnTo>
                      <a:pt x="105" y="8"/>
                    </a:lnTo>
                    <a:lnTo>
                      <a:pt x="101" y="5"/>
                    </a:lnTo>
                    <a:lnTo>
                      <a:pt x="95" y="1"/>
                    </a:lnTo>
                    <a:lnTo>
                      <a:pt x="84" y="0"/>
                    </a:lnTo>
                    <a:lnTo>
                      <a:pt x="69" y="1"/>
                    </a:lnTo>
                    <a:close/>
                  </a:path>
                </a:pathLst>
              </a:custGeom>
              <a:pattFill prst="pct25">
                <a:fgClr>
                  <a:srgbClr val="3399FF">
                    <a:alpha val="60001"/>
                  </a:srgbClr>
                </a:fgClr>
                <a:bgClr>
                  <a:srgbClr val="FFFFFF">
                    <a:alpha val="60001"/>
                  </a:srgbClr>
                </a:bgClr>
              </a:pattFill>
              <a:ln w="9525">
                <a:noFill/>
                <a:round/>
                <a:headEnd/>
                <a:tailEnd/>
              </a:ln>
            </p:spPr>
            <p:txBody>
              <a:bodyPr/>
              <a:lstStyle/>
              <a:p>
                <a:endParaRPr lang="ja-JP" altLang="en-US"/>
              </a:p>
            </p:txBody>
          </p:sp>
          <p:sp>
            <p:nvSpPr>
              <p:cNvPr id="15" name="Freeform 14" descr="25%"/>
              <p:cNvSpPr>
                <a:spLocks noChangeAspect="1"/>
              </p:cNvSpPr>
              <p:nvPr/>
            </p:nvSpPr>
            <p:spPr bwMode="auto">
              <a:xfrm>
                <a:off x="227" y="1476"/>
                <a:ext cx="1641" cy="1138"/>
              </a:xfrm>
              <a:custGeom>
                <a:avLst/>
                <a:gdLst/>
                <a:ahLst/>
                <a:cxnLst>
                  <a:cxn ang="0">
                    <a:pos x="15" y="836"/>
                  </a:cxn>
                  <a:cxn ang="0">
                    <a:pos x="18" y="976"/>
                  </a:cxn>
                  <a:cxn ang="0">
                    <a:pos x="26" y="1091"/>
                  </a:cxn>
                  <a:cxn ang="0">
                    <a:pos x="110" y="1108"/>
                  </a:cxn>
                  <a:cxn ang="0">
                    <a:pos x="171" y="1113"/>
                  </a:cxn>
                  <a:cxn ang="0">
                    <a:pos x="254" y="1095"/>
                  </a:cxn>
                  <a:cxn ang="0">
                    <a:pos x="315" y="1048"/>
                  </a:cxn>
                  <a:cxn ang="0">
                    <a:pos x="349" y="947"/>
                  </a:cxn>
                  <a:cxn ang="0">
                    <a:pos x="424" y="844"/>
                  </a:cxn>
                  <a:cxn ang="0">
                    <a:pos x="531" y="842"/>
                  </a:cxn>
                  <a:cxn ang="0">
                    <a:pos x="631" y="804"/>
                  </a:cxn>
                  <a:cxn ang="0">
                    <a:pos x="681" y="874"/>
                  </a:cxn>
                  <a:cxn ang="0">
                    <a:pos x="811" y="963"/>
                  </a:cxn>
                  <a:cxn ang="0">
                    <a:pos x="844" y="1039"/>
                  </a:cxn>
                  <a:cxn ang="0">
                    <a:pos x="905" y="974"/>
                  </a:cxn>
                  <a:cxn ang="0">
                    <a:pos x="893" y="927"/>
                  </a:cxn>
                  <a:cxn ang="0">
                    <a:pos x="821" y="894"/>
                  </a:cxn>
                  <a:cxn ang="0">
                    <a:pos x="736" y="799"/>
                  </a:cxn>
                  <a:cxn ang="0">
                    <a:pos x="775" y="763"/>
                  </a:cxn>
                  <a:cxn ang="0">
                    <a:pos x="881" y="846"/>
                  </a:cxn>
                  <a:cxn ang="0">
                    <a:pos x="958" y="937"/>
                  </a:cxn>
                  <a:cxn ang="0">
                    <a:pos x="1017" y="1095"/>
                  </a:cxn>
                  <a:cxn ang="0">
                    <a:pos x="1084" y="1084"/>
                  </a:cxn>
                  <a:cxn ang="0">
                    <a:pos x="1092" y="1001"/>
                  </a:cxn>
                  <a:cxn ang="0">
                    <a:pos x="1101" y="979"/>
                  </a:cxn>
                  <a:cxn ang="0">
                    <a:pos x="1172" y="941"/>
                  </a:cxn>
                  <a:cxn ang="0">
                    <a:pos x="1228" y="891"/>
                  </a:cxn>
                  <a:cxn ang="0">
                    <a:pos x="1278" y="783"/>
                  </a:cxn>
                  <a:cxn ang="0">
                    <a:pos x="1383" y="709"/>
                  </a:cxn>
                  <a:cxn ang="0">
                    <a:pos x="1395" y="750"/>
                  </a:cxn>
                  <a:cxn ang="0">
                    <a:pos x="1471" y="769"/>
                  </a:cxn>
                  <a:cxn ang="0">
                    <a:pos x="1481" y="728"/>
                  </a:cxn>
                  <a:cxn ang="0">
                    <a:pos x="1568" y="657"/>
                  </a:cxn>
                  <a:cxn ang="0">
                    <a:pos x="1634" y="604"/>
                  </a:cxn>
                  <a:cxn ang="0">
                    <a:pos x="1597" y="524"/>
                  </a:cxn>
                  <a:cxn ang="0">
                    <a:pos x="1479" y="477"/>
                  </a:cxn>
                  <a:cxn ang="0">
                    <a:pos x="1425" y="402"/>
                  </a:cxn>
                  <a:cxn ang="0">
                    <a:pos x="1375" y="358"/>
                  </a:cxn>
                  <a:cxn ang="0">
                    <a:pos x="1345" y="293"/>
                  </a:cxn>
                  <a:cxn ang="0">
                    <a:pos x="1307" y="212"/>
                  </a:cxn>
                  <a:cxn ang="0">
                    <a:pos x="1232" y="146"/>
                  </a:cxn>
                  <a:cxn ang="0">
                    <a:pos x="1250" y="10"/>
                  </a:cxn>
                  <a:cxn ang="0">
                    <a:pos x="1164" y="0"/>
                  </a:cxn>
                  <a:cxn ang="0">
                    <a:pos x="1077" y="63"/>
                  </a:cxn>
                  <a:cxn ang="0">
                    <a:pos x="1078" y="137"/>
                  </a:cxn>
                  <a:cxn ang="0">
                    <a:pos x="1001" y="193"/>
                  </a:cxn>
                  <a:cxn ang="0">
                    <a:pos x="938" y="299"/>
                  </a:cxn>
                  <a:cxn ang="0">
                    <a:pos x="829" y="305"/>
                  </a:cxn>
                  <a:cxn ang="0">
                    <a:pos x="701" y="303"/>
                  </a:cxn>
                  <a:cxn ang="0">
                    <a:pos x="657" y="207"/>
                  </a:cxn>
                  <a:cxn ang="0">
                    <a:pos x="617" y="131"/>
                  </a:cxn>
                  <a:cxn ang="0">
                    <a:pos x="572" y="237"/>
                  </a:cxn>
                  <a:cxn ang="0">
                    <a:pos x="553" y="335"/>
                  </a:cxn>
                  <a:cxn ang="0">
                    <a:pos x="493" y="363"/>
                  </a:cxn>
                  <a:cxn ang="0">
                    <a:pos x="408" y="465"/>
                  </a:cxn>
                  <a:cxn ang="0">
                    <a:pos x="315" y="551"/>
                  </a:cxn>
                  <a:cxn ang="0">
                    <a:pos x="254" y="585"/>
                  </a:cxn>
                  <a:cxn ang="0">
                    <a:pos x="153" y="608"/>
                  </a:cxn>
                  <a:cxn ang="0">
                    <a:pos x="238" y="654"/>
                  </a:cxn>
                  <a:cxn ang="0">
                    <a:pos x="268" y="816"/>
                  </a:cxn>
                  <a:cxn ang="0">
                    <a:pos x="117" y="816"/>
                  </a:cxn>
                </a:cxnLst>
                <a:rect l="0" t="0" r="r" b="b"/>
                <a:pathLst>
                  <a:path w="1635" h="1133">
                    <a:moveTo>
                      <a:pt x="86" y="813"/>
                    </a:moveTo>
                    <a:lnTo>
                      <a:pt x="85" y="813"/>
                    </a:lnTo>
                    <a:lnTo>
                      <a:pt x="80" y="813"/>
                    </a:lnTo>
                    <a:lnTo>
                      <a:pt x="75" y="813"/>
                    </a:lnTo>
                    <a:lnTo>
                      <a:pt x="66" y="814"/>
                    </a:lnTo>
                    <a:lnTo>
                      <a:pt x="58" y="815"/>
                    </a:lnTo>
                    <a:lnTo>
                      <a:pt x="49" y="816"/>
                    </a:lnTo>
                    <a:lnTo>
                      <a:pt x="41" y="819"/>
                    </a:lnTo>
                    <a:lnTo>
                      <a:pt x="33" y="822"/>
                    </a:lnTo>
                    <a:lnTo>
                      <a:pt x="26" y="827"/>
                    </a:lnTo>
                    <a:lnTo>
                      <a:pt x="19" y="830"/>
                    </a:lnTo>
                    <a:lnTo>
                      <a:pt x="15" y="836"/>
                    </a:lnTo>
                    <a:lnTo>
                      <a:pt x="10" y="841"/>
                    </a:lnTo>
                    <a:lnTo>
                      <a:pt x="8" y="845"/>
                    </a:lnTo>
                    <a:lnTo>
                      <a:pt x="8" y="851"/>
                    </a:lnTo>
                    <a:lnTo>
                      <a:pt x="9" y="856"/>
                    </a:lnTo>
                    <a:lnTo>
                      <a:pt x="13" y="861"/>
                    </a:lnTo>
                    <a:lnTo>
                      <a:pt x="22" y="874"/>
                    </a:lnTo>
                    <a:lnTo>
                      <a:pt x="26" y="889"/>
                    </a:lnTo>
                    <a:lnTo>
                      <a:pt x="26" y="906"/>
                    </a:lnTo>
                    <a:lnTo>
                      <a:pt x="23" y="925"/>
                    </a:lnTo>
                    <a:lnTo>
                      <a:pt x="20" y="943"/>
                    </a:lnTo>
                    <a:lnTo>
                      <a:pt x="20" y="959"/>
                    </a:lnTo>
                    <a:lnTo>
                      <a:pt x="18" y="976"/>
                    </a:lnTo>
                    <a:lnTo>
                      <a:pt x="13" y="988"/>
                    </a:lnTo>
                    <a:lnTo>
                      <a:pt x="7" y="1000"/>
                    </a:lnTo>
                    <a:lnTo>
                      <a:pt x="1" y="1012"/>
                    </a:lnTo>
                    <a:lnTo>
                      <a:pt x="0" y="1025"/>
                    </a:lnTo>
                    <a:lnTo>
                      <a:pt x="9" y="1037"/>
                    </a:lnTo>
                    <a:lnTo>
                      <a:pt x="20" y="1046"/>
                    </a:lnTo>
                    <a:lnTo>
                      <a:pt x="25" y="1054"/>
                    </a:lnTo>
                    <a:lnTo>
                      <a:pt x="26" y="1063"/>
                    </a:lnTo>
                    <a:lnTo>
                      <a:pt x="23" y="1076"/>
                    </a:lnTo>
                    <a:lnTo>
                      <a:pt x="22" y="1083"/>
                    </a:lnTo>
                    <a:lnTo>
                      <a:pt x="24" y="1087"/>
                    </a:lnTo>
                    <a:lnTo>
                      <a:pt x="26" y="1091"/>
                    </a:lnTo>
                    <a:lnTo>
                      <a:pt x="31" y="1093"/>
                    </a:lnTo>
                    <a:lnTo>
                      <a:pt x="36" y="1094"/>
                    </a:lnTo>
                    <a:lnTo>
                      <a:pt x="43" y="1095"/>
                    </a:lnTo>
                    <a:lnTo>
                      <a:pt x="50" y="1095"/>
                    </a:lnTo>
                    <a:lnTo>
                      <a:pt x="57" y="1095"/>
                    </a:lnTo>
                    <a:lnTo>
                      <a:pt x="65" y="1095"/>
                    </a:lnTo>
                    <a:lnTo>
                      <a:pt x="75" y="1095"/>
                    </a:lnTo>
                    <a:lnTo>
                      <a:pt x="83" y="1096"/>
                    </a:lnTo>
                    <a:lnTo>
                      <a:pt x="92" y="1098"/>
                    </a:lnTo>
                    <a:lnTo>
                      <a:pt x="100" y="1100"/>
                    </a:lnTo>
                    <a:lnTo>
                      <a:pt x="106" y="1103"/>
                    </a:lnTo>
                    <a:lnTo>
                      <a:pt x="110" y="1108"/>
                    </a:lnTo>
                    <a:lnTo>
                      <a:pt x="111" y="1115"/>
                    </a:lnTo>
                    <a:lnTo>
                      <a:pt x="113" y="1122"/>
                    </a:lnTo>
                    <a:lnTo>
                      <a:pt x="116" y="1126"/>
                    </a:lnTo>
                    <a:lnTo>
                      <a:pt x="122" y="1130"/>
                    </a:lnTo>
                    <a:lnTo>
                      <a:pt x="128" y="1132"/>
                    </a:lnTo>
                    <a:lnTo>
                      <a:pt x="134" y="1133"/>
                    </a:lnTo>
                    <a:lnTo>
                      <a:pt x="143" y="1132"/>
                    </a:lnTo>
                    <a:lnTo>
                      <a:pt x="149" y="1129"/>
                    </a:lnTo>
                    <a:lnTo>
                      <a:pt x="155" y="1124"/>
                    </a:lnTo>
                    <a:lnTo>
                      <a:pt x="161" y="1120"/>
                    </a:lnTo>
                    <a:lnTo>
                      <a:pt x="166" y="1115"/>
                    </a:lnTo>
                    <a:lnTo>
                      <a:pt x="171" y="1113"/>
                    </a:lnTo>
                    <a:lnTo>
                      <a:pt x="178" y="1110"/>
                    </a:lnTo>
                    <a:lnTo>
                      <a:pt x="184" y="1108"/>
                    </a:lnTo>
                    <a:lnTo>
                      <a:pt x="192" y="1108"/>
                    </a:lnTo>
                    <a:lnTo>
                      <a:pt x="199" y="1109"/>
                    </a:lnTo>
                    <a:lnTo>
                      <a:pt x="208" y="1110"/>
                    </a:lnTo>
                    <a:lnTo>
                      <a:pt x="216" y="1111"/>
                    </a:lnTo>
                    <a:lnTo>
                      <a:pt x="224" y="1111"/>
                    </a:lnTo>
                    <a:lnTo>
                      <a:pt x="231" y="1110"/>
                    </a:lnTo>
                    <a:lnTo>
                      <a:pt x="237" y="1107"/>
                    </a:lnTo>
                    <a:lnTo>
                      <a:pt x="243" y="1105"/>
                    </a:lnTo>
                    <a:lnTo>
                      <a:pt x="249" y="1100"/>
                    </a:lnTo>
                    <a:lnTo>
                      <a:pt x="254" y="1095"/>
                    </a:lnTo>
                    <a:lnTo>
                      <a:pt x="261" y="1091"/>
                    </a:lnTo>
                    <a:lnTo>
                      <a:pt x="268" y="1086"/>
                    </a:lnTo>
                    <a:lnTo>
                      <a:pt x="275" y="1084"/>
                    </a:lnTo>
                    <a:lnTo>
                      <a:pt x="281" y="1083"/>
                    </a:lnTo>
                    <a:lnTo>
                      <a:pt x="287" y="1082"/>
                    </a:lnTo>
                    <a:lnTo>
                      <a:pt x="291" y="1080"/>
                    </a:lnTo>
                    <a:lnTo>
                      <a:pt x="295" y="1078"/>
                    </a:lnTo>
                    <a:lnTo>
                      <a:pt x="298" y="1073"/>
                    </a:lnTo>
                    <a:lnTo>
                      <a:pt x="300" y="1067"/>
                    </a:lnTo>
                    <a:lnTo>
                      <a:pt x="304" y="1058"/>
                    </a:lnTo>
                    <a:lnTo>
                      <a:pt x="308" y="1053"/>
                    </a:lnTo>
                    <a:lnTo>
                      <a:pt x="315" y="1048"/>
                    </a:lnTo>
                    <a:lnTo>
                      <a:pt x="321" y="1045"/>
                    </a:lnTo>
                    <a:lnTo>
                      <a:pt x="327" y="1042"/>
                    </a:lnTo>
                    <a:lnTo>
                      <a:pt x="330" y="1039"/>
                    </a:lnTo>
                    <a:lnTo>
                      <a:pt x="332" y="1033"/>
                    </a:lnTo>
                    <a:lnTo>
                      <a:pt x="330" y="1027"/>
                    </a:lnTo>
                    <a:lnTo>
                      <a:pt x="323" y="1015"/>
                    </a:lnTo>
                    <a:lnTo>
                      <a:pt x="320" y="1002"/>
                    </a:lnTo>
                    <a:lnTo>
                      <a:pt x="320" y="989"/>
                    </a:lnTo>
                    <a:lnTo>
                      <a:pt x="325" y="973"/>
                    </a:lnTo>
                    <a:lnTo>
                      <a:pt x="330" y="964"/>
                    </a:lnTo>
                    <a:lnTo>
                      <a:pt x="338" y="956"/>
                    </a:lnTo>
                    <a:lnTo>
                      <a:pt x="349" y="947"/>
                    </a:lnTo>
                    <a:lnTo>
                      <a:pt x="360" y="940"/>
                    </a:lnTo>
                    <a:lnTo>
                      <a:pt x="372" y="933"/>
                    </a:lnTo>
                    <a:lnTo>
                      <a:pt x="383" y="927"/>
                    </a:lnTo>
                    <a:lnTo>
                      <a:pt x="394" y="922"/>
                    </a:lnTo>
                    <a:lnTo>
                      <a:pt x="402" y="920"/>
                    </a:lnTo>
                    <a:lnTo>
                      <a:pt x="413" y="913"/>
                    </a:lnTo>
                    <a:lnTo>
                      <a:pt x="420" y="901"/>
                    </a:lnTo>
                    <a:lnTo>
                      <a:pt x="423" y="884"/>
                    </a:lnTo>
                    <a:lnTo>
                      <a:pt x="421" y="866"/>
                    </a:lnTo>
                    <a:lnTo>
                      <a:pt x="420" y="858"/>
                    </a:lnTo>
                    <a:lnTo>
                      <a:pt x="421" y="850"/>
                    </a:lnTo>
                    <a:lnTo>
                      <a:pt x="424" y="844"/>
                    </a:lnTo>
                    <a:lnTo>
                      <a:pt x="428" y="838"/>
                    </a:lnTo>
                    <a:lnTo>
                      <a:pt x="435" y="835"/>
                    </a:lnTo>
                    <a:lnTo>
                      <a:pt x="443" y="833"/>
                    </a:lnTo>
                    <a:lnTo>
                      <a:pt x="454" y="831"/>
                    </a:lnTo>
                    <a:lnTo>
                      <a:pt x="465" y="833"/>
                    </a:lnTo>
                    <a:lnTo>
                      <a:pt x="478" y="835"/>
                    </a:lnTo>
                    <a:lnTo>
                      <a:pt x="488" y="837"/>
                    </a:lnTo>
                    <a:lnTo>
                      <a:pt x="499" y="840"/>
                    </a:lnTo>
                    <a:lnTo>
                      <a:pt x="507" y="842"/>
                    </a:lnTo>
                    <a:lnTo>
                      <a:pt x="516" y="844"/>
                    </a:lnTo>
                    <a:lnTo>
                      <a:pt x="523" y="843"/>
                    </a:lnTo>
                    <a:lnTo>
                      <a:pt x="531" y="842"/>
                    </a:lnTo>
                    <a:lnTo>
                      <a:pt x="538" y="837"/>
                    </a:lnTo>
                    <a:lnTo>
                      <a:pt x="546" y="830"/>
                    </a:lnTo>
                    <a:lnTo>
                      <a:pt x="555" y="823"/>
                    </a:lnTo>
                    <a:lnTo>
                      <a:pt x="565" y="815"/>
                    </a:lnTo>
                    <a:lnTo>
                      <a:pt x="577" y="808"/>
                    </a:lnTo>
                    <a:lnTo>
                      <a:pt x="587" y="802"/>
                    </a:lnTo>
                    <a:lnTo>
                      <a:pt x="597" y="796"/>
                    </a:lnTo>
                    <a:lnTo>
                      <a:pt x="605" y="793"/>
                    </a:lnTo>
                    <a:lnTo>
                      <a:pt x="612" y="793"/>
                    </a:lnTo>
                    <a:lnTo>
                      <a:pt x="617" y="796"/>
                    </a:lnTo>
                    <a:lnTo>
                      <a:pt x="624" y="799"/>
                    </a:lnTo>
                    <a:lnTo>
                      <a:pt x="631" y="804"/>
                    </a:lnTo>
                    <a:lnTo>
                      <a:pt x="638" y="810"/>
                    </a:lnTo>
                    <a:lnTo>
                      <a:pt x="644" y="816"/>
                    </a:lnTo>
                    <a:lnTo>
                      <a:pt x="648" y="822"/>
                    </a:lnTo>
                    <a:lnTo>
                      <a:pt x="651" y="830"/>
                    </a:lnTo>
                    <a:lnTo>
                      <a:pt x="651" y="837"/>
                    </a:lnTo>
                    <a:lnTo>
                      <a:pt x="650" y="844"/>
                    </a:lnTo>
                    <a:lnTo>
                      <a:pt x="652" y="850"/>
                    </a:lnTo>
                    <a:lnTo>
                      <a:pt x="655" y="855"/>
                    </a:lnTo>
                    <a:lnTo>
                      <a:pt x="660" y="859"/>
                    </a:lnTo>
                    <a:lnTo>
                      <a:pt x="667" y="864"/>
                    </a:lnTo>
                    <a:lnTo>
                      <a:pt x="674" y="868"/>
                    </a:lnTo>
                    <a:lnTo>
                      <a:pt x="681" y="874"/>
                    </a:lnTo>
                    <a:lnTo>
                      <a:pt x="689" y="881"/>
                    </a:lnTo>
                    <a:lnTo>
                      <a:pt x="698" y="889"/>
                    </a:lnTo>
                    <a:lnTo>
                      <a:pt x="708" y="897"/>
                    </a:lnTo>
                    <a:lnTo>
                      <a:pt x="721" y="905"/>
                    </a:lnTo>
                    <a:lnTo>
                      <a:pt x="734" y="914"/>
                    </a:lnTo>
                    <a:lnTo>
                      <a:pt x="748" y="922"/>
                    </a:lnTo>
                    <a:lnTo>
                      <a:pt x="760" y="931"/>
                    </a:lnTo>
                    <a:lnTo>
                      <a:pt x="772" y="939"/>
                    </a:lnTo>
                    <a:lnTo>
                      <a:pt x="782" y="944"/>
                    </a:lnTo>
                    <a:lnTo>
                      <a:pt x="791" y="950"/>
                    </a:lnTo>
                    <a:lnTo>
                      <a:pt x="802" y="956"/>
                    </a:lnTo>
                    <a:lnTo>
                      <a:pt x="811" y="963"/>
                    </a:lnTo>
                    <a:lnTo>
                      <a:pt x="819" y="970"/>
                    </a:lnTo>
                    <a:lnTo>
                      <a:pt x="827" y="977"/>
                    </a:lnTo>
                    <a:lnTo>
                      <a:pt x="832" y="984"/>
                    </a:lnTo>
                    <a:lnTo>
                      <a:pt x="835" y="992"/>
                    </a:lnTo>
                    <a:lnTo>
                      <a:pt x="835" y="999"/>
                    </a:lnTo>
                    <a:lnTo>
                      <a:pt x="832" y="1015"/>
                    </a:lnTo>
                    <a:lnTo>
                      <a:pt x="829" y="1032"/>
                    </a:lnTo>
                    <a:lnTo>
                      <a:pt x="827" y="1046"/>
                    </a:lnTo>
                    <a:lnTo>
                      <a:pt x="826" y="1052"/>
                    </a:lnTo>
                    <a:lnTo>
                      <a:pt x="828" y="1050"/>
                    </a:lnTo>
                    <a:lnTo>
                      <a:pt x="834" y="1047"/>
                    </a:lnTo>
                    <a:lnTo>
                      <a:pt x="844" y="1039"/>
                    </a:lnTo>
                    <a:lnTo>
                      <a:pt x="859" y="1027"/>
                    </a:lnTo>
                    <a:lnTo>
                      <a:pt x="874" y="1016"/>
                    </a:lnTo>
                    <a:lnTo>
                      <a:pt x="881" y="1008"/>
                    </a:lnTo>
                    <a:lnTo>
                      <a:pt x="881" y="1002"/>
                    </a:lnTo>
                    <a:lnTo>
                      <a:pt x="874" y="993"/>
                    </a:lnTo>
                    <a:lnTo>
                      <a:pt x="867" y="981"/>
                    </a:lnTo>
                    <a:lnTo>
                      <a:pt x="866" y="970"/>
                    </a:lnTo>
                    <a:lnTo>
                      <a:pt x="872" y="962"/>
                    </a:lnTo>
                    <a:lnTo>
                      <a:pt x="884" y="964"/>
                    </a:lnTo>
                    <a:lnTo>
                      <a:pt x="892" y="967"/>
                    </a:lnTo>
                    <a:lnTo>
                      <a:pt x="899" y="971"/>
                    </a:lnTo>
                    <a:lnTo>
                      <a:pt x="905" y="974"/>
                    </a:lnTo>
                    <a:lnTo>
                      <a:pt x="912" y="977"/>
                    </a:lnTo>
                    <a:lnTo>
                      <a:pt x="917" y="978"/>
                    </a:lnTo>
                    <a:lnTo>
                      <a:pt x="922" y="978"/>
                    </a:lnTo>
                    <a:lnTo>
                      <a:pt x="923" y="974"/>
                    </a:lnTo>
                    <a:lnTo>
                      <a:pt x="923" y="969"/>
                    </a:lnTo>
                    <a:lnTo>
                      <a:pt x="920" y="962"/>
                    </a:lnTo>
                    <a:lnTo>
                      <a:pt x="918" y="954"/>
                    </a:lnTo>
                    <a:lnTo>
                      <a:pt x="915" y="948"/>
                    </a:lnTo>
                    <a:lnTo>
                      <a:pt x="911" y="941"/>
                    </a:lnTo>
                    <a:lnTo>
                      <a:pt x="905" y="935"/>
                    </a:lnTo>
                    <a:lnTo>
                      <a:pt x="900" y="931"/>
                    </a:lnTo>
                    <a:lnTo>
                      <a:pt x="893" y="927"/>
                    </a:lnTo>
                    <a:lnTo>
                      <a:pt x="884" y="925"/>
                    </a:lnTo>
                    <a:lnTo>
                      <a:pt x="874" y="922"/>
                    </a:lnTo>
                    <a:lnTo>
                      <a:pt x="866" y="920"/>
                    </a:lnTo>
                    <a:lnTo>
                      <a:pt x="859" y="917"/>
                    </a:lnTo>
                    <a:lnTo>
                      <a:pt x="852" y="913"/>
                    </a:lnTo>
                    <a:lnTo>
                      <a:pt x="847" y="910"/>
                    </a:lnTo>
                    <a:lnTo>
                      <a:pt x="843" y="908"/>
                    </a:lnTo>
                    <a:lnTo>
                      <a:pt x="841" y="906"/>
                    </a:lnTo>
                    <a:lnTo>
                      <a:pt x="840" y="905"/>
                    </a:lnTo>
                    <a:lnTo>
                      <a:pt x="837" y="904"/>
                    </a:lnTo>
                    <a:lnTo>
                      <a:pt x="831" y="899"/>
                    </a:lnTo>
                    <a:lnTo>
                      <a:pt x="821" y="894"/>
                    </a:lnTo>
                    <a:lnTo>
                      <a:pt x="810" y="886"/>
                    </a:lnTo>
                    <a:lnTo>
                      <a:pt x="798" y="876"/>
                    </a:lnTo>
                    <a:lnTo>
                      <a:pt x="787" y="867"/>
                    </a:lnTo>
                    <a:lnTo>
                      <a:pt x="778" y="857"/>
                    </a:lnTo>
                    <a:lnTo>
                      <a:pt x="772" y="848"/>
                    </a:lnTo>
                    <a:lnTo>
                      <a:pt x="767" y="838"/>
                    </a:lnTo>
                    <a:lnTo>
                      <a:pt x="763" y="830"/>
                    </a:lnTo>
                    <a:lnTo>
                      <a:pt x="757" y="823"/>
                    </a:lnTo>
                    <a:lnTo>
                      <a:pt x="751" y="816"/>
                    </a:lnTo>
                    <a:lnTo>
                      <a:pt x="745" y="811"/>
                    </a:lnTo>
                    <a:lnTo>
                      <a:pt x="740" y="805"/>
                    </a:lnTo>
                    <a:lnTo>
                      <a:pt x="736" y="799"/>
                    </a:lnTo>
                    <a:lnTo>
                      <a:pt x="733" y="793"/>
                    </a:lnTo>
                    <a:lnTo>
                      <a:pt x="727" y="780"/>
                    </a:lnTo>
                    <a:lnTo>
                      <a:pt x="722" y="765"/>
                    </a:lnTo>
                    <a:lnTo>
                      <a:pt x="722" y="751"/>
                    </a:lnTo>
                    <a:lnTo>
                      <a:pt x="733" y="740"/>
                    </a:lnTo>
                    <a:lnTo>
                      <a:pt x="741" y="738"/>
                    </a:lnTo>
                    <a:lnTo>
                      <a:pt x="749" y="738"/>
                    </a:lnTo>
                    <a:lnTo>
                      <a:pt x="754" y="742"/>
                    </a:lnTo>
                    <a:lnTo>
                      <a:pt x="759" y="745"/>
                    </a:lnTo>
                    <a:lnTo>
                      <a:pt x="765" y="751"/>
                    </a:lnTo>
                    <a:lnTo>
                      <a:pt x="769" y="757"/>
                    </a:lnTo>
                    <a:lnTo>
                      <a:pt x="775" y="763"/>
                    </a:lnTo>
                    <a:lnTo>
                      <a:pt x="782" y="769"/>
                    </a:lnTo>
                    <a:lnTo>
                      <a:pt x="790" y="776"/>
                    </a:lnTo>
                    <a:lnTo>
                      <a:pt x="797" y="784"/>
                    </a:lnTo>
                    <a:lnTo>
                      <a:pt x="806" y="793"/>
                    </a:lnTo>
                    <a:lnTo>
                      <a:pt x="814" y="802"/>
                    </a:lnTo>
                    <a:lnTo>
                      <a:pt x="824" y="811"/>
                    </a:lnTo>
                    <a:lnTo>
                      <a:pt x="832" y="819"/>
                    </a:lnTo>
                    <a:lnTo>
                      <a:pt x="841" y="825"/>
                    </a:lnTo>
                    <a:lnTo>
                      <a:pt x="850" y="828"/>
                    </a:lnTo>
                    <a:lnTo>
                      <a:pt x="859" y="831"/>
                    </a:lnTo>
                    <a:lnTo>
                      <a:pt x="871" y="837"/>
                    </a:lnTo>
                    <a:lnTo>
                      <a:pt x="881" y="846"/>
                    </a:lnTo>
                    <a:lnTo>
                      <a:pt x="893" y="856"/>
                    </a:lnTo>
                    <a:lnTo>
                      <a:pt x="903" y="866"/>
                    </a:lnTo>
                    <a:lnTo>
                      <a:pt x="912" y="875"/>
                    </a:lnTo>
                    <a:lnTo>
                      <a:pt x="922" y="884"/>
                    </a:lnTo>
                    <a:lnTo>
                      <a:pt x="927" y="891"/>
                    </a:lnTo>
                    <a:lnTo>
                      <a:pt x="933" y="897"/>
                    </a:lnTo>
                    <a:lnTo>
                      <a:pt x="939" y="903"/>
                    </a:lnTo>
                    <a:lnTo>
                      <a:pt x="945" y="909"/>
                    </a:lnTo>
                    <a:lnTo>
                      <a:pt x="949" y="916"/>
                    </a:lnTo>
                    <a:lnTo>
                      <a:pt x="954" y="922"/>
                    </a:lnTo>
                    <a:lnTo>
                      <a:pt x="956" y="929"/>
                    </a:lnTo>
                    <a:lnTo>
                      <a:pt x="958" y="937"/>
                    </a:lnTo>
                    <a:lnTo>
                      <a:pt x="957" y="944"/>
                    </a:lnTo>
                    <a:lnTo>
                      <a:pt x="957" y="959"/>
                    </a:lnTo>
                    <a:lnTo>
                      <a:pt x="962" y="973"/>
                    </a:lnTo>
                    <a:lnTo>
                      <a:pt x="969" y="987"/>
                    </a:lnTo>
                    <a:lnTo>
                      <a:pt x="977" y="999"/>
                    </a:lnTo>
                    <a:lnTo>
                      <a:pt x="985" y="1010"/>
                    </a:lnTo>
                    <a:lnTo>
                      <a:pt x="993" y="1025"/>
                    </a:lnTo>
                    <a:lnTo>
                      <a:pt x="999" y="1041"/>
                    </a:lnTo>
                    <a:lnTo>
                      <a:pt x="1001" y="1056"/>
                    </a:lnTo>
                    <a:lnTo>
                      <a:pt x="1003" y="1071"/>
                    </a:lnTo>
                    <a:lnTo>
                      <a:pt x="1008" y="1084"/>
                    </a:lnTo>
                    <a:lnTo>
                      <a:pt x="1017" y="1095"/>
                    </a:lnTo>
                    <a:lnTo>
                      <a:pt x="1030" y="1105"/>
                    </a:lnTo>
                    <a:lnTo>
                      <a:pt x="1039" y="1110"/>
                    </a:lnTo>
                    <a:lnTo>
                      <a:pt x="1048" y="1116"/>
                    </a:lnTo>
                    <a:lnTo>
                      <a:pt x="1055" y="1120"/>
                    </a:lnTo>
                    <a:lnTo>
                      <a:pt x="1062" y="1121"/>
                    </a:lnTo>
                    <a:lnTo>
                      <a:pt x="1066" y="1121"/>
                    </a:lnTo>
                    <a:lnTo>
                      <a:pt x="1068" y="1120"/>
                    </a:lnTo>
                    <a:lnTo>
                      <a:pt x="1071" y="1117"/>
                    </a:lnTo>
                    <a:lnTo>
                      <a:pt x="1074" y="1115"/>
                    </a:lnTo>
                    <a:lnTo>
                      <a:pt x="1081" y="1103"/>
                    </a:lnTo>
                    <a:lnTo>
                      <a:pt x="1082" y="1092"/>
                    </a:lnTo>
                    <a:lnTo>
                      <a:pt x="1084" y="1084"/>
                    </a:lnTo>
                    <a:lnTo>
                      <a:pt x="1093" y="1080"/>
                    </a:lnTo>
                    <a:lnTo>
                      <a:pt x="1106" y="1077"/>
                    </a:lnTo>
                    <a:lnTo>
                      <a:pt x="1115" y="1070"/>
                    </a:lnTo>
                    <a:lnTo>
                      <a:pt x="1120" y="1064"/>
                    </a:lnTo>
                    <a:lnTo>
                      <a:pt x="1122" y="1061"/>
                    </a:lnTo>
                    <a:lnTo>
                      <a:pt x="1123" y="1057"/>
                    </a:lnTo>
                    <a:lnTo>
                      <a:pt x="1124" y="1047"/>
                    </a:lnTo>
                    <a:lnTo>
                      <a:pt x="1122" y="1034"/>
                    </a:lnTo>
                    <a:lnTo>
                      <a:pt x="1113" y="1023"/>
                    </a:lnTo>
                    <a:lnTo>
                      <a:pt x="1106" y="1016"/>
                    </a:lnTo>
                    <a:lnTo>
                      <a:pt x="1099" y="1009"/>
                    </a:lnTo>
                    <a:lnTo>
                      <a:pt x="1092" y="1001"/>
                    </a:lnTo>
                    <a:lnTo>
                      <a:pt x="1086" y="993"/>
                    </a:lnTo>
                    <a:lnTo>
                      <a:pt x="1081" y="985"/>
                    </a:lnTo>
                    <a:lnTo>
                      <a:pt x="1077" y="979"/>
                    </a:lnTo>
                    <a:lnTo>
                      <a:pt x="1075" y="974"/>
                    </a:lnTo>
                    <a:lnTo>
                      <a:pt x="1074" y="973"/>
                    </a:lnTo>
                    <a:lnTo>
                      <a:pt x="1075" y="974"/>
                    </a:lnTo>
                    <a:lnTo>
                      <a:pt x="1076" y="976"/>
                    </a:lnTo>
                    <a:lnTo>
                      <a:pt x="1079" y="978"/>
                    </a:lnTo>
                    <a:lnTo>
                      <a:pt x="1084" y="980"/>
                    </a:lnTo>
                    <a:lnTo>
                      <a:pt x="1089" y="981"/>
                    </a:lnTo>
                    <a:lnTo>
                      <a:pt x="1094" y="981"/>
                    </a:lnTo>
                    <a:lnTo>
                      <a:pt x="1101" y="979"/>
                    </a:lnTo>
                    <a:lnTo>
                      <a:pt x="1108" y="973"/>
                    </a:lnTo>
                    <a:lnTo>
                      <a:pt x="1115" y="966"/>
                    </a:lnTo>
                    <a:lnTo>
                      <a:pt x="1120" y="961"/>
                    </a:lnTo>
                    <a:lnTo>
                      <a:pt x="1124" y="956"/>
                    </a:lnTo>
                    <a:lnTo>
                      <a:pt x="1129" y="952"/>
                    </a:lnTo>
                    <a:lnTo>
                      <a:pt x="1133" y="949"/>
                    </a:lnTo>
                    <a:lnTo>
                      <a:pt x="1138" y="948"/>
                    </a:lnTo>
                    <a:lnTo>
                      <a:pt x="1144" y="948"/>
                    </a:lnTo>
                    <a:lnTo>
                      <a:pt x="1152" y="949"/>
                    </a:lnTo>
                    <a:lnTo>
                      <a:pt x="1160" y="949"/>
                    </a:lnTo>
                    <a:lnTo>
                      <a:pt x="1166" y="947"/>
                    </a:lnTo>
                    <a:lnTo>
                      <a:pt x="1172" y="941"/>
                    </a:lnTo>
                    <a:lnTo>
                      <a:pt x="1175" y="934"/>
                    </a:lnTo>
                    <a:lnTo>
                      <a:pt x="1179" y="927"/>
                    </a:lnTo>
                    <a:lnTo>
                      <a:pt x="1182" y="919"/>
                    </a:lnTo>
                    <a:lnTo>
                      <a:pt x="1187" y="912"/>
                    </a:lnTo>
                    <a:lnTo>
                      <a:pt x="1191" y="905"/>
                    </a:lnTo>
                    <a:lnTo>
                      <a:pt x="1197" y="901"/>
                    </a:lnTo>
                    <a:lnTo>
                      <a:pt x="1203" y="897"/>
                    </a:lnTo>
                    <a:lnTo>
                      <a:pt x="1210" y="895"/>
                    </a:lnTo>
                    <a:lnTo>
                      <a:pt x="1215" y="893"/>
                    </a:lnTo>
                    <a:lnTo>
                      <a:pt x="1221" y="893"/>
                    </a:lnTo>
                    <a:lnTo>
                      <a:pt x="1226" y="891"/>
                    </a:lnTo>
                    <a:lnTo>
                      <a:pt x="1228" y="891"/>
                    </a:lnTo>
                    <a:lnTo>
                      <a:pt x="1229" y="891"/>
                    </a:lnTo>
                    <a:lnTo>
                      <a:pt x="1229" y="888"/>
                    </a:lnTo>
                    <a:lnTo>
                      <a:pt x="1229" y="879"/>
                    </a:lnTo>
                    <a:lnTo>
                      <a:pt x="1232" y="866"/>
                    </a:lnTo>
                    <a:lnTo>
                      <a:pt x="1240" y="852"/>
                    </a:lnTo>
                    <a:lnTo>
                      <a:pt x="1250" y="837"/>
                    </a:lnTo>
                    <a:lnTo>
                      <a:pt x="1257" y="823"/>
                    </a:lnTo>
                    <a:lnTo>
                      <a:pt x="1263" y="813"/>
                    </a:lnTo>
                    <a:lnTo>
                      <a:pt x="1264" y="808"/>
                    </a:lnTo>
                    <a:lnTo>
                      <a:pt x="1265" y="806"/>
                    </a:lnTo>
                    <a:lnTo>
                      <a:pt x="1271" y="797"/>
                    </a:lnTo>
                    <a:lnTo>
                      <a:pt x="1278" y="783"/>
                    </a:lnTo>
                    <a:lnTo>
                      <a:pt x="1288" y="765"/>
                    </a:lnTo>
                    <a:lnTo>
                      <a:pt x="1294" y="753"/>
                    </a:lnTo>
                    <a:lnTo>
                      <a:pt x="1300" y="742"/>
                    </a:lnTo>
                    <a:lnTo>
                      <a:pt x="1305" y="730"/>
                    </a:lnTo>
                    <a:lnTo>
                      <a:pt x="1312" y="720"/>
                    </a:lnTo>
                    <a:lnTo>
                      <a:pt x="1319" y="710"/>
                    </a:lnTo>
                    <a:lnTo>
                      <a:pt x="1327" y="705"/>
                    </a:lnTo>
                    <a:lnTo>
                      <a:pt x="1337" y="701"/>
                    </a:lnTo>
                    <a:lnTo>
                      <a:pt x="1347" y="701"/>
                    </a:lnTo>
                    <a:lnTo>
                      <a:pt x="1358" y="704"/>
                    </a:lnTo>
                    <a:lnTo>
                      <a:pt x="1370" y="706"/>
                    </a:lnTo>
                    <a:lnTo>
                      <a:pt x="1383" y="709"/>
                    </a:lnTo>
                    <a:lnTo>
                      <a:pt x="1394" y="713"/>
                    </a:lnTo>
                    <a:lnTo>
                      <a:pt x="1405" y="716"/>
                    </a:lnTo>
                    <a:lnTo>
                      <a:pt x="1413" y="719"/>
                    </a:lnTo>
                    <a:lnTo>
                      <a:pt x="1417" y="720"/>
                    </a:lnTo>
                    <a:lnTo>
                      <a:pt x="1419" y="721"/>
                    </a:lnTo>
                    <a:lnTo>
                      <a:pt x="1418" y="722"/>
                    </a:lnTo>
                    <a:lnTo>
                      <a:pt x="1414" y="724"/>
                    </a:lnTo>
                    <a:lnTo>
                      <a:pt x="1408" y="729"/>
                    </a:lnTo>
                    <a:lnTo>
                      <a:pt x="1402" y="734"/>
                    </a:lnTo>
                    <a:lnTo>
                      <a:pt x="1398" y="739"/>
                    </a:lnTo>
                    <a:lnTo>
                      <a:pt x="1394" y="745"/>
                    </a:lnTo>
                    <a:lnTo>
                      <a:pt x="1395" y="750"/>
                    </a:lnTo>
                    <a:lnTo>
                      <a:pt x="1400" y="754"/>
                    </a:lnTo>
                    <a:lnTo>
                      <a:pt x="1406" y="759"/>
                    </a:lnTo>
                    <a:lnTo>
                      <a:pt x="1411" y="763"/>
                    </a:lnTo>
                    <a:lnTo>
                      <a:pt x="1415" y="769"/>
                    </a:lnTo>
                    <a:lnTo>
                      <a:pt x="1418" y="774"/>
                    </a:lnTo>
                    <a:lnTo>
                      <a:pt x="1422" y="778"/>
                    </a:lnTo>
                    <a:lnTo>
                      <a:pt x="1428" y="781"/>
                    </a:lnTo>
                    <a:lnTo>
                      <a:pt x="1434" y="781"/>
                    </a:lnTo>
                    <a:lnTo>
                      <a:pt x="1444" y="778"/>
                    </a:lnTo>
                    <a:lnTo>
                      <a:pt x="1454" y="775"/>
                    </a:lnTo>
                    <a:lnTo>
                      <a:pt x="1463" y="773"/>
                    </a:lnTo>
                    <a:lnTo>
                      <a:pt x="1471" y="769"/>
                    </a:lnTo>
                    <a:lnTo>
                      <a:pt x="1477" y="766"/>
                    </a:lnTo>
                    <a:lnTo>
                      <a:pt x="1483" y="763"/>
                    </a:lnTo>
                    <a:lnTo>
                      <a:pt x="1487" y="759"/>
                    </a:lnTo>
                    <a:lnTo>
                      <a:pt x="1491" y="754"/>
                    </a:lnTo>
                    <a:lnTo>
                      <a:pt x="1493" y="750"/>
                    </a:lnTo>
                    <a:lnTo>
                      <a:pt x="1493" y="749"/>
                    </a:lnTo>
                    <a:lnTo>
                      <a:pt x="1493" y="746"/>
                    </a:lnTo>
                    <a:lnTo>
                      <a:pt x="1493" y="745"/>
                    </a:lnTo>
                    <a:lnTo>
                      <a:pt x="1493" y="744"/>
                    </a:lnTo>
                    <a:lnTo>
                      <a:pt x="1491" y="738"/>
                    </a:lnTo>
                    <a:lnTo>
                      <a:pt x="1486" y="734"/>
                    </a:lnTo>
                    <a:lnTo>
                      <a:pt x="1481" y="728"/>
                    </a:lnTo>
                    <a:lnTo>
                      <a:pt x="1476" y="723"/>
                    </a:lnTo>
                    <a:lnTo>
                      <a:pt x="1472" y="717"/>
                    </a:lnTo>
                    <a:lnTo>
                      <a:pt x="1470" y="713"/>
                    </a:lnTo>
                    <a:lnTo>
                      <a:pt x="1472" y="709"/>
                    </a:lnTo>
                    <a:lnTo>
                      <a:pt x="1478" y="706"/>
                    </a:lnTo>
                    <a:lnTo>
                      <a:pt x="1489" y="701"/>
                    </a:lnTo>
                    <a:lnTo>
                      <a:pt x="1501" y="696"/>
                    </a:lnTo>
                    <a:lnTo>
                      <a:pt x="1516" y="689"/>
                    </a:lnTo>
                    <a:lnTo>
                      <a:pt x="1531" y="681"/>
                    </a:lnTo>
                    <a:lnTo>
                      <a:pt x="1545" y="672"/>
                    </a:lnTo>
                    <a:lnTo>
                      <a:pt x="1558" y="666"/>
                    </a:lnTo>
                    <a:lnTo>
                      <a:pt x="1568" y="657"/>
                    </a:lnTo>
                    <a:lnTo>
                      <a:pt x="1576" y="652"/>
                    </a:lnTo>
                    <a:lnTo>
                      <a:pt x="1581" y="647"/>
                    </a:lnTo>
                    <a:lnTo>
                      <a:pt x="1587" y="642"/>
                    </a:lnTo>
                    <a:lnTo>
                      <a:pt x="1591" y="638"/>
                    </a:lnTo>
                    <a:lnTo>
                      <a:pt x="1596" y="634"/>
                    </a:lnTo>
                    <a:lnTo>
                      <a:pt x="1602" y="631"/>
                    </a:lnTo>
                    <a:lnTo>
                      <a:pt x="1607" y="630"/>
                    </a:lnTo>
                    <a:lnTo>
                      <a:pt x="1613" y="628"/>
                    </a:lnTo>
                    <a:lnTo>
                      <a:pt x="1620" y="628"/>
                    </a:lnTo>
                    <a:lnTo>
                      <a:pt x="1627" y="624"/>
                    </a:lnTo>
                    <a:lnTo>
                      <a:pt x="1632" y="616"/>
                    </a:lnTo>
                    <a:lnTo>
                      <a:pt x="1634" y="604"/>
                    </a:lnTo>
                    <a:lnTo>
                      <a:pt x="1635" y="591"/>
                    </a:lnTo>
                    <a:lnTo>
                      <a:pt x="1635" y="580"/>
                    </a:lnTo>
                    <a:lnTo>
                      <a:pt x="1635" y="571"/>
                    </a:lnTo>
                    <a:lnTo>
                      <a:pt x="1634" y="562"/>
                    </a:lnTo>
                    <a:lnTo>
                      <a:pt x="1634" y="555"/>
                    </a:lnTo>
                    <a:lnTo>
                      <a:pt x="1633" y="548"/>
                    </a:lnTo>
                    <a:lnTo>
                      <a:pt x="1632" y="542"/>
                    </a:lnTo>
                    <a:lnTo>
                      <a:pt x="1628" y="538"/>
                    </a:lnTo>
                    <a:lnTo>
                      <a:pt x="1622" y="534"/>
                    </a:lnTo>
                    <a:lnTo>
                      <a:pt x="1615" y="531"/>
                    </a:lnTo>
                    <a:lnTo>
                      <a:pt x="1607" y="527"/>
                    </a:lnTo>
                    <a:lnTo>
                      <a:pt x="1597" y="524"/>
                    </a:lnTo>
                    <a:lnTo>
                      <a:pt x="1585" y="520"/>
                    </a:lnTo>
                    <a:lnTo>
                      <a:pt x="1574" y="517"/>
                    </a:lnTo>
                    <a:lnTo>
                      <a:pt x="1562" y="515"/>
                    </a:lnTo>
                    <a:lnTo>
                      <a:pt x="1553" y="512"/>
                    </a:lnTo>
                    <a:lnTo>
                      <a:pt x="1545" y="510"/>
                    </a:lnTo>
                    <a:lnTo>
                      <a:pt x="1537" y="508"/>
                    </a:lnTo>
                    <a:lnTo>
                      <a:pt x="1529" y="505"/>
                    </a:lnTo>
                    <a:lnTo>
                      <a:pt x="1522" y="501"/>
                    </a:lnTo>
                    <a:lnTo>
                      <a:pt x="1513" y="496"/>
                    </a:lnTo>
                    <a:lnTo>
                      <a:pt x="1502" y="490"/>
                    </a:lnTo>
                    <a:lnTo>
                      <a:pt x="1491" y="483"/>
                    </a:lnTo>
                    <a:lnTo>
                      <a:pt x="1479" y="477"/>
                    </a:lnTo>
                    <a:lnTo>
                      <a:pt x="1468" y="469"/>
                    </a:lnTo>
                    <a:lnTo>
                      <a:pt x="1459" y="462"/>
                    </a:lnTo>
                    <a:lnTo>
                      <a:pt x="1452" y="454"/>
                    </a:lnTo>
                    <a:lnTo>
                      <a:pt x="1448" y="445"/>
                    </a:lnTo>
                    <a:lnTo>
                      <a:pt x="1449" y="439"/>
                    </a:lnTo>
                    <a:lnTo>
                      <a:pt x="1452" y="430"/>
                    </a:lnTo>
                    <a:lnTo>
                      <a:pt x="1452" y="424"/>
                    </a:lnTo>
                    <a:lnTo>
                      <a:pt x="1451" y="417"/>
                    </a:lnTo>
                    <a:lnTo>
                      <a:pt x="1446" y="410"/>
                    </a:lnTo>
                    <a:lnTo>
                      <a:pt x="1441" y="405"/>
                    </a:lnTo>
                    <a:lnTo>
                      <a:pt x="1433" y="402"/>
                    </a:lnTo>
                    <a:lnTo>
                      <a:pt x="1425" y="402"/>
                    </a:lnTo>
                    <a:lnTo>
                      <a:pt x="1415" y="404"/>
                    </a:lnTo>
                    <a:lnTo>
                      <a:pt x="1405" y="407"/>
                    </a:lnTo>
                    <a:lnTo>
                      <a:pt x="1393" y="409"/>
                    </a:lnTo>
                    <a:lnTo>
                      <a:pt x="1384" y="410"/>
                    </a:lnTo>
                    <a:lnTo>
                      <a:pt x="1375" y="409"/>
                    </a:lnTo>
                    <a:lnTo>
                      <a:pt x="1368" y="405"/>
                    </a:lnTo>
                    <a:lnTo>
                      <a:pt x="1361" y="401"/>
                    </a:lnTo>
                    <a:lnTo>
                      <a:pt x="1357" y="394"/>
                    </a:lnTo>
                    <a:lnTo>
                      <a:pt x="1356" y="384"/>
                    </a:lnTo>
                    <a:lnTo>
                      <a:pt x="1358" y="368"/>
                    </a:lnTo>
                    <a:lnTo>
                      <a:pt x="1365" y="361"/>
                    </a:lnTo>
                    <a:lnTo>
                      <a:pt x="1375" y="358"/>
                    </a:lnTo>
                    <a:lnTo>
                      <a:pt x="1386" y="356"/>
                    </a:lnTo>
                    <a:lnTo>
                      <a:pt x="1391" y="353"/>
                    </a:lnTo>
                    <a:lnTo>
                      <a:pt x="1395" y="349"/>
                    </a:lnTo>
                    <a:lnTo>
                      <a:pt x="1399" y="344"/>
                    </a:lnTo>
                    <a:lnTo>
                      <a:pt x="1401" y="339"/>
                    </a:lnTo>
                    <a:lnTo>
                      <a:pt x="1400" y="334"/>
                    </a:lnTo>
                    <a:lnTo>
                      <a:pt x="1395" y="328"/>
                    </a:lnTo>
                    <a:lnTo>
                      <a:pt x="1388" y="322"/>
                    </a:lnTo>
                    <a:lnTo>
                      <a:pt x="1376" y="316"/>
                    </a:lnTo>
                    <a:lnTo>
                      <a:pt x="1363" y="309"/>
                    </a:lnTo>
                    <a:lnTo>
                      <a:pt x="1353" y="303"/>
                    </a:lnTo>
                    <a:lnTo>
                      <a:pt x="1345" y="293"/>
                    </a:lnTo>
                    <a:lnTo>
                      <a:pt x="1340" y="284"/>
                    </a:lnTo>
                    <a:lnTo>
                      <a:pt x="1337" y="275"/>
                    </a:lnTo>
                    <a:lnTo>
                      <a:pt x="1335" y="266"/>
                    </a:lnTo>
                    <a:lnTo>
                      <a:pt x="1335" y="256"/>
                    </a:lnTo>
                    <a:lnTo>
                      <a:pt x="1337" y="248"/>
                    </a:lnTo>
                    <a:lnTo>
                      <a:pt x="1338" y="242"/>
                    </a:lnTo>
                    <a:lnTo>
                      <a:pt x="1335" y="233"/>
                    </a:lnTo>
                    <a:lnTo>
                      <a:pt x="1332" y="227"/>
                    </a:lnTo>
                    <a:lnTo>
                      <a:pt x="1327" y="221"/>
                    </a:lnTo>
                    <a:lnTo>
                      <a:pt x="1320" y="215"/>
                    </a:lnTo>
                    <a:lnTo>
                      <a:pt x="1313" y="213"/>
                    </a:lnTo>
                    <a:lnTo>
                      <a:pt x="1307" y="212"/>
                    </a:lnTo>
                    <a:lnTo>
                      <a:pt x="1298" y="214"/>
                    </a:lnTo>
                    <a:lnTo>
                      <a:pt x="1292" y="216"/>
                    </a:lnTo>
                    <a:lnTo>
                      <a:pt x="1286" y="216"/>
                    </a:lnTo>
                    <a:lnTo>
                      <a:pt x="1280" y="215"/>
                    </a:lnTo>
                    <a:lnTo>
                      <a:pt x="1274" y="212"/>
                    </a:lnTo>
                    <a:lnTo>
                      <a:pt x="1270" y="207"/>
                    </a:lnTo>
                    <a:lnTo>
                      <a:pt x="1265" y="201"/>
                    </a:lnTo>
                    <a:lnTo>
                      <a:pt x="1259" y="195"/>
                    </a:lnTo>
                    <a:lnTo>
                      <a:pt x="1255" y="190"/>
                    </a:lnTo>
                    <a:lnTo>
                      <a:pt x="1244" y="177"/>
                    </a:lnTo>
                    <a:lnTo>
                      <a:pt x="1236" y="163"/>
                    </a:lnTo>
                    <a:lnTo>
                      <a:pt x="1232" y="146"/>
                    </a:lnTo>
                    <a:lnTo>
                      <a:pt x="1229" y="126"/>
                    </a:lnTo>
                    <a:lnTo>
                      <a:pt x="1232" y="108"/>
                    </a:lnTo>
                    <a:lnTo>
                      <a:pt x="1234" y="92"/>
                    </a:lnTo>
                    <a:lnTo>
                      <a:pt x="1234" y="77"/>
                    </a:lnTo>
                    <a:lnTo>
                      <a:pt x="1225" y="59"/>
                    </a:lnTo>
                    <a:lnTo>
                      <a:pt x="1220" y="50"/>
                    </a:lnTo>
                    <a:lnTo>
                      <a:pt x="1221" y="42"/>
                    </a:lnTo>
                    <a:lnTo>
                      <a:pt x="1227" y="34"/>
                    </a:lnTo>
                    <a:lnTo>
                      <a:pt x="1234" y="27"/>
                    </a:lnTo>
                    <a:lnTo>
                      <a:pt x="1241" y="20"/>
                    </a:lnTo>
                    <a:lnTo>
                      <a:pt x="1247" y="15"/>
                    </a:lnTo>
                    <a:lnTo>
                      <a:pt x="1250" y="10"/>
                    </a:lnTo>
                    <a:lnTo>
                      <a:pt x="1249" y="5"/>
                    </a:lnTo>
                    <a:lnTo>
                      <a:pt x="1248" y="5"/>
                    </a:lnTo>
                    <a:lnTo>
                      <a:pt x="1243" y="4"/>
                    </a:lnTo>
                    <a:lnTo>
                      <a:pt x="1236" y="4"/>
                    </a:lnTo>
                    <a:lnTo>
                      <a:pt x="1228" y="3"/>
                    </a:lnTo>
                    <a:lnTo>
                      <a:pt x="1219" y="2"/>
                    </a:lnTo>
                    <a:lnTo>
                      <a:pt x="1211" y="2"/>
                    </a:lnTo>
                    <a:lnTo>
                      <a:pt x="1203" y="1"/>
                    </a:lnTo>
                    <a:lnTo>
                      <a:pt x="1196" y="1"/>
                    </a:lnTo>
                    <a:lnTo>
                      <a:pt x="1188" y="1"/>
                    </a:lnTo>
                    <a:lnTo>
                      <a:pt x="1177" y="0"/>
                    </a:lnTo>
                    <a:lnTo>
                      <a:pt x="1164" y="0"/>
                    </a:lnTo>
                    <a:lnTo>
                      <a:pt x="1149" y="0"/>
                    </a:lnTo>
                    <a:lnTo>
                      <a:pt x="1134" y="0"/>
                    </a:lnTo>
                    <a:lnTo>
                      <a:pt x="1120" y="1"/>
                    </a:lnTo>
                    <a:lnTo>
                      <a:pt x="1107" y="3"/>
                    </a:lnTo>
                    <a:lnTo>
                      <a:pt x="1098" y="5"/>
                    </a:lnTo>
                    <a:lnTo>
                      <a:pt x="1091" y="10"/>
                    </a:lnTo>
                    <a:lnTo>
                      <a:pt x="1084" y="18"/>
                    </a:lnTo>
                    <a:lnTo>
                      <a:pt x="1078" y="26"/>
                    </a:lnTo>
                    <a:lnTo>
                      <a:pt x="1075" y="35"/>
                    </a:lnTo>
                    <a:lnTo>
                      <a:pt x="1073" y="46"/>
                    </a:lnTo>
                    <a:lnTo>
                      <a:pt x="1074" y="55"/>
                    </a:lnTo>
                    <a:lnTo>
                      <a:pt x="1077" y="63"/>
                    </a:lnTo>
                    <a:lnTo>
                      <a:pt x="1084" y="69"/>
                    </a:lnTo>
                    <a:lnTo>
                      <a:pt x="1099" y="79"/>
                    </a:lnTo>
                    <a:lnTo>
                      <a:pt x="1109" y="89"/>
                    </a:lnTo>
                    <a:lnTo>
                      <a:pt x="1114" y="101"/>
                    </a:lnTo>
                    <a:lnTo>
                      <a:pt x="1113" y="117"/>
                    </a:lnTo>
                    <a:lnTo>
                      <a:pt x="1111" y="125"/>
                    </a:lnTo>
                    <a:lnTo>
                      <a:pt x="1106" y="132"/>
                    </a:lnTo>
                    <a:lnTo>
                      <a:pt x="1101" y="138"/>
                    </a:lnTo>
                    <a:lnTo>
                      <a:pt x="1096" y="140"/>
                    </a:lnTo>
                    <a:lnTo>
                      <a:pt x="1090" y="141"/>
                    </a:lnTo>
                    <a:lnTo>
                      <a:pt x="1084" y="140"/>
                    </a:lnTo>
                    <a:lnTo>
                      <a:pt x="1078" y="137"/>
                    </a:lnTo>
                    <a:lnTo>
                      <a:pt x="1074" y="131"/>
                    </a:lnTo>
                    <a:lnTo>
                      <a:pt x="1069" y="125"/>
                    </a:lnTo>
                    <a:lnTo>
                      <a:pt x="1063" y="119"/>
                    </a:lnTo>
                    <a:lnTo>
                      <a:pt x="1055" y="116"/>
                    </a:lnTo>
                    <a:lnTo>
                      <a:pt x="1047" y="115"/>
                    </a:lnTo>
                    <a:lnTo>
                      <a:pt x="1039" y="115"/>
                    </a:lnTo>
                    <a:lnTo>
                      <a:pt x="1031" y="117"/>
                    </a:lnTo>
                    <a:lnTo>
                      <a:pt x="1025" y="121"/>
                    </a:lnTo>
                    <a:lnTo>
                      <a:pt x="1021" y="126"/>
                    </a:lnTo>
                    <a:lnTo>
                      <a:pt x="1013" y="145"/>
                    </a:lnTo>
                    <a:lnTo>
                      <a:pt x="1006" y="168"/>
                    </a:lnTo>
                    <a:lnTo>
                      <a:pt x="1001" y="193"/>
                    </a:lnTo>
                    <a:lnTo>
                      <a:pt x="1001" y="214"/>
                    </a:lnTo>
                    <a:lnTo>
                      <a:pt x="1002" y="231"/>
                    </a:lnTo>
                    <a:lnTo>
                      <a:pt x="998" y="247"/>
                    </a:lnTo>
                    <a:lnTo>
                      <a:pt x="990" y="262"/>
                    </a:lnTo>
                    <a:lnTo>
                      <a:pt x="977" y="277"/>
                    </a:lnTo>
                    <a:lnTo>
                      <a:pt x="970" y="284"/>
                    </a:lnTo>
                    <a:lnTo>
                      <a:pt x="964" y="291"/>
                    </a:lnTo>
                    <a:lnTo>
                      <a:pt x="958" y="297"/>
                    </a:lnTo>
                    <a:lnTo>
                      <a:pt x="953" y="301"/>
                    </a:lnTo>
                    <a:lnTo>
                      <a:pt x="948" y="304"/>
                    </a:lnTo>
                    <a:lnTo>
                      <a:pt x="944" y="303"/>
                    </a:lnTo>
                    <a:lnTo>
                      <a:pt x="938" y="299"/>
                    </a:lnTo>
                    <a:lnTo>
                      <a:pt x="933" y="292"/>
                    </a:lnTo>
                    <a:lnTo>
                      <a:pt x="927" y="284"/>
                    </a:lnTo>
                    <a:lnTo>
                      <a:pt x="919" y="280"/>
                    </a:lnTo>
                    <a:lnTo>
                      <a:pt x="911" y="276"/>
                    </a:lnTo>
                    <a:lnTo>
                      <a:pt x="903" y="275"/>
                    </a:lnTo>
                    <a:lnTo>
                      <a:pt x="893" y="276"/>
                    </a:lnTo>
                    <a:lnTo>
                      <a:pt x="884" y="278"/>
                    </a:lnTo>
                    <a:lnTo>
                      <a:pt x="874" y="283"/>
                    </a:lnTo>
                    <a:lnTo>
                      <a:pt x="865" y="288"/>
                    </a:lnTo>
                    <a:lnTo>
                      <a:pt x="855" y="293"/>
                    </a:lnTo>
                    <a:lnTo>
                      <a:pt x="842" y="299"/>
                    </a:lnTo>
                    <a:lnTo>
                      <a:pt x="829" y="305"/>
                    </a:lnTo>
                    <a:lnTo>
                      <a:pt x="814" y="309"/>
                    </a:lnTo>
                    <a:lnTo>
                      <a:pt x="799" y="313"/>
                    </a:lnTo>
                    <a:lnTo>
                      <a:pt x="786" y="313"/>
                    </a:lnTo>
                    <a:lnTo>
                      <a:pt x="771" y="312"/>
                    </a:lnTo>
                    <a:lnTo>
                      <a:pt x="758" y="306"/>
                    </a:lnTo>
                    <a:lnTo>
                      <a:pt x="746" y="300"/>
                    </a:lnTo>
                    <a:lnTo>
                      <a:pt x="736" y="297"/>
                    </a:lnTo>
                    <a:lnTo>
                      <a:pt x="728" y="296"/>
                    </a:lnTo>
                    <a:lnTo>
                      <a:pt x="721" y="296"/>
                    </a:lnTo>
                    <a:lnTo>
                      <a:pt x="714" y="297"/>
                    </a:lnTo>
                    <a:lnTo>
                      <a:pt x="708" y="299"/>
                    </a:lnTo>
                    <a:lnTo>
                      <a:pt x="701" y="303"/>
                    </a:lnTo>
                    <a:lnTo>
                      <a:pt x="695" y="306"/>
                    </a:lnTo>
                    <a:lnTo>
                      <a:pt x="686" y="308"/>
                    </a:lnTo>
                    <a:lnTo>
                      <a:pt x="677" y="308"/>
                    </a:lnTo>
                    <a:lnTo>
                      <a:pt x="667" y="306"/>
                    </a:lnTo>
                    <a:lnTo>
                      <a:pt x="658" y="303"/>
                    </a:lnTo>
                    <a:lnTo>
                      <a:pt x="650" y="297"/>
                    </a:lnTo>
                    <a:lnTo>
                      <a:pt x="643" y="290"/>
                    </a:lnTo>
                    <a:lnTo>
                      <a:pt x="637" y="282"/>
                    </a:lnTo>
                    <a:lnTo>
                      <a:pt x="636" y="273"/>
                    </a:lnTo>
                    <a:lnTo>
                      <a:pt x="639" y="252"/>
                    </a:lnTo>
                    <a:lnTo>
                      <a:pt x="647" y="229"/>
                    </a:lnTo>
                    <a:lnTo>
                      <a:pt x="657" y="207"/>
                    </a:lnTo>
                    <a:lnTo>
                      <a:pt x="665" y="190"/>
                    </a:lnTo>
                    <a:lnTo>
                      <a:pt x="668" y="171"/>
                    </a:lnTo>
                    <a:lnTo>
                      <a:pt x="663" y="148"/>
                    </a:lnTo>
                    <a:lnTo>
                      <a:pt x="659" y="130"/>
                    </a:lnTo>
                    <a:lnTo>
                      <a:pt x="655" y="122"/>
                    </a:lnTo>
                    <a:lnTo>
                      <a:pt x="654" y="122"/>
                    </a:lnTo>
                    <a:lnTo>
                      <a:pt x="651" y="122"/>
                    </a:lnTo>
                    <a:lnTo>
                      <a:pt x="645" y="122"/>
                    </a:lnTo>
                    <a:lnTo>
                      <a:pt x="639" y="122"/>
                    </a:lnTo>
                    <a:lnTo>
                      <a:pt x="631" y="123"/>
                    </a:lnTo>
                    <a:lnTo>
                      <a:pt x="624" y="126"/>
                    </a:lnTo>
                    <a:lnTo>
                      <a:pt x="617" y="131"/>
                    </a:lnTo>
                    <a:lnTo>
                      <a:pt x="612" y="137"/>
                    </a:lnTo>
                    <a:lnTo>
                      <a:pt x="606" y="144"/>
                    </a:lnTo>
                    <a:lnTo>
                      <a:pt x="600" y="150"/>
                    </a:lnTo>
                    <a:lnTo>
                      <a:pt x="595" y="156"/>
                    </a:lnTo>
                    <a:lnTo>
                      <a:pt x="591" y="163"/>
                    </a:lnTo>
                    <a:lnTo>
                      <a:pt x="586" y="170"/>
                    </a:lnTo>
                    <a:lnTo>
                      <a:pt x="583" y="178"/>
                    </a:lnTo>
                    <a:lnTo>
                      <a:pt x="579" y="185"/>
                    </a:lnTo>
                    <a:lnTo>
                      <a:pt x="577" y="194"/>
                    </a:lnTo>
                    <a:lnTo>
                      <a:pt x="574" y="210"/>
                    </a:lnTo>
                    <a:lnTo>
                      <a:pt x="572" y="224"/>
                    </a:lnTo>
                    <a:lnTo>
                      <a:pt x="572" y="237"/>
                    </a:lnTo>
                    <a:lnTo>
                      <a:pt x="577" y="248"/>
                    </a:lnTo>
                    <a:lnTo>
                      <a:pt x="584" y="261"/>
                    </a:lnTo>
                    <a:lnTo>
                      <a:pt x="589" y="275"/>
                    </a:lnTo>
                    <a:lnTo>
                      <a:pt x="591" y="291"/>
                    </a:lnTo>
                    <a:lnTo>
                      <a:pt x="592" y="306"/>
                    </a:lnTo>
                    <a:lnTo>
                      <a:pt x="593" y="320"/>
                    </a:lnTo>
                    <a:lnTo>
                      <a:pt x="593" y="331"/>
                    </a:lnTo>
                    <a:lnTo>
                      <a:pt x="590" y="338"/>
                    </a:lnTo>
                    <a:lnTo>
                      <a:pt x="577" y="336"/>
                    </a:lnTo>
                    <a:lnTo>
                      <a:pt x="568" y="334"/>
                    </a:lnTo>
                    <a:lnTo>
                      <a:pt x="560" y="333"/>
                    </a:lnTo>
                    <a:lnTo>
                      <a:pt x="553" y="335"/>
                    </a:lnTo>
                    <a:lnTo>
                      <a:pt x="546" y="337"/>
                    </a:lnTo>
                    <a:lnTo>
                      <a:pt x="540" y="339"/>
                    </a:lnTo>
                    <a:lnTo>
                      <a:pt x="537" y="342"/>
                    </a:lnTo>
                    <a:lnTo>
                      <a:pt x="534" y="344"/>
                    </a:lnTo>
                    <a:lnTo>
                      <a:pt x="533" y="345"/>
                    </a:lnTo>
                    <a:lnTo>
                      <a:pt x="532" y="345"/>
                    </a:lnTo>
                    <a:lnTo>
                      <a:pt x="527" y="346"/>
                    </a:lnTo>
                    <a:lnTo>
                      <a:pt x="521" y="348"/>
                    </a:lnTo>
                    <a:lnTo>
                      <a:pt x="514" y="350"/>
                    </a:lnTo>
                    <a:lnTo>
                      <a:pt x="506" y="353"/>
                    </a:lnTo>
                    <a:lnTo>
                      <a:pt x="499" y="358"/>
                    </a:lnTo>
                    <a:lnTo>
                      <a:pt x="493" y="363"/>
                    </a:lnTo>
                    <a:lnTo>
                      <a:pt x="489" y="369"/>
                    </a:lnTo>
                    <a:lnTo>
                      <a:pt x="484" y="380"/>
                    </a:lnTo>
                    <a:lnTo>
                      <a:pt x="476" y="384"/>
                    </a:lnTo>
                    <a:lnTo>
                      <a:pt x="466" y="389"/>
                    </a:lnTo>
                    <a:lnTo>
                      <a:pt x="461" y="399"/>
                    </a:lnTo>
                    <a:lnTo>
                      <a:pt x="457" y="416"/>
                    </a:lnTo>
                    <a:lnTo>
                      <a:pt x="453" y="434"/>
                    </a:lnTo>
                    <a:lnTo>
                      <a:pt x="446" y="449"/>
                    </a:lnTo>
                    <a:lnTo>
                      <a:pt x="436" y="457"/>
                    </a:lnTo>
                    <a:lnTo>
                      <a:pt x="429" y="459"/>
                    </a:lnTo>
                    <a:lnTo>
                      <a:pt x="419" y="462"/>
                    </a:lnTo>
                    <a:lnTo>
                      <a:pt x="408" y="465"/>
                    </a:lnTo>
                    <a:lnTo>
                      <a:pt x="396" y="469"/>
                    </a:lnTo>
                    <a:lnTo>
                      <a:pt x="385" y="472"/>
                    </a:lnTo>
                    <a:lnTo>
                      <a:pt x="375" y="477"/>
                    </a:lnTo>
                    <a:lnTo>
                      <a:pt x="367" y="481"/>
                    </a:lnTo>
                    <a:lnTo>
                      <a:pt x="364" y="487"/>
                    </a:lnTo>
                    <a:lnTo>
                      <a:pt x="361" y="498"/>
                    </a:lnTo>
                    <a:lnTo>
                      <a:pt x="359" y="512"/>
                    </a:lnTo>
                    <a:lnTo>
                      <a:pt x="353" y="524"/>
                    </a:lnTo>
                    <a:lnTo>
                      <a:pt x="340" y="531"/>
                    </a:lnTo>
                    <a:lnTo>
                      <a:pt x="327" y="536"/>
                    </a:lnTo>
                    <a:lnTo>
                      <a:pt x="321" y="545"/>
                    </a:lnTo>
                    <a:lnTo>
                      <a:pt x="315" y="551"/>
                    </a:lnTo>
                    <a:lnTo>
                      <a:pt x="306" y="555"/>
                    </a:lnTo>
                    <a:lnTo>
                      <a:pt x="298" y="554"/>
                    </a:lnTo>
                    <a:lnTo>
                      <a:pt x="290" y="550"/>
                    </a:lnTo>
                    <a:lnTo>
                      <a:pt x="282" y="545"/>
                    </a:lnTo>
                    <a:lnTo>
                      <a:pt x="274" y="540"/>
                    </a:lnTo>
                    <a:lnTo>
                      <a:pt x="266" y="535"/>
                    </a:lnTo>
                    <a:lnTo>
                      <a:pt x="260" y="532"/>
                    </a:lnTo>
                    <a:lnTo>
                      <a:pt x="254" y="532"/>
                    </a:lnTo>
                    <a:lnTo>
                      <a:pt x="252" y="535"/>
                    </a:lnTo>
                    <a:lnTo>
                      <a:pt x="252" y="550"/>
                    </a:lnTo>
                    <a:lnTo>
                      <a:pt x="254" y="570"/>
                    </a:lnTo>
                    <a:lnTo>
                      <a:pt x="254" y="585"/>
                    </a:lnTo>
                    <a:lnTo>
                      <a:pt x="243" y="589"/>
                    </a:lnTo>
                    <a:lnTo>
                      <a:pt x="234" y="587"/>
                    </a:lnTo>
                    <a:lnTo>
                      <a:pt x="223" y="586"/>
                    </a:lnTo>
                    <a:lnTo>
                      <a:pt x="213" y="585"/>
                    </a:lnTo>
                    <a:lnTo>
                      <a:pt x="204" y="584"/>
                    </a:lnTo>
                    <a:lnTo>
                      <a:pt x="193" y="585"/>
                    </a:lnTo>
                    <a:lnTo>
                      <a:pt x="183" y="586"/>
                    </a:lnTo>
                    <a:lnTo>
                      <a:pt x="174" y="589"/>
                    </a:lnTo>
                    <a:lnTo>
                      <a:pt x="164" y="594"/>
                    </a:lnTo>
                    <a:lnTo>
                      <a:pt x="158" y="599"/>
                    </a:lnTo>
                    <a:lnTo>
                      <a:pt x="154" y="603"/>
                    </a:lnTo>
                    <a:lnTo>
                      <a:pt x="153" y="608"/>
                    </a:lnTo>
                    <a:lnTo>
                      <a:pt x="155" y="613"/>
                    </a:lnTo>
                    <a:lnTo>
                      <a:pt x="160" y="616"/>
                    </a:lnTo>
                    <a:lnTo>
                      <a:pt x="166" y="621"/>
                    </a:lnTo>
                    <a:lnTo>
                      <a:pt x="172" y="624"/>
                    </a:lnTo>
                    <a:lnTo>
                      <a:pt x="179" y="628"/>
                    </a:lnTo>
                    <a:lnTo>
                      <a:pt x="187" y="631"/>
                    </a:lnTo>
                    <a:lnTo>
                      <a:pt x="197" y="634"/>
                    </a:lnTo>
                    <a:lnTo>
                      <a:pt x="206" y="637"/>
                    </a:lnTo>
                    <a:lnTo>
                      <a:pt x="215" y="639"/>
                    </a:lnTo>
                    <a:lnTo>
                      <a:pt x="223" y="644"/>
                    </a:lnTo>
                    <a:lnTo>
                      <a:pt x="231" y="648"/>
                    </a:lnTo>
                    <a:lnTo>
                      <a:pt x="238" y="654"/>
                    </a:lnTo>
                    <a:lnTo>
                      <a:pt x="243" y="662"/>
                    </a:lnTo>
                    <a:lnTo>
                      <a:pt x="247" y="671"/>
                    </a:lnTo>
                    <a:lnTo>
                      <a:pt x="253" y="683"/>
                    </a:lnTo>
                    <a:lnTo>
                      <a:pt x="260" y="694"/>
                    </a:lnTo>
                    <a:lnTo>
                      <a:pt x="267" y="706"/>
                    </a:lnTo>
                    <a:lnTo>
                      <a:pt x="274" y="717"/>
                    </a:lnTo>
                    <a:lnTo>
                      <a:pt x="279" y="729"/>
                    </a:lnTo>
                    <a:lnTo>
                      <a:pt x="281" y="740"/>
                    </a:lnTo>
                    <a:lnTo>
                      <a:pt x="281" y="750"/>
                    </a:lnTo>
                    <a:lnTo>
                      <a:pt x="277" y="772"/>
                    </a:lnTo>
                    <a:lnTo>
                      <a:pt x="274" y="796"/>
                    </a:lnTo>
                    <a:lnTo>
                      <a:pt x="268" y="816"/>
                    </a:lnTo>
                    <a:lnTo>
                      <a:pt x="257" y="828"/>
                    </a:lnTo>
                    <a:lnTo>
                      <a:pt x="247" y="829"/>
                    </a:lnTo>
                    <a:lnTo>
                      <a:pt x="236" y="828"/>
                    </a:lnTo>
                    <a:lnTo>
                      <a:pt x="222" y="827"/>
                    </a:lnTo>
                    <a:lnTo>
                      <a:pt x="207" y="825"/>
                    </a:lnTo>
                    <a:lnTo>
                      <a:pt x="191" y="822"/>
                    </a:lnTo>
                    <a:lnTo>
                      <a:pt x="176" y="820"/>
                    </a:lnTo>
                    <a:lnTo>
                      <a:pt x="162" y="819"/>
                    </a:lnTo>
                    <a:lnTo>
                      <a:pt x="149" y="818"/>
                    </a:lnTo>
                    <a:lnTo>
                      <a:pt x="138" y="818"/>
                    </a:lnTo>
                    <a:lnTo>
                      <a:pt x="128" y="816"/>
                    </a:lnTo>
                    <a:lnTo>
                      <a:pt x="117" y="816"/>
                    </a:lnTo>
                    <a:lnTo>
                      <a:pt x="107" y="815"/>
                    </a:lnTo>
                    <a:lnTo>
                      <a:pt x="99" y="814"/>
                    </a:lnTo>
                    <a:lnTo>
                      <a:pt x="92" y="814"/>
                    </a:lnTo>
                    <a:lnTo>
                      <a:pt x="87" y="813"/>
                    </a:lnTo>
                    <a:lnTo>
                      <a:pt x="86" y="813"/>
                    </a:lnTo>
                    <a:close/>
                  </a:path>
                </a:pathLst>
              </a:custGeom>
              <a:pattFill prst="pct25">
                <a:fgClr>
                  <a:srgbClr val="3399FF">
                    <a:alpha val="60001"/>
                  </a:srgbClr>
                </a:fgClr>
                <a:bgClr>
                  <a:srgbClr val="FFFFFF">
                    <a:alpha val="60001"/>
                  </a:srgbClr>
                </a:bgClr>
              </a:pattFill>
              <a:ln w="9525">
                <a:noFill/>
                <a:round/>
                <a:headEnd/>
                <a:tailEnd/>
              </a:ln>
            </p:spPr>
            <p:txBody>
              <a:bodyPr/>
              <a:lstStyle/>
              <a:p>
                <a:endParaRPr lang="ja-JP" altLang="en-US"/>
              </a:p>
            </p:txBody>
          </p:sp>
          <p:sp>
            <p:nvSpPr>
              <p:cNvPr id="16" name="Freeform 15" descr="25%"/>
              <p:cNvSpPr>
                <a:spLocks noChangeAspect="1"/>
              </p:cNvSpPr>
              <p:nvPr/>
            </p:nvSpPr>
            <p:spPr bwMode="auto">
              <a:xfrm>
                <a:off x="696" y="595"/>
                <a:ext cx="885" cy="1170"/>
              </a:xfrm>
              <a:custGeom>
                <a:avLst/>
                <a:gdLst/>
                <a:ahLst/>
                <a:cxnLst>
                  <a:cxn ang="0">
                    <a:pos x="241" y="1080"/>
                  </a:cxn>
                  <a:cxn ang="0">
                    <a:pos x="210" y="1108"/>
                  </a:cxn>
                  <a:cxn ang="0">
                    <a:pos x="177" y="1133"/>
                  </a:cxn>
                  <a:cxn ang="0">
                    <a:pos x="214" y="1162"/>
                  </a:cxn>
                  <a:cxn ang="0">
                    <a:pos x="255" y="1136"/>
                  </a:cxn>
                  <a:cxn ang="0">
                    <a:pos x="299" y="1127"/>
                  </a:cxn>
                  <a:cxn ang="0">
                    <a:pos x="324" y="1095"/>
                  </a:cxn>
                  <a:cxn ang="0">
                    <a:pos x="374" y="1068"/>
                  </a:cxn>
                  <a:cxn ang="0">
                    <a:pos x="389" y="1002"/>
                  </a:cxn>
                  <a:cxn ang="0">
                    <a:pos x="420" y="932"/>
                  </a:cxn>
                  <a:cxn ang="0">
                    <a:pos x="453" y="875"/>
                  </a:cxn>
                  <a:cxn ang="0">
                    <a:pos x="412" y="750"/>
                  </a:cxn>
                  <a:cxn ang="0">
                    <a:pos x="439" y="660"/>
                  </a:cxn>
                  <a:cxn ang="0">
                    <a:pos x="510" y="617"/>
                  </a:cxn>
                  <a:cxn ang="0">
                    <a:pos x="555" y="544"/>
                  </a:cxn>
                  <a:cxn ang="0">
                    <a:pos x="587" y="453"/>
                  </a:cxn>
                  <a:cxn ang="0">
                    <a:pos x="656" y="458"/>
                  </a:cxn>
                  <a:cxn ang="0">
                    <a:pos x="675" y="518"/>
                  </a:cxn>
                  <a:cxn ang="0">
                    <a:pos x="635" y="549"/>
                  </a:cxn>
                  <a:cxn ang="0">
                    <a:pos x="590" y="624"/>
                  </a:cxn>
                  <a:cxn ang="0">
                    <a:pos x="540" y="662"/>
                  </a:cxn>
                  <a:cxn ang="0">
                    <a:pos x="541" y="762"/>
                  </a:cxn>
                  <a:cxn ang="0">
                    <a:pos x="558" y="824"/>
                  </a:cxn>
                  <a:cxn ang="0">
                    <a:pos x="604" y="851"/>
                  </a:cxn>
                  <a:cxn ang="0">
                    <a:pos x="661" y="851"/>
                  </a:cxn>
                  <a:cxn ang="0">
                    <a:pos x="724" y="822"/>
                  </a:cxn>
                  <a:cxn ang="0">
                    <a:pos x="804" y="780"/>
                  </a:cxn>
                  <a:cxn ang="0">
                    <a:pos x="875" y="697"/>
                  </a:cxn>
                  <a:cxn ang="0">
                    <a:pos x="859" y="609"/>
                  </a:cxn>
                  <a:cxn ang="0">
                    <a:pos x="845" y="451"/>
                  </a:cxn>
                  <a:cxn ang="0">
                    <a:pos x="831" y="307"/>
                  </a:cxn>
                  <a:cxn ang="0">
                    <a:pos x="792" y="231"/>
                  </a:cxn>
                  <a:cxn ang="0">
                    <a:pos x="828" y="163"/>
                  </a:cxn>
                  <a:cxn ang="0">
                    <a:pos x="860" y="134"/>
                  </a:cxn>
                  <a:cxn ang="0">
                    <a:pos x="834" y="109"/>
                  </a:cxn>
                  <a:cxn ang="0">
                    <a:pos x="854" y="50"/>
                  </a:cxn>
                  <a:cxn ang="0">
                    <a:pos x="796" y="28"/>
                  </a:cxn>
                  <a:cxn ang="0">
                    <a:pos x="775" y="0"/>
                  </a:cxn>
                  <a:cxn ang="0">
                    <a:pos x="736" y="18"/>
                  </a:cxn>
                  <a:cxn ang="0">
                    <a:pos x="700" y="35"/>
                  </a:cxn>
                  <a:cxn ang="0">
                    <a:pos x="673" y="25"/>
                  </a:cxn>
                  <a:cxn ang="0">
                    <a:pos x="627" y="70"/>
                  </a:cxn>
                  <a:cxn ang="0">
                    <a:pos x="573" y="77"/>
                  </a:cxn>
                  <a:cxn ang="0">
                    <a:pos x="531" y="113"/>
                  </a:cxn>
                  <a:cxn ang="0">
                    <a:pos x="454" y="136"/>
                  </a:cxn>
                  <a:cxn ang="0">
                    <a:pos x="421" y="204"/>
                  </a:cxn>
                  <a:cxn ang="0">
                    <a:pos x="378" y="249"/>
                  </a:cxn>
                  <a:cxn ang="0">
                    <a:pos x="347" y="300"/>
                  </a:cxn>
                  <a:cxn ang="0">
                    <a:pos x="290" y="383"/>
                  </a:cxn>
                  <a:cxn ang="0">
                    <a:pos x="249" y="455"/>
                  </a:cxn>
                  <a:cxn ang="0">
                    <a:pos x="222" y="509"/>
                  </a:cxn>
                  <a:cxn ang="0">
                    <a:pos x="196" y="562"/>
                  </a:cxn>
                  <a:cxn ang="0">
                    <a:pos x="154" y="608"/>
                  </a:cxn>
                  <a:cxn ang="0">
                    <a:pos x="71" y="655"/>
                  </a:cxn>
                  <a:cxn ang="0">
                    <a:pos x="36" y="703"/>
                  </a:cxn>
                  <a:cxn ang="0">
                    <a:pos x="2" y="782"/>
                  </a:cxn>
                  <a:cxn ang="0">
                    <a:pos x="21" y="875"/>
                  </a:cxn>
                  <a:cxn ang="0">
                    <a:pos x="29" y="931"/>
                  </a:cxn>
                  <a:cxn ang="0">
                    <a:pos x="80" y="974"/>
                  </a:cxn>
                  <a:cxn ang="0">
                    <a:pos x="147" y="941"/>
                  </a:cxn>
                  <a:cxn ang="0">
                    <a:pos x="194" y="906"/>
                  </a:cxn>
                  <a:cxn ang="0">
                    <a:pos x="229" y="983"/>
                  </a:cxn>
                </a:cxnLst>
                <a:rect l="0" t="0" r="r" b="b"/>
                <a:pathLst>
                  <a:path w="883" h="1166">
                    <a:moveTo>
                      <a:pt x="238" y="1038"/>
                    </a:moveTo>
                    <a:lnTo>
                      <a:pt x="242" y="1041"/>
                    </a:lnTo>
                    <a:lnTo>
                      <a:pt x="250" y="1052"/>
                    </a:lnTo>
                    <a:lnTo>
                      <a:pt x="254" y="1064"/>
                    </a:lnTo>
                    <a:lnTo>
                      <a:pt x="248" y="1076"/>
                    </a:lnTo>
                    <a:lnTo>
                      <a:pt x="241" y="1080"/>
                    </a:lnTo>
                    <a:lnTo>
                      <a:pt x="234" y="1085"/>
                    </a:lnTo>
                    <a:lnTo>
                      <a:pt x="227" y="1090"/>
                    </a:lnTo>
                    <a:lnTo>
                      <a:pt x="222" y="1093"/>
                    </a:lnTo>
                    <a:lnTo>
                      <a:pt x="216" y="1098"/>
                    </a:lnTo>
                    <a:lnTo>
                      <a:pt x="212" y="1102"/>
                    </a:lnTo>
                    <a:lnTo>
                      <a:pt x="210" y="1108"/>
                    </a:lnTo>
                    <a:lnTo>
                      <a:pt x="209" y="1115"/>
                    </a:lnTo>
                    <a:lnTo>
                      <a:pt x="206" y="1122"/>
                    </a:lnTo>
                    <a:lnTo>
                      <a:pt x="197" y="1119"/>
                    </a:lnTo>
                    <a:lnTo>
                      <a:pt x="188" y="1116"/>
                    </a:lnTo>
                    <a:lnTo>
                      <a:pt x="179" y="1125"/>
                    </a:lnTo>
                    <a:lnTo>
                      <a:pt x="177" y="1133"/>
                    </a:lnTo>
                    <a:lnTo>
                      <a:pt x="179" y="1140"/>
                    </a:lnTo>
                    <a:lnTo>
                      <a:pt x="182" y="1147"/>
                    </a:lnTo>
                    <a:lnTo>
                      <a:pt x="188" y="1152"/>
                    </a:lnTo>
                    <a:lnTo>
                      <a:pt x="196" y="1157"/>
                    </a:lnTo>
                    <a:lnTo>
                      <a:pt x="204" y="1160"/>
                    </a:lnTo>
                    <a:lnTo>
                      <a:pt x="214" y="1162"/>
                    </a:lnTo>
                    <a:lnTo>
                      <a:pt x="223" y="1165"/>
                    </a:lnTo>
                    <a:lnTo>
                      <a:pt x="235" y="1166"/>
                    </a:lnTo>
                    <a:lnTo>
                      <a:pt x="241" y="1161"/>
                    </a:lnTo>
                    <a:lnTo>
                      <a:pt x="244" y="1154"/>
                    </a:lnTo>
                    <a:lnTo>
                      <a:pt x="248" y="1145"/>
                    </a:lnTo>
                    <a:lnTo>
                      <a:pt x="255" y="1136"/>
                    </a:lnTo>
                    <a:lnTo>
                      <a:pt x="263" y="1130"/>
                    </a:lnTo>
                    <a:lnTo>
                      <a:pt x="271" y="1127"/>
                    </a:lnTo>
                    <a:lnTo>
                      <a:pt x="282" y="1125"/>
                    </a:lnTo>
                    <a:lnTo>
                      <a:pt x="287" y="1125"/>
                    </a:lnTo>
                    <a:lnTo>
                      <a:pt x="293" y="1127"/>
                    </a:lnTo>
                    <a:lnTo>
                      <a:pt x="299" y="1127"/>
                    </a:lnTo>
                    <a:lnTo>
                      <a:pt x="305" y="1127"/>
                    </a:lnTo>
                    <a:lnTo>
                      <a:pt x="310" y="1125"/>
                    </a:lnTo>
                    <a:lnTo>
                      <a:pt x="315" y="1123"/>
                    </a:lnTo>
                    <a:lnTo>
                      <a:pt x="318" y="1119"/>
                    </a:lnTo>
                    <a:lnTo>
                      <a:pt x="321" y="1110"/>
                    </a:lnTo>
                    <a:lnTo>
                      <a:pt x="324" y="1095"/>
                    </a:lnTo>
                    <a:lnTo>
                      <a:pt x="330" y="1087"/>
                    </a:lnTo>
                    <a:lnTo>
                      <a:pt x="337" y="1083"/>
                    </a:lnTo>
                    <a:lnTo>
                      <a:pt x="350" y="1082"/>
                    </a:lnTo>
                    <a:lnTo>
                      <a:pt x="358" y="1080"/>
                    </a:lnTo>
                    <a:lnTo>
                      <a:pt x="366" y="1075"/>
                    </a:lnTo>
                    <a:lnTo>
                      <a:pt x="374" y="1068"/>
                    </a:lnTo>
                    <a:lnTo>
                      <a:pt x="381" y="1060"/>
                    </a:lnTo>
                    <a:lnTo>
                      <a:pt x="388" y="1051"/>
                    </a:lnTo>
                    <a:lnTo>
                      <a:pt x="392" y="1040"/>
                    </a:lnTo>
                    <a:lnTo>
                      <a:pt x="395" y="1031"/>
                    </a:lnTo>
                    <a:lnTo>
                      <a:pt x="393" y="1023"/>
                    </a:lnTo>
                    <a:lnTo>
                      <a:pt x="389" y="1002"/>
                    </a:lnTo>
                    <a:lnTo>
                      <a:pt x="384" y="977"/>
                    </a:lnTo>
                    <a:lnTo>
                      <a:pt x="384" y="953"/>
                    </a:lnTo>
                    <a:lnTo>
                      <a:pt x="393" y="941"/>
                    </a:lnTo>
                    <a:lnTo>
                      <a:pt x="401" y="939"/>
                    </a:lnTo>
                    <a:lnTo>
                      <a:pt x="411" y="935"/>
                    </a:lnTo>
                    <a:lnTo>
                      <a:pt x="420" y="932"/>
                    </a:lnTo>
                    <a:lnTo>
                      <a:pt x="428" y="926"/>
                    </a:lnTo>
                    <a:lnTo>
                      <a:pt x="437" y="920"/>
                    </a:lnTo>
                    <a:lnTo>
                      <a:pt x="444" y="913"/>
                    </a:lnTo>
                    <a:lnTo>
                      <a:pt x="449" y="905"/>
                    </a:lnTo>
                    <a:lnTo>
                      <a:pt x="452" y="897"/>
                    </a:lnTo>
                    <a:lnTo>
                      <a:pt x="453" y="875"/>
                    </a:lnTo>
                    <a:lnTo>
                      <a:pt x="451" y="850"/>
                    </a:lnTo>
                    <a:lnTo>
                      <a:pt x="443" y="826"/>
                    </a:lnTo>
                    <a:lnTo>
                      <a:pt x="428" y="810"/>
                    </a:lnTo>
                    <a:lnTo>
                      <a:pt x="415" y="795"/>
                    </a:lnTo>
                    <a:lnTo>
                      <a:pt x="411" y="775"/>
                    </a:lnTo>
                    <a:lnTo>
                      <a:pt x="412" y="750"/>
                    </a:lnTo>
                    <a:lnTo>
                      <a:pt x="418" y="722"/>
                    </a:lnTo>
                    <a:lnTo>
                      <a:pt x="421" y="708"/>
                    </a:lnTo>
                    <a:lnTo>
                      <a:pt x="424" y="694"/>
                    </a:lnTo>
                    <a:lnTo>
                      <a:pt x="429" y="682"/>
                    </a:lnTo>
                    <a:lnTo>
                      <a:pt x="434" y="670"/>
                    </a:lnTo>
                    <a:lnTo>
                      <a:pt x="439" y="660"/>
                    </a:lnTo>
                    <a:lnTo>
                      <a:pt x="446" y="651"/>
                    </a:lnTo>
                    <a:lnTo>
                      <a:pt x="456" y="644"/>
                    </a:lnTo>
                    <a:lnTo>
                      <a:pt x="467" y="639"/>
                    </a:lnTo>
                    <a:lnTo>
                      <a:pt x="481" y="635"/>
                    </a:lnTo>
                    <a:lnTo>
                      <a:pt x="495" y="627"/>
                    </a:lnTo>
                    <a:lnTo>
                      <a:pt x="510" y="617"/>
                    </a:lnTo>
                    <a:lnTo>
                      <a:pt x="524" y="606"/>
                    </a:lnTo>
                    <a:lnTo>
                      <a:pt x="536" y="593"/>
                    </a:lnTo>
                    <a:lnTo>
                      <a:pt x="546" y="580"/>
                    </a:lnTo>
                    <a:lnTo>
                      <a:pt x="552" y="568"/>
                    </a:lnTo>
                    <a:lnTo>
                      <a:pt x="555" y="556"/>
                    </a:lnTo>
                    <a:lnTo>
                      <a:pt x="555" y="544"/>
                    </a:lnTo>
                    <a:lnTo>
                      <a:pt x="557" y="527"/>
                    </a:lnTo>
                    <a:lnTo>
                      <a:pt x="559" y="510"/>
                    </a:lnTo>
                    <a:lnTo>
                      <a:pt x="564" y="492"/>
                    </a:lnTo>
                    <a:lnTo>
                      <a:pt x="570" y="476"/>
                    </a:lnTo>
                    <a:lnTo>
                      <a:pt x="577" y="462"/>
                    </a:lnTo>
                    <a:lnTo>
                      <a:pt x="587" y="453"/>
                    </a:lnTo>
                    <a:lnTo>
                      <a:pt x="599" y="449"/>
                    </a:lnTo>
                    <a:lnTo>
                      <a:pt x="611" y="449"/>
                    </a:lnTo>
                    <a:lnTo>
                      <a:pt x="624" y="450"/>
                    </a:lnTo>
                    <a:lnTo>
                      <a:pt x="635" y="451"/>
                    </a:lnTo>
                    <a:lnTo>
                      <a:pt x="646" y="454"/>
                    </a:lnTo>
                    <a:lnTo>
                      <a:pt x="656" y="458"/>
                    </a:lnTo>
                    <a:lnTo>
                      <a:pt x="664" y="465"/>
                    </a:lnTo>
                    <a:lnTo>
                      <a:pt x="671" y="476"/>
                    </a:lnTo>
                    <a:lnTo>
                      <a:pt x="676" y="488"/>
                    </a:lnTo>
                    <a:lnTo>
                      <a:pt x="678" y="501"/>
                    </a:lnTo>
                    <a:lnTo>
                      <a:pt x="678" y="511"/>
                    </a:lnTo>
                    <a:lnTo>
                      <a:pt x="675" y="518"/>
                    </a:lnTo>
                    <a:lnTo>
                      <a:pt x="670" y="524"/>
                    </a:lnTo>
                    <a:lnTo>
                      <a:pt x="664" y="529"/>
                    </a:lnTo>
                    <a:lnTo>
                      <a:pt x="657" y="533"/>
                    </a:lnTo>
                    <a:lnTo>
                      <a:pt x="649" y="538"/>
                    </a:lnTo>
                    <a:lnTo>
                      <a:pt x="642" y="542"/>
                    </a:lnTo>
                    <a:lnTo>
                      <a:pt x="635" y="549"/>
                    </a:lnTo>
                    <a:lnTo>
                      <a:pt x="628" y="561"/>
                    </a:lnTo>
                    <a:lnTo>
                      <a:pt x="623" y="573"/>
                    </a:lnTo>
                    <a:lnTo>
                      <a:pt x="616" y="587"/>
                    </a:lnTo>
                    <a:lnTo>
                      <a:pt x="609" y="601"/>
                    </a:lnTo>
                    <a:lnTo>
                      <a:pt x="600" y="614"/>
                    </a:lnTo>
                    <a:lnTo>
                      <a:pt x="590" y="624"/>
                    </a:lnTo>
                    <a:lnTo>
                      <a:pt x="579" y="630"/>
                    </a:lnTo>
                    <a:lnTo>
                      <a:pt x="567" y="635"/>
                    </a:lnTo>
                    <a:lnTo>
                      <a:pt x="557" y="639"/>
                    </a:lnTo>
                    <a:lnTo>
                      <a:pt x="550" y="646"/>
                    </a:lnTo>
                    <a:lnTo>
                      <a:pt x="544" y="654"/>
                    </a:lnTo>
                    <a:lnTo>
                      <a:pt x="540" y="662"/>
                    </a:lnTo>
                    <a:lnTo>
                      <a:pt x="537" y="673"/>
                    </a:lnTo>
                    <a:lnTo>
                      <a:pt x="535" y="682"/>
                    </a:lnTo>
                    <a:lnTo>
                      <a:pt x="535" y="693"/>
                    </a:lnTo>
                    <a:lnTo>
                      <a:pt x="536" y="716"/>
                    </a:lnTo>
                    <a:lnTo>
                      <a:pt x="540" y="739"/>
                    </a:lnTo>
                    <a:lnTo>
                      <a:pt x="541" y="762"/>
                    </a:lnTo>
                    <a:lnTo>
                      <a:pt x="540" y="786"/>
                    </a:lnTo>
                    <a:lnTo>
                      <a:pt x="540" y="796"/>
                    </a:lnTo>
                    <a:lnTo>
                      <a:pt x="541" y="804"/>
                    </a:lnTo>
                    <a:lnTo>
                      <a:pt x="546" y="811"/>
                    </a:lnTo>
                    <a:lnTo>
                      <a:pt x="551" y="818"/>
                    </a:lnTo>
                    <a:lnTo>
                      <a:pt x="558" y="824"/>
                    </a:lnTo>
                    <a:lnTo>
                      <a:pt x="566" y="828"/>
                    </a:lnTo>
                    <a:lnTo>
                      <a:pt x="574" y="834"/>
                    </a:lnTo>
                    <a:lnTo>
                      <a:pt x="584" y="839"/>
                    </a:lnTo>
                    <a:lnTo>
                      <a:pt x="592" y="843"/>
                    </a:lnTo>
                    <a:lnTo>
                      <a:pt x="599" y="848"/>
                    </a:lnTo>
                    <a:lnTo>
                      <a:pt x="604" y="851"/>
                    </a:lnTo>
                    <a:lnTo>
                      <a:pt x="610" y="853"/>
                    </a:lnTo>
                    <a:lnTo>
                      <a:pt x="616" y="855"/>
                    </a:lnTo>
                    <a:lnTo>
                      <a:pt x="624" y="855"/>
                    </a:lnTo>
                    <a:lnTo>
                      <a:pt x="634" y="855"/>
                    </a:lnTo>
                    <a:lnTo>
                      <a:pt x="647" y="853"/>
                    </a:lnTo>
                    <a:lnTo>
                      <a:pt x="661" y="851"/>
                    </a:lnTo>
                    <a:lnTo>
                      <a:pt x="672" y="847"/>
                    </a:lnTo>
                    <a:lnTo>
                      <a:pt x="681" y="842"/>
                    </a:lnTo>
                    <a:lnTo>
                      <a:pt x="692" y="836"/>
                    </a:lnTo>
                    <a:lnTo>
                      <a:pt x="701" y="832"/>
                    </a:lnTo>
                    <a:lnTo>
                      <a:pt x="711" y="826"/>
                    </a:lnTo>
                    <a:lnTo>
                      <a:pt x="724" y="822"/>
                    </a:lnTo>
                    <a:lnTo>
                      <a:pt x="739" y="819"/>
                    </a:lnTo>
                    <a:lnTo>
                      <a:pt x="754" y="815"/>
                    </a:lnTo>
                    <a:lnTo>
                      <a:pt x="768" y="810"/>
                    </a:lnTo>
                    <a:lnTo>
                      <a:pt x="781" y="802"/>
                    </a:lnTo>
                    <a:lnTo>
                      <a:pt x="792" y="791"/>
                    </a:lnTo>
                    <a:lnTo>
                      <a:pt x="804" y="780"/>
                    </a:lnTo>
                    <a:lnTo>
                      <a:pt x="815" y="767"/>
                    </a:lnTo>
                    <a:lnTo>
                      <a:pt x="828" y="754"/>
                    </a:lnTo>
                    <a:lnTo>
                      <a:pt x="842" y="742"/>
                    </a:lnTo>
                    <a:lnTo>
                      <a:pt x="856" y="728"/>
                    </a:lnTo>
                    <a:lnTo>
                      <a:pt x="866" y="713"/>
                    </a:lnTo>
                    <a:lnTo>
                      <a:pt x="875" y="697"/>
                    </a:lnTo>
                    <a:lnTo>
                      <a:pt x="881" y="681"/>
                    </a:lnTo>
                    <a:lnTo>
                      <a:pt x="883" y="665"/>
                    </a:lnTo>
                    <a:lnTo>
                      <a:pt x="882" y="651"/>
                    </a:lnTo>
                    <a:lnTo>
                      <a:pt x="879" y="639"/>
                    </a:lnTo>
                    <a:lnTo>
                      <a:pt x="871" y="630"/>
                    </a:lnTo>
                    <a:lnTo>
                      <a:pt x="859" y="609"/>
                    </a:lnTo>
                    <a:lnTo>
                      <a:pt x="856" y="583"/>
                    </a:lnTo>
                    <a:lnTo>
                      <a:pt x="853" y="555"/>
                    </a:lnTo>
                    <a:lnTo>
                      <a:pt x="846" y="532"/>
                    </a:lnTo>
                    <a:lnTo>
                      <a:pt x="842" y="509"/>
                    </a:lnTo>
                    <a:lnTo>
                      <a:pt x="843" y="480"/>
                    </a:lnTo>
                    <a:lnTo>
                      <a:pt x="845" y="451"/>
                    </a:lnTo>
                    <a:lnTo>
                      <a:pt x="842" y="425"/>
                    </a:lnTo>
                    <a:lnTo>
                      <a:pt x="834" y="401"/>
                    </a:lnTo>
                    <a:lnTo>
                      <a:pt x="828" y="374"/>
                    </a:lnTo>
                    <a:lnTo>
                      <a:pt x="824" y="349"/>
                    </a:lnTo>
                    <a:lnTo>
                      <a:pt x="827" y="328"/>
                    </a:lnTo>
                    <a:lnTo>
                      <a:pt x="831" y="307"/>
                    </a:lnTo>
                    <a:lnTo>
                      <a:pt x="830" y="285"/>
                    </a:lnTo>
                    <a:lnTo>
                      <a:pt x="822" y="267"/>
                    </a:lnTo>
                    <a:lnTo>
                      <a:pt x="807" y="254"/>
                    </a:lnTo>
                    <a:lnTo>
                      <a:pt x="799" y="250"/>
                    </a:lnTo>
                    <a:lnTo>
                      <a:pt x="794" y="240"/>
                    </a:lnTo>
                    <a:lnTo>
                      <a:pt x="792" y="231"/>
                    </a:lnTo>
                    <a:lnTo>
                      <a:pt x="792" y="219"/>
                    </a:lnTo>
                    <a:lnTo>
                      <a:pt x="796" y="206"/>
                    </a:lnTo>
                    <a:lnTo>
                      <a:pt x="800" y="193"/>
                    </a:lnTo>
                    <a:lnTo>
                      <a:pt x="808" y="182"/>
                    </a:lnTo>
                    <a:lnTo>
                      <a:pt x="817" y="171"/>
                    </a:lnTo>
                    <a:lnTo>
                      <a:pt x="828" y="163"/>
                    </a:lnTo>
                    <a:lnTo>
                      <a:pt x="836" y="155"/>
                    </a:lnTo>
                    <a:lnTo>
                      <a:pt x="844" y="148"/>
                    </a:lnTo>
                    <a:lnTo>
                      <a:pt x="850" y="144"/>
                    </a:lnTo>
                    <a:lnTo>
                      <a:pt x="856" y="139"/>
                    </a:lnTo>
                    <a:lnTo>
                      <a:pt x="859" y="136"/>
                    </a:lnTo>
                    <a:lnTo>
                      <a:pt x="860" y="134"/>
                    </a:lnTo>
                    <a:lnTo>
                      <a:pt x="861" y="133"/>
                    </a:lnTo>
                    <a:lnTo>
                      <a:pt x="859" y="132"/>
                    </a:lnTo>
                    <a:lnTo>
                      <a:pt x="854" y="128"/>
                    </a:lnTo>
                    <a:lnTo>
                      <a:pt x="847" y="122"/>
                    </a:lnTo>
                    <a:lnTo>
                      <a:pt x="841" y="115"/>
                    </a:lnTo>
                    <a:lnTo>
                      <a:pt x="834" y="109"/>
                    </a:lnTo>
                    <a:lnTo>
                      <a:pt x="830" y="102"/>
                    </a:lnTo>
                    <a:lnTo>
                      <a:pt x="831" y="98"/>
                    </a:lnTo>
                    <a:lnTo>
                      <a:pt x="837" y="94"/>
                    </a:lnTo>
                    <a:lnTo>
                      <a:pt x="851" y="85"/>
                    </a:lnTo>
                    <a:lnTo>
                      <a:pt x="858" y="69"/>
                    </a:lnTo>
                    <a:lnTo>
                      <a:pt x="854" y="50"/>
                    </a:lnTo>
                    <a:lnTo>
                      <a:pt x="842" y="35"/>
                    </a:lnTo>
                    <a:lnTo>
                      <a:pt x="832" y="31"/>
                    </a:lnTo>
                    <a:lnTo>
                      <a:pt x="822" y="28"/>
                    </a:lnTo>
                    <a:lnTo>
                      <a:pt x="813" y="27"/>
                    </a:lnTo>
                    <a:lnTo>
                      <a:pt x="804" y="27"/>
                    </a:lnTo>
                    <a:lnTo>
                      <a:pt x="796" y="28"/>
                    </a:lnTo>
                    <a:lnTo>
                      <a:pt x="789" y="30"/>
                    </a:lnTo>
                    <a:lnTo>
                      <a:pt x="784" y="31"/>
                    </a:lnTo>
                    <a:lnTo>
                      <a:pt x="783" y="31"/>
                    </a:lnTo>
                    <a:lnTo>
                      <a:pt x="783" y="24"/>
                    </a:lnTo>
                    <a:lnTo>
                      <a:pt x="781" y="11"/>
                    </a:lnTo>
                    <a:lnTo>
                      <a:pt x="775" y="0"/>
                    </a:lnTo>
                    <a:lnTo>
                      <a:pt x="763" y="2"/>
                    </a:lnTo>
                    <a:lnTo>
                      <a:pt x="756" y="9"/>
                    </a:lnTo>
                    <a:lnTo>
                      <a:pt x="756" y="12"/>
                    </a:lnTo>
                    <a:lnTo>
                      <a:pt x="755" y="14"/>
                    </a:lnTo>
                    <a:lnTo>
                      <a:pt x="745" y="16"/>
                    </a:lnTo>
                    <a:lnTo>
                      <a:pt x="736" y="18"/>
                    </a:lnTo>
                    <a:lnTo>
                      <a:pt x="728" y="19"/>
                    </a:lnTo>
                    <a:lnTo>
                      <a:pt x="721" y="22"/>
                    </a:lnTo>
                    <a:lnTo>
                      <a:pt x="715" y="24"/>
                    </a:lnTo>
                    <a:lnTo>
                      <a:pt x="709" y="27"/>
                    </a:lnTo>
                    <a:lnTo>
                      <a:pt x="703" y="31"/>
                    </a:lnTo>
                    <a:lnTo>
                      <a:pt x="700" y="35"/>
                    </a:lnTo>
                    <a:lnTo>
                      <a:pt x="695" y="40"/>
                    </a:lnTo>
                    <a:lnTo>
                      <a:pt x="692" y="42"/>
                    </a:lnTo>
                    <a:lnTo>
                      <a:pt x="688" y="40"/>
                    </a:lnTo>
                    <a:lnTo>
                      <a:pt x="684" y="35"/>
                    </a:lnTo>
                    <a:lnTo>
                      <a:pt x="679" y="30"/>
                    </a:lnTo>
                    <a:lnTo>
                      <a:pt x="673" y="25"/>
                    </a:lnTo>
                    <a:lnTo>
                      <a:pt x="668" y="24"/>
                    </a:lnTo>
                    <a:lnTo>
                      <a:pt x="660" y="28"/>
                    </a:lnTo>
                    <a:lnTo>
                      <a:pt x="652" y="40"/>
                    </a:lnTo>
                    <a:lnTo>
                      <a:pt x="642" y="54"/>
                    </a:lnTo>
                    <a:lnTo>
                      <a:pt x="635" y="64"/>
                    </a:lnTo>
                    <a:lnTo>
                      <a:pt x="627" y="70"/>
                    </a:lnTo>
                    <a:lnTo>
                      <a:pt x="620" y="73"/>
                    </a:lnTo>
                    <a:lnTo>
                      <a:pt x="612" y="76"/>
                    </a:lnTo>
                    <a:lnTo>
                      <a:pt x="605" y="76"/>
                    </a:lnTo>
                    <a:lnTo>
                      <a:pt x="597" y="75"/>
                    </a:lnTo>
                    <a:lnTo>
                      <a:pt x="588" y="75"/>
                    </a:lnTo>
                    <a:lnTo>
                      <a:pt x="573" y="77"/>
                    </a:lnTo>
                    <a:lnTo>
                      <a:pt x="563" y="84"/>
                    </a:lnTo>
                    <a:lnTo>
                      <a:pt x="557" y="93"/>
                    </a:lnTo>
                    <a:lnTo>
                      <a:pt x="555" y="103"/>
                    </a:lnTo>
                    <a:lnTo>
                      <a:pt x="551" y="108"/>
                    </a:lnTo>
                    <a:lnTo>
                      <a:pt x="543" y="110"/>
                    </a:lnTo>
                    <a:lnTo>
                      <a:pt x="531" y="113"/>
                    </a:lnTo>
                    <a:lnTo>
                      <a:pt x="516" y="114"/>
                    </a:lnTo>
                    <a:lnTo>
                      <a:pt x="499" y="115"/>
                    </a:lnTo>
                    <a:lnTo>
                      <a:pt x="484" y="117"/>
                    </a:lnTo>
                    <a:lnTo>
                      <a:pt x="471" y="122"/>
                    </a:lnTo>
                    <a:lnTo>
                      <a:pt x="461" y="128"/>
                    </a:lnTo>
                    <a:lnTo>
                      <a:pt x="454" y="136"/>
                    </a:lnTo>
                    <a:lnTo>
                      <a:pt x="450" y="147"/>
                    </a:lnTo>
                    <a:lnTo>
                      <a:pt x="444" y="159"/>
                    </a:lnTo>
                    <a:lnTo>
                      <a:pt x="439" y="171"/>
                    </a:lnTo>
                    <a:lnTo>
                      <a:pt x="434" y="183"/>
                    </a:lnTo>
                    <a:lnTo>
                      <a:pt x="428" y="194"/>
                    </a:lnTo>
                    <a:lnTo>
                      <a:pt x="421" y="204"/>
                    </a:lnTo>
                    <a:lnTo>
                      <a:pt x="413" y="211"/>
                    </a:lnTo>
                    <a:lnTo>
                      <a:pt x="405" y="216"/>
                    </a:lnTo>
                    <a:lnTo>
                      <a:pt x="397" y="224"/>
                    </a:lnTo>
                    <a:lnTo>
                      <a:pt x="390" y="231"/>
                    </a:lnTo>
                    <a:lnTo>
                      <a:pt x="384" y="239"/>
                    </a:lnTo>
                    <a:lnTo>
                      <a:pt x="378" y="249"/>
                    </a:lnTo>
                    <a:lnTo>
                      <a:pt x="375" y="255"/>
                    </a:lnTo>
                    <a:lnTo>
                      <a:pt x="371" y="264"/>
                    </a:lnTo>
                    <a:lnTo>
                      <a:pt x="369" y="269"/>
                    </a:lnTo>
                    <a:lnTo>
                      <a:pt x="366" y="276"/>
                    </a:lnTo>
                    <a:lnTo>
                      <a:pt x="358" y="288"/>
                    </a:lnTo>
                    <a:lnTo>
                      <a:pt x="347" y="300"/>
                    </a:lnTo>
                    <a:lnTo>
                      <a:pt x="337" y="315"/>
                    </a:lnTo>
                    <a:lnTo>
                      <a:pt x="324" y="330"/>
                    </a:lnTo>
                    <a:lnTo>
                      <a:pt x="313" y="345"/>
                    </a:lnTo>
                    <a:lnTo>
                      <a:pt x="303" y="359"/>
                    </a:lnTo>
                    <a:lnTo>
                      <a:pt x="297" y="372"/>
                    </a:lnTo>
                    <a:lnTo>
                      <a:pt x="290" y="383"/>
                    </a:lnTo>
                    <a:lnTo>
                      <a:pt x="283" y="395"/>
                    </a:lnTo>
                    <a:lnTo>
                      <a:pt x="275" y="408"/>
                    </a:lnTo>
                    <a:lnTo>
                      <a:pt x="267" y="419"/>
                    </a:lnTo>
                    <a:lnTo>
                      <a:pt x="260" y="432"/>
                    </a:lnTo>
                    <a:lnTo>
                      <a:pt x="254" y="443"/>
                    </a:lnTo>
                    <a:lnTo>
                      <a:pt x="249" y="455"/>
                    </a:lnTo>
                    <a:lnTo>
                      <a:pt x="248" y="464"/>
                    </a:lnTo>
                    <a:lnTo>
                      <a:pt x="247" y="473"/>
                    </a:lnTo>
                    <a:lnTo>
                      <a:pt x="242" y="482"/>
                    </a:lnTo>
                    <a:lnTo>
                      <a:pt x="235" y="492"/>
                    </a:lnTo>
                    <a:lnTo>
                      <a:pt x="229" y="500"/>
                    </a:lnTo>
                    <a:lnTo>
                      <a:pt x="222" y="509"/>
                    </a:lnTo>
                    <a:lnTo>
                      <a:pt x="215" y="518"/>
                    </a:lnTo>
                    <a:lnTo>
                      <a:pt x="210" y="527"/>
                    </a:lnTo>
                    <a:lnTo>
                      <a:pt x="209" y="537"/>
                    </a:lnTo>
                    <a:lnTo>
                      <a:pt x="208" y="546"/>
                    </a:lnTo>
                    <a:lnTo>
                      <a:pt x="203" y="554"/>
                    </a:lnTo>
                    <a:lnTo>
                      <a:pt x="196" y="562"/>
                    </a:lnTo>
                    <a:lnTo>
                      <a:pt x="188" y="570"/>
                    </a:lnTo>
                    <a:lnTo>
                      <a:pt x="180" y="578"/>
                    </a:lnTo>
                    <a:lnTo>
                      <a:pt x="172" y="585"/>
                    </a:lnTo>
                    <a:lnTo>
                      <a:pt x="164" y="593"/>
                    </a:lnTo>
                    <a:lnTo>
                      <a:pt x="159" y="600"/>
                    </a:lnTo>
                    <a:lnTo>
                      <a:pt x="154" y="608"/>
                    </a:lnTo>
                    <a:lnTo>
                      <a:pt x="142" y="615"/>
                    </a:lnTo>
                    <a:lnTo>
                      <a:pt x="128" y="623"/>
                    </a:lnTo>
                    <a:lnTo>
                      <a:pt x="113" y="631"/>
                    </a:lnTo>
                    <a:lnTo>
                      <a:pt x="97" y="640"/>
                    </a:lnTo>
                    <a:lnTo>
                      <a:pt x="82" y="648"/>
                    </a:lnTo>
                    <a:lnTo>
                      <a:pt x="71" y="655"/>
                    </a:lnTo>
                    <a:lnTo>
                      <a:pt x="63" y="663"/>
                    </a:lnTo>
                    <a:lnTo>
                      <a:pt x="57" y="671"/>
                    </a:lnTo>
                    <a:lnTo>
                      <a:pt x="52" y="680"/>
                    </a:lnTo>
                    <a:lnTo>
                      <a:pt x="48" y="688"/>
                    </a:lnTo>
                    <a:lnTo>
                      <a:pt x="42" y="696"/>
                    </a:lnTo>
                    <a:lnTo>
                      <a:pt x="36" y="703"/>
                    </a:lnTo>
                    <a:lnTo>
                      <a:pt x="30" y="709"/>
                    </a:lnTo>
                    <a:lnTo>
                      <a:pt x="22" y="714"/>
                    </a:lnTo>
                    <a:lnTo>
                      <a:pt x="14" y="718"/>
                    </a:lnTo>
                    <a:lnTo>
                      <a:pt x="3" y="730"/>
                    </a:lnTo>
                    <a:lnTo>
                      <a:pt x="0" y="754"/>
                    </a:lnTo>
                    <a:lnTo>
                      <a:pt x="2" y="782"/>
                    </a:lnTo>
                    <a:lnTo>
                      <a:pt x="4" y="805"/>
                    </a:lnTo>
                    <a:lnTo>
                      <a:pt x="7" y="821"/>
                    </a:lnTo>
                    <a:lnTo>
                      <a:pt x="14" y="836"/>
                    </a:lnTo>
                    <a:lnTo>
                      <a:pt x="20" y="850"/>
                    </a:lnTo>
                    <a:lnTo>
                      <a:pt x="23" y="864"/>
                    </a:lnTo>
                    <a:lnTo>
                      <a:pt x="21" y="875"/>
                    </a:lnTo>
                    <a:lnTo>
                      <a:pt x="18" y="886"/>
                    </a:lnTo>
                    <a:lnTo>
                      <a:pt x="18" y="895"/>
                    </a:lnTo>
                    <a:lnTo>
                      <a:pt x="23" y="908"/>
                    </a:lnTo>
                    <a:lnTo>
                      <a:pt x="27" y="915"/>
                    </a:lnTo>
                    <a:lnTo>
                      <a:pt x="29" y="923"/>
                    </a:lnTo>
                    <a:lnTo>
                      <a:pt x="29" y="931"/>
                    </a:lnTo>
                    <a:lnTo>
                      <a:pt x="30" y="939"/>
                    </a:lnTo>
                    <a:lnTo>
                      <a:pt x="33" y="947"/>
                    </a:lnTo>
                    <a:lnTo>
                      <a:pt x="38" y="955"/>
                    </a:lnTo>
                    <a:lnTo>
                      <a:pt x="48" y="963"/>
                    </a:lnTo>
                    <a:lnTo>
                      <a:pt x="63" y="970"/>
                    </a:lnTo>
                    <a:lnTo>
                      <a:pt x="80" y="974"/>
                    </a:lnTo>
                    <a:lnTo>
                      <a:pt x="95" y="976"/>
                    </a:lnTo>
                    <a:lnTo>
                      <a:pt x="108" y="973"/>
                    </a:lnTo>
                    <a:lnTo>
                      <a:pt x="119" y="968"/>
                    </a:lnTo>
                    <a:lnTo>
                      <a:pt x="129" y="960"/>
                    </a:lnTo>
                    <a:lnTo>
                      <a:pt x="139" y="950"/>
                    </a:lnTo>
                    <a:lnTo>
                      <a:pt x="147" y="941"/>
                    </a:lnTo>
                    <a:lnTo>
                      <a:pt x="155" y="932"/>
                    </a:lnTo>
                    <a:lnTo>
                      <a:pt x="163" y="924"/>
                    </a:lnTo>
                    <a:lnTo>
                      <a:pt x="171" y="916"/>
                    </a:lnTo>
                    <a:lnTo>
                      <a:pt x="179" y="911"/>
                    </a:lnTo>
                    <a:lnTo>
                      <a:pt x="187" y="908"/>
                    </a:lnTo>
                    <a:lnTo>
                      <a:pt x="194" y="906"/>
                    </a:lnTo>
                    <a:lnTo>
                      <a:pt x="201" y="910"/>
                    </a:lnTo>
                    <a:lnTo>
                      <a:pt x="206" y="916"/>
                    </a:lnTo>
                    <a:lnTo>
                      <a:pt x="209" y="926"/>
                    </a:lnTo>
                    <a:lnTo>
                      <a:pt x="214" y="948"/>
                    </a:lnTo>
                    <a:lnTo>
                      <a:pt x="222" y="965"/>
                    </a:lnTo>
                    <a:lnTo>
                      <a:pt x="229" y="983"/>
                    </a:lnTo>
                    <a:lnTo>
                      <a:pt x="233" y="1003"/>
                    </a:lnTo>
                    <a:lnTo>
                      <a:pt x="238" y="1038"/>
                    </a:lnTo>
                    <a:close/>
                  </a:path>
                </a:pathLst>
              </a:custGeom>
              <a:pattFill prst="pct25">
                <a:fgClr>
                  <a:srgbClr val="3399FF">
                    <a:alpha val="60001"/>
                  </a:srgbClr>
                </a:fgClr>
                <a:bgClr>
                  <a:srgbClr val="FFFFFF">
                    <a:alpha val="60001"/>
                  </a:srgbClr>
                </a:bgClr>
              </a:pattFill>
              <a:ln w="9525">
                <a:noFill/>
                <a:round/>
                <a:headEnd/>
                <a:tailEnd/>
              </a:ln>
            </p:spPr>
            <p:txBody>
              <a:bodyPr/>
              <a:lstStyle/>
              <a:p>
                <a:endParaRPr lang="ja-JP" altLang="en-US"/>
              </a:p>
            </p:txBody>
          </p:sp>
          <p:sp>
            <p:nvSpPr>
              <p:cNvPr id="17" name="Freeform 16" descr="25%"/>
              <p:cNvSpPr>
                <a:spLocks noChangeAspect="1"/>
              </p:cNvSpPr>
              <p:nvPr/>
            </p:nvSpPr>
            <p:spPr bwMode="auto">
              <a:xfrm>
                <a:off x="720" y="1743"/>
                <a:ext cx="306" cy="409"/>
              </a:xfrm>
              <a:custGeom>
                <a:avLst/>
                <a:gdLst/>
                <a:ahLst/>
                <a:cxnLst>
                  <a:cxn ang="0">
                    <a:pos x="309" y="1618"/>
                  </a:cxn>
                  <a:cxn ang="0">
                    <a:pos x="248" y="1741"/>
                  </a:cxn>
                  <a:cxn ang="0">
                    <a:pos x="235" y="1905"/>
                  </a:cxn>
                  <a:cxn ang="0">
                    <a:pos x="319" y="1907"/>
                  </a:cxn>
                  <a:cxn ang="0">
                    <a:pos x="387" y="1900"/>
                  </a:cxn>
                  <a:cxn ang="0">
                    <a:pos x="443" y="1874"/>
                  </a:cxn>
                  <a:cxn ang="0">
                    <a:pos x="559" y="1908"/>
                  </a:cxn>
                  <a:cxn ang="0">
                    <a:pos x="657" y="1945"/>
                  </a:cxn>
                  <a:cxn ang="0">
                    <a:pos x="736" y="1929"/>
                  </a:cxn>
                  <a:cxn ang="0">
                    <a:pos x="819" y="1946"/>
                  </a:cxn>
                  <a:cxn ang="0">
                    <a:pos x="929" y="1921"/>
                  </a:cxn>
                  <a:cxn ang="0">
                    <a:pos x="1047" y="1878"/>
                  </a:cxn>
                  <a:cxn ang="0">
                    <a:pos x="1137" y="1906"/>
                  </a:cxn>
                  <a:cxn ang="0">
                    <a:pos x="1174" y="1857"/>
                  </a:cxn>
                  <a:cxn ang="0">
                    <a:pos x="1196" y="1729"/>
                  </a:cxn>
                  <a:cxn ang="0">
                    <a:pos x="1263" y="1650"/>
                  </a:cxn>
                  <a:cxn ang="0">
                    <a:pos x="1282" y="1555"/>
                  </a:cxn>
                  <a:cxn ang="0">
                    <a:pos x="1215" y="1505"/>
                  </a:cxn>
                  <a:cxn ang="0">
                    <a:pos x="1115" y="1424"/>
                  </a:cxn>
                  <a:cxn ang="0">
                    <a:pos x="1050" y="1272"/>
                  </a:cxn>
                  <a:cxn ang="0">
                    <a:pos x="1062" y="1215"/>
                  </a:cxn>
                  <a:cxn ang="0">
                    <a:pos x="1168" y="1162"/>
                  </a:cxn>
                  <a:cxn ang="0">
                    <a:pos x="1251" y="1101"/>
                  </a:cxn>
                  <a:cxn ang="0">
                    <a:pos x="1376" y="1040"/>
                  </a:cxn>
                  <a:cxn ang="0">
                    <a:pos x="1422" y="1048"/>
                  </a:cxn>
                  <a:cxn ang="0">
                    <a:pos x="1484" y="935"/>
                  </a:cxn>
                  <a:cxn ang="0">
                    <a:pos x="1415" y="809"/>
                  </a:cxn>
                  <a:cxn ang="0">
                    <a:pos x="1396" y="651"/>
                  </a:cxn>
                  <a:cxn ang="0">
                    <a:pos x="1333" y="541"/>
                  </a:cxn>
                  <a:cxn ang="0">
                    <a:pos x="1333" y="323"/>
                  </a:cxn>
                  <a:cxn ang="0">
                    <a:pos x="1255" y="243"/>
                  </a:cxn>
                  <a:cxn ang="0">
                    <a:pos x="1222" y="212"/>
                  </a:cxn>
                  <a:cxn ang="0">
                    <a:pos x="1136" y="146"/>
                  </a:cxn>
                  <a:cxn ang="0">
                    <a:pos x="1067" y="149"/>
                  </a:cxn>
                  <a:cxn ang="0">
                    <a:pos x="983" y="205"/>
                  </a:cxn>
                  <a:cxn ang="0">
                    <a:pos x="906" y="250"/>
                  </a:cxn>
                  <a:cxn ang="0">
                    <a:pos x="827" y="256"/>
                  </a:cxn>
                  <a:cxn ang="0">
                    <a:pos x="830" y="149"/>
                  </a:cxn>
                  <a:cxn ang="0">
                    <a:pos x="755" y="144"/>
                  </a:cxn>
                  <a:cxn ang="0">
                    <a:pos x="684" y="122"/>
                  </a:cxn>
                  <a:cxn ang="0">
                    <a:pos x="641" y="36"/>
                  </a:cxn>
                  <a:cxn ang="0">
                    <a:pos x="539" y="6"/>
                  </a:cxn>
                  <a:cxn ang="0">
                    <a:pos x="500" y="73"/>
                  </a:cxn>
                  <a:cxn ang="0">
                    <a:pos x="504" y="142"/>
                  </a:cxn>
                  <a:cxn ang="0">
                    <a:pos x="522" y="234"/>
                  </a:cxn>
                  <a:cxn ang="0">
                    <a:pos x="585" y="287"/>
                  </a:cxn>
                  <a:cxn ang="0">
                    <a:pos x="603" y="345"/>
                  </a:cxn>
                  <a:cxn ang="0">
                    <a:pos x="516" y="292"/>
                  </a:cxn>
                  <a:cxn ang="0">
                    <a:pos x="452" y="326"/>
                  </a:cxn>
                  <a:cxn ang="0">
                    <a:pos x="377" y="370"/>
                  </a:cxn>
                  <a:cxn ang="0">
                    <a:pos x="269" y="318"/>
                  </a:cxn>
                  <a:cxn ang="0">
                    <a:pos x="255" y="421"/>
                  </a:cxn>
                  <a:cxn ang="0">
                    <a:pos x="189" y="579"/>
                  </a:cxn>
                  <a:cxn ang="0">
                    <a:pos x="197" y="670"/>
                  </a:cxn>
                  <a:cxn ang="0">
                    <a:pos x="134" y="764"/>
                  </a:cxn>
                  <a:cxn ang="0">
                    <a:pos x="24" y="791"/>
                  </a:cxn>
                  <a:cxn ang="0">
                    <a:pos x="19" y="974"/>
                  </a:cxn>
                  <a:cxn ang="0">
                    <a:pos x="42" y="1126"/>
                  </a:cxn>
                  <a:cxn ang="0">
                    <a:pos x="43" y="1285"/>
                  </a:cxn>
                  <a:cxn ang="0">
                    <a:pos x="67" y="1407"/>
                  </a:cxn>
                  <a:cxn ang="0">
                    <a:pos x="147" y="1475"/>
                  </a:cxn>
                  <a:cxn ang="0">
                    <a:pos x="231" y="1489"/>
                  </a:cxn>
                </a:cxnLst>
                <a:rect l="0" t="0" r="r" b="b"/>
                <a:pathLst>
                  <a:path w="1484" h="1975">
                    <a:moveTo>
                      <a:pt x="303" y="1528"/>
                    </a:moveTo>
                    <a:lnTo>
                      <a:pt x="305" y="1528"/>
                    </a:lnTo>
                    <a:lnTo>
                      <a:pt x="312" y="1529"/>
                    </a:lnTo>
                    <a:lnTo>
                      <a:pt x="322" y="1532"/>
                    </a:lnTo>
                    <a:lnTo>
                      <a:pt x="332" y="1535"/>
                    </a:lnTo>
                    <a:lnTo>
                      <a:pt x="340" y="1540"/>
                    </a:lnTo>
                    <a:lnTo>
                      <a:pt x="345" y="1547"/>
                    </a:lnTo>
                    <a:lnTo>
                      <a:pt x="346" y="1557"/>
                    </a:lnTo>
                    <a:lnTo>
                      <a:pt x="339" y="1570"/>
                    </a:lnTo>
                    <a:lnTo>
                      <a:pt x="323" y="1587"/>
                    </a:lnTo>
                    <a:lnTo>
                      <a:pt x="314" y="1590"/>
                    </a:lnTo>
                    <a:lnTo>
                      <a:pt x="310" y="1593"/>
                    </a:lnTo>
                    <a:lnTo>
                      <a:pt x="310" y="1609"/>
                    </a:lnTo>
                    <a:lnTo>
                      <a:pt x="309" y="1618"/>
                    </a:lnTo>
                    <a:lnTo>
                      <a:pt x="304" y="1623"/>
                    </a:lnTo>
                    <a:lnTo>
                      <a:pt x="300" y="1624"/>
                    </a:lnTo>
                    <a:lnTo>
                      <a:pt x="293" y="1623"/>
                    </a:lnTo>
                    <a:lnTo>
                      <a:pt x="286" y="1624"/>
                    </a:lnTo>
                    <a:lnTo>
                      <a:pt x="281" y="1627"/>
                    </a:lnTo>
                    <a:lnTo>
                      <a:pt x="277" y="1635"/>
                    </a:lnTo>
                    <a:lnTo>
                      <a:pt x="276" y="1651"/>
                    </a:lnTo>
                    <a:lnTo>
                      <a:pt x="273" y="1676"/>
                    </a:lnTo>
                    <a:lnTo>
                      <a:pt x="269" y="1681"/>
                    </a:lnTo>
                    <a:lnTo>
                      <a:pt x="263" y="1684"/>
                    </a:lnTo>
                    <a:lnTo>
                      <a:pt x="261" y="1696"/>
                    </a:lnTo>
                    <a:lnTo>
                      <a:pt x="258" y="1717"/>
                    </a:lnTo>
                    <a:lnTo>
                      <a:pt x="254" y="1731"/>
                    </a:lnTo>
                    <a:lnTo>
                      <a:pt x="248" y="1741"/>
                    </a:lnTo>
                    <a:lnTo>
                      <a:pt x="240" y="1749"/>
                    </a:lnTo>
                    <a:lnTo>
                      <a:pt x="234" y="1757"/>
                    </a:lnTo>
                    <a:lnTo>
                      <a:pt x="232" y="1766"/>
                    </a:lnTo>
                    <a:lnTo>
                      <a:pt x="231" y="1775"/>
                    </a:lnTo>
                    <a:lnTo>
                      <a:pt x="233" y="1785"/>
                    </a:lnTo>
                    <a:lnTo>
                      <a:pt x="235" y="1795"/>
                    </a:lnTo>
                    <a:lnTo>
                      <a:pt x="236" y="1807"/>
                    </a:lnTo>
                    <a:lnTo>
                      <a:pt x="233" y="1821"/>
                    </a:lnTo>
                    <a:lnTo>
                      <a:pt x="226" y="1838"/>
                    </a:lnTo>
                    <a:lnTo>
                      <a:pt x="219" y="1857"/>
                    </a:lnTo>
                    <a:lnTo>
                      <a:pt x="218" y="1873"/>
                    </a:lnTo>
                    <a:lnTo>
                      <a:pt x="221" y="1889"/>
                    </a:lnTo>
                    <a:lnTo>
                      <a:pt x="229" y="1902"/>
                    </a:lnTo>
                    <a:lnTo>
                      <a:pt x="235" y="1905"/>
                    </a:lnTo>
                    <a:lnTo>
                      <a:pt x="241" y="1907"/>
                    </a:lnTo>
                    <a:lnTo>
                      <a:pt x="247" y="1906"/>
                    </a:lnTo>
                    <a:lnTo>
                      <a:pt x="252" y="1905"/>
                    </a:lnTo>
                    <a:lnTo>
                      <a:pt x="259" y="1903"/>
                    </a:lnTo>
                    <a:lnTo>
                      <a:pt x="265" y="1900"/>
                    </a:lnTo>
                    <a:lnTo>
                      <a:pt x="272" y="1899"/>
                    </a:lnTo>
                    <a:lnTo>
                      <a:pt x="279" y="1898"/>
                    </a:lnTo>
                    <a:lnTo>
                      <a:pt x="286" y="1899"/>
                    </a:lnTo>
                    <a:lnTo>
                      <a:pt x="292" y="1900"/>
                    </a:lnTo>
                    <a:lnTo>
                      <a:pt x="299" y="1903"/>
                    </a:lnTo>
                    <a:lnTo>
                      <a:pt x="304" y="1905"/>
                    </a:lnTo>
                    <a:lnTo>
                      <a:pt x="310" y="1907"/>
                    </a:lnTo>
                    <a:lnTo>
                      <a:pt x="315" y="1908"/>
                    </a:lnTo>
                    <a:lnTo>
                      <a:pt x="319" y="1907"/>
                    </a:lnTo>
                    <a:lnTo>
                      <a:pt x="324" y="1905"/>
                    </a:lnTo>
                    <a:lnTo>
                      <a:pt x="329" y="1902"/>
                    </a:lnTo>
                    <a:lnTo>
                      <a:pt x="333" y="1898"/>
                    </a:lnTo>
                    <a:lnTo>
                      <a:pt x="338" y="1897"/>
                    </a:lnTo>
                    <a:lnTo>
                      <a:pt x="342" y="1896"/>
                    </a:lnTo>
                    <a:lnTo>
                      <a:pt x="348" y="1897"/>
                    </a:lnTo>
                    <a:lnTo>
                      <a:pt x="353" y="1898"/>
                    </a:lnTo>
                    <a:lnTo>
                      <a:pt x="358" y="1902"/>
                    </a:lnTo>
                    <a:lnTo>
                      <a:pt x="363" y="1905"/>
                    </a:lnTo>
                    <a:lnTo>
                      <a:pt x="369" y="1907"/>
                    </a:lnTo>
                    <a:lnTo>
                      <a:pt x="375" y="1908"/>
                    </a:lnTo>
                    <a:lnTo>
                      <a:pt x="379" y="1907"/>
                    </a:lnTo>
                    <a:lnTo>
                      <a:pt x="384" y="1904"/>
                    </a:lnTo>
                    <a:lnTo>
                      <a:pt x="387" y="1900"/>
                    </a:lnTo>
                    <a:lnTo>
                      <a:pt x="388" y="1896"/>
                    </a:lnTo>
                    <a:lnTo>
                      <a:pt x="387" y="1891"/>
                    </a:lnTo>
                    <a:lnTo>
                      <a:pt x="384" y="1887"/>
                    </a:lnTo>
                    <a:lnTo>
                      <a:pt x="378" y="1877"/>
                    </a:lnTo>
                    <a:lnTo>
                      <a:pt x="382" y="1868"/>
                    </a:lnTo>
                    <a:lnTo>
                      <a:pt x="390" y="1860"/>
                    </a:lnTo>
                    <a:lnTo>
                      <a:pt x="402" y="1855"/>
                    </a:lnTo>
                    <a:lnTo>
                      <a:pt x="409" y="1855"/>
                    </a:lnTo>
                    <a:lnTo>
                      <a:pt x="415" y="1857"/>
                    </a:lnTo>
                    <a:lnTo>
                      <a:pt x="422" y="1860"/>
                    </a:lnTo>
                    <a:lnTo>
                      <a:pt x="428" y="1863"/>
                    </a:lnTo>
                    <a:lnTo>
                      <a:pt x="433" y="1867"/>
                    </a:lnTo>
                    <a:lnTo>
                      <a:pt x="438" y="1870"/>
                    </a:lnTo>
                    <a:lnTo>
                      <a:pt x="443" y="1874"/>
                    </a:lnTo>
                    <a:lnTo>
                      <a:pt x="447" y="1876"/>
                    </a:lnTo>
                    <a:lnTo>
                      <a:pt x="452" y="1877"/>
                    </a:lnTo>
                    <a:lnTo>
                      <a:pt x="459" y="1878"/>
                    </a:lnTo>
                    <a:lnTo>
                      <a:pt x="467" y="1880"/>
                    </a:lnTo>
                    <a:lnTo>
                      <a:pt x="476" y="1881"/>
                    </a:lnTo>
                    <a:lnTo>
                      <a:pt x="484" y="1883"/>
                    </a:lnTo>
                    <a:lnTo>
                      <a:pt x="493" y="1884"/>
                    </a:lnTo>
                    <a:lnTo>
                      <a:pt x="502" y="1885"/>
                    </a:lnTo>
                    <a:lnTo>
                      <a:pt x="511" y="1887"/>
                    </a:lnTo>
                    <a:lnTo>
                      <a:pt x="519" y="1889"/>
                    </a:lnTo>
                    <a:lnTo>
                      <a:pt x="528" y="1892"/>
                    </a:lnTo>
                    <a:lnTo>
                      <a:pt x="538" y="1898"/>
                    </a:lnTo>
                    <a:lnTo>
                      <a:pt x="549" y="1903"/>
                    </a:lnTo>
                    <a:lnTo>
                      <a:pt x="559" y="1908"/>
                    </a:lnTo>
                    <a:lnTo>
                      <a:pt x="569" y="1914"/>
                    </a:lnTo>
                    <a:lnTo>
                      <a:pt x="578" y="1919"/>
                    </a:lnTo>
                    <a:lnTo>
                      <a:pt x="588" y="1922"/>
                    </a:lnTo>
                    <a:lnTo>
                      <a:pt x="595" y="1923"/>
                    </a:lnTo>
                    <a:lnTo>
                      <a:pt x="600" y="1923"/>
                    </a:lnTo>
                    <a:lnTo>
                      <a:pt x="605" y="1922"/>
                    </a:lnTo>
                    <a:lnTo>
                      <a:pt x="608" y="1920"/>
                    </a:lnTo>
                    <a:lnTo>
                      <a:pt x="612" y="1919"/>
                    </a:lnTo>
                    <a:lnTo>
                      <a:pt x="616" y="1919"/>
                    </a:lnTo>
                    <a:lnTo>
                      <a:pt x="622" y="1921"/>
                    </a:lnTo>
                    <a:lnTo>
                      <a:pt x="629" y="1926"/>
                    </a:lnTo>
                    <a:lnTo>
                      <a:pt x="638" y="1933"/>
                    </a:lnTo>
                    <a:lnTo>
                      <a:pt x="648" y="1938"/>
                    </a:lnTo>
                    <a:lnTo>
                      <a:pt x="657" y="1945"/>
                    </a:lnTo>
                    <a:lnTo>
                      <a:pt x="667" y="1951"/>
                    </a:lnTo>
                    <a:lnTo>
                      <a:pt x="676" y="1957"/>
                    </a:lnTo>
                    <a:lnTo>
                      <a:pt x="684" y="1963"/>
                    </a:lnTo>
                    <a:lnTo>
                      <a:pt x="691" y="1967"/>
                    </a:lnTo>
                    <a:lnTo>
                      <a:pt x="696" y="1972"/>
                    </a:lnTo>
                    <a:lnTo>
                      <a:pt x="703" y="1975"/>
                    </a:lnTo>
                    <a:lnTo>
                      <a:pt x="711" y="1973"/>
                    </a:lnTo>
                    <a:lnTo>
                      <a:pt x="718" y="1966"/>
                    </a:lnTo>
                    <a:lnTo>
                      <a:pt x="725" y="1957"/>
                    </a:lnTo>
                    <a:lnTo>
                      <a:pt x="731" y="1948"/>
                    </a:lnTo>
                    <a:lnTo>
                      <a:pt x="734" y="1940"/>
                    </a:lnTo>
                    <a:lnTo>
                      <a:pt x="735" y="1931"/>
                    </a:lnTo>
                    <a:lnTo>
                      <a:pt x="735" y="1929"/>
                    </a:lnTo>
                    <a:lnTo>
                      <a:pt x="736" y="1929"/>
                    </a:lnTo>
                    <a:lnTo>
                      <a:pt x="739" y="1928"/>
                    </a:lnTo>
                    <a:lnTo>
                      <a:pt x="742" y="1927"/>
                    </a:lnTo>
                    <a:lnTo>
                      <a:pt x="747" y="1926"/>
                    </a:lnTo>
                    <a:lnTo>
                      <a:pt x="752" y="1926"/>
                    </a:lnTo>
                    <a:lnTo>
                      <a:pt x="759" y="1925"/>
                    </a:lnTo>
                    <a:lnTo>
                      <a:pt x="766" y="1925"/>
                    </a:lnTo>
                    <a:lnTo>
                      <a:pt x="774" y="1926"/>
                    </a:lnTo>
                    <a:lnTo>
                      <a:pt x="782" y="1927"/>
                    </a:lnTo>
                    <a:lnTo>
                      <a:pt x="789" y="1929"/>
                    </a:lnTo>
                    <a:lnTo>
                      <a:pt x="797" y="1933"/>
                    </a:lnTo>
                    <a:lnTo>
                      <a:pt x="804" y="1935"/>
                    </a:lnTo>
                    <a:lnTo>
                      <a:pt x="810" y="1938"/>
                    </a:lnTo>
                    <a:lnTo>
                      <a:pt x="815" y="1942"/>
                    </a:lnTo>
                    <a:lnTo>
                      <a:pt x="819" y="1946"/>
                    </a:lnTo>
                    <a:lnTo>
                      <a:pt x="823" y="1950"/>
                    </a:lnTo>
                    <a:lnTo>
                      <a:pt x="826" y="1953"/>
                    </a:lnTo>
                    <a:lnTo>
                      <a:pt x="832" y="1957"/>
                    </a:lnTo>
                    <a:lnTo>
                      <a:pt x="839" y="1958"/>
                    </a:lnTo>
                    <a:lnTo>
                      <a:pt x="848" y="1958"/>
                    </a:lnTo>
                    <a:lnTo>
                      <a:pt x="856" y="1958"/>
                    </a:lnTo>
                    <a:lnTo>
                      <a:pt x="865" y="1957"/>
                    </a:lnTo>
                    <a:lnTo>
                      <a:pt x="875" y="1953"/>
                    </a:lnTo>
                    <a:lnTo>
                      <a:pt x="883" y="1950"/>
                    </a:lnTo>
                    <a:lnTo>
                      <a:pt x="891" y="1945"/>
                    </a:lnTo>
                    <a:lnTo>
                      <a:pt x="900" y="1940"/>
                    </a:lnTo>
                    <a:lnTo>
                      <a:pt x="909" y="1934"/>
                    </a:lnTo>
                    <a:lnTo>
                      <a:pt x="918" y="1927"/>
                    </a:lnTo>
                    <a:lnTo>
                      <a:pt x="929" y="1921"/>
                    </a:lnTo>
                    <a:lnTo>
                      <a:pt x="940" y="1916"/>
                    </a:lnTo>
                    <a:lnTo>
                      <a:pt x="952" y="1913"/>
                    </a:lnTo>
                    <a:lnTo>
                      <a:pt x="964" y="1912"/>
                    </a:lnTo>
                    <a:lnTo>
                      <a:pt x="977" y="1912"/>
                    </a:lnTo>
                    <a:lnTo>
                      <a:pt x="991" y="1911"/>
                    </a:lnTo>
                    <a:lnTo>
                      <a:pt x="1004" y="1910"/>
                    </a:lnTo>
                    <a:lnTo>
                      <a:pt x="1015" y="1907"/>
                    </a:lnTo>
                    <a:lnTo>
                      <a:pt x="1025" y="1905"/>
                    </a:lnTo>
                    <a:lnTo>
                      <a:pt x="1032" y="1902"/>
                    </a:lnTo>
                    <a:lnTo>
                      <a:pt x="1037" y="1896"/>
                    </a:lnTo>
                    <a:lnTo>
                      <a:pt x="1038" y="1890"/>
                    </a:lnTo>
                    <a:lnTo>
                      <a:pt x="1038" y="1884"/>
                    </a:lnTo>
                    <a:lnTo>
                      <a:pt x="1042" y="1881"/>
                    </a:lnTo>
                    <a:lnTo>
                      <a:pt x="1047" y="1878"/>
                    </a:lnTo>
                    <a:lnTo>
                      <a:pt x="1054" y="1877"/>
                    </a:lnTo>
                    <a:lnTo>
                      <a:pt x="1062" y="1877"/>
                    </a:lnTo>
                    <a:lnTo>
                      <a:pt x="1069" y="1878"/>
                    </a:lnTo>
                    <a:lnTo>
                      <a:pt x="1077" y="1881"/>
                    </a:lnTo>
                    <a:lnTo>
                      <a:pt x="1083" y="1883"/>
                    </a:lnTo>
                    <a:lnTo>
                      <a:pt x="1092" y="1887"/>
                    </a:lnTo>
                    <a:lnTo>
                      <a:pt x="1098" y="1887"/>
                    </a:lnTo>
                    <a:lnTo>
                      <a:pt x="1104" y="1885"/>
                    </a:lnTo>
                    <a:lnTo>
                      <a:pt x="1112" y="1883"/>
                    </a:lnTo>
                    <a:lnTo>
                      <a:pt x="1121" y="1883"/>
                    </a:lnTo>
                    <a:lnTo>
                      <a:pt x="1129" y="1887"/>
                    </a:lnTo>
                    <a:lnTo>
                      <a:pt x="1134" y="1893"/>
                    </a:lnTo>
                    <a:lnTo>
                      <a:pt x="1136" y="1902"/>
                    </a:lnTo>
                    <a:lnTo>
                      <a:pt x="1137" y="1906"/>
                    </a:lnTo>
                    <a:lnTo>
                      <a:pt x="1141" y="1911"/>
                    </a:lnTo>
                    <a:lnTo>
                      <a:pt x="1146" y="1915"/>
                    </a:lnTo>
                    <a:lnTo>
                      <a:pt x="1152" y="1920"/>
                    </a:lnTo>
                    <a:lnTo>
                      <a:pt x="1159" y="1923"/>
                    </a:lnTo>
                    <a:lnTo>
                      <a:pt x="1166" y="1927"/>
                    </a:lnTo>
                    <a:lnTo>
                      <a:pt x="1173" y="1927"/>
                    </a:lnTo>
                    <a:lnTo>
                      <a:pt x="1179" y="1926"/>
                    </a:lnTo>
                    <a:lnTo>
                      <a:pt x="1188" y="1916"/>
                    </a:lnTo>
                    <a:lnTo>
                      <a:pt x="1195" y="1904"/>
                    </a:lnTo>
                    <a:lnTo>
                      <a:pt x="1197" y="1889"/>
                    </a:lnTo>
                    <a:lnTo>
                      <a:pt x="1192" y="1876"/>
                    </a:lnTo>
                    <a:lnTo>
                      <a:pt x="1184" y="1868"/>
                    </a:lnTo>
                    <a:lnTo>
                      <a:pt x="1177" y="1862"/>
                    </a:lnTo>
                    <a:lnTo>
                      <a:pt x="1174" y="1857"/>
                    </a:lnTo>
                    <a:lnTo>
                      <a:pt x="1175" y="1849"/>
                    </a:lnTo>
                    <a:lnTo>
                      <a:pt x="1177" y="1837"/>
                    </a:lnTo>
                    <a:lnTo>
                      <a:pt x="1174" y="1824"/>
                    </a:lnTo>
                    <a:lnTo>
                      <a:pt x="1167" y="1812"/>
                    </a:lnTo>
                    <a:lnTo>
                      <a:pt x="1158" y="1799"/>
                    </a:lnTo>
                    <a:lnTo>
                      <a:pt x="1148" y="1786"/>
                    </a:lnTo>
                    <a:lnTo>
                      <a:pt x="1139" y="1772"/>
                    </a:lnTo>
                    <a:lnTo>
                      <a:pt x="1141" y="1761"/>
                    </a:lnTo>
                    <a:lnTo>
                      <a:pt x="1154" y="1749"/>
                    </a:lnTo>
                    <a:lnTo>
                      <a:pt x="1164" y="1745"/>
                    </a:lnTo>
                    <a:lnTo>
                      <a:pt x="1173" y="1740"/>
                    </a:lnTo>
                    <a:lnTo>
                      <a:pt x="1181" y="1736"/>
                    </a:lnTo>
                    <a:lnTo>
                      <a:pt x="1188" y="1732"/>
                    </a:lnTo>
                    <a:lnTo>
                      <a:pt x="1196" y="1729"/>
                    </a:lnTo>
                    <a:lnTo>
                      <a:pt x="1203" y="1728"/>
                    </a:lnTo>
                    <a:lnTo>
                      <a:pt x="1210" y="1725"/>
                    </a:lnTo>
                    <a:lnTo>
                      <a:pt x="1218" y="1725"/>
                    </a:lnTo>
                    <a:lnTo>
                      <a:pt x="1225" y="1724"/>
                    </a:lnTo>
                    <a:lnTo>
                      <a:pt x="1232" y="1721"/>
                    </a:lnTo>
                    <a:lnTo>
                      <a:pt x="1237" y="1715"/>
                    </a:lnTo>
                    <a:lnTo>
                      <a:pt x="1243" y="1709"/>
                    </a:lnTo>
                    <a:lnTo>
                      <a:pt x="1247" y="1701"/>
                    </a:lnTo>
                    <a:lnTo>
                      <a:pt x="1250" y="1694"/>
                    </a:lnTo>
                    <a:lnTo>
                      <a:pt x="1251" y="1686"/>
                    </a:lnTo>
                    <a:lnTo>
                      <a:pt x="1252" y="1679"/>
                    </a:lnTo>
                    <a:lnTo>
                      <a:pt x="1253" y="1666"/>
                    </a:lnTo>
                    <a:lnTo>
                      <a:pt x="1256" y="1656"/>
                    </a:lnTo>
                    <a:lnTo>
                      <a:pt x="1263" y="1650"/>
                    </a:lnTo>
                    <a:lnTo>
                      <a:pt x="1273" y="1651"/>
                    </a:lnTo>
                    <a:lnTo>
                      <a:pt x="1280" y="1654"/>
                    </a:lnTo>
                    <a:lnTo>
                      <a:pt x="1287" y="1654"/>
                    </a:lnTo>
                    <a:lnTo>
                      <a:pt x="1294" y="1653"/>
                    </a:lnTo>
                    <a:lnTo>
                      <a:pt x="1300" y="1650"/>
                    </a:lnTo>
                    <a:lnTo>
                      <a:pt x="1304" y="1646"/>
                    </a:lnTo>
                    <a:lnTo>
                      <a:pt x="1309" y="1639"/>
                    </a:lnTo>
                    <a:lnTo>
                      <a:pt x="1311" y="1630"/>
                    </a:lnTo>
                    <a:lnTo>
                      <a:pt x="1312" y="1619"/>
                    </a:lnTo>
                    <a:lnTo>
                      <a:pt x="1310" y="1598"/>
                    </a:lnTo>
                    <a:lnTo>
                      <a:pt x="1305" y="1582"/>
                    </a:lnTo>
                    <a:lnTo>
                      <a:pt x="1297" y="1570"/>
                    </a:lnTo>
                    <a:lnTo>
                      <a:pt x="1288" y="1559"/>
                    </a:lnTo>
                    <a:lnTo>
                      <a:pt x="1282" y="1555"/>
                    </a:lnTo>
                    <a:lnTo>
                      <a:pt x="1277" y="1552"/>
                    </a:lnTo>
                    <a:lnTo>
                      <a:pt x="1271" y="1550"/>
                    </a:lnTo>
                    <a:lnTo>
                      <a:pt x="1265" y="1549"/>
                    </a:lnTo>
                    <a:lnTo>
                      <a:pt x="1259" y="1549"/>
                    </a:lnTo>
                    <a:lnTo>
                      <a:pt x="1255" y="1547"/>
                    </a:lnTo>
                    <a:lnTo>
                      <a:pt x="1250" y="1545"/>
                    </a:lnTo>
                    <a:lnTo>
                      <a:pt x="1245" y="1542"/>
                    </a:lnTo>
                    <a:lnTo>
                      <a:pt x="1242" y="1537"/>
                    </a:lnTo>
                    <a:lnTo>
                      <a:pt x="1238" y="1533"/>
                    </a:lnTo>
                    <a:lnTo>
                      <a:pt x="1236" y="1528"/>
                    </a:lnTo>
                    <a:lnTo>
                      <a:pt x="1233" y="1522"/>
                    </a:lnTo>
                    <a:lnTo>
                      <a:pt x="1228" y="1517"/>
                    </a:lnTo>
                    <a:lnTo>
                      <a:pt x="1224" y="1511"/>
                    </a:lnTo>
                    <a:lnTo>
                      <a:pt x="1215" y="1505"/>
                    </a:lnTo>
                    <a:lnTo>
                      <a:pt x="1206" y="1499"/>
                    </a:lnTo>
                    <a:lnTo>
                      <a:pt x="1197" y="1494"/>
                    </a:lnTo>
                    <a:lnTo>
                      <a:pt x="1189" y="1486"/>
                    </a:lnTo>
                    <a:lnTo>
                      <a:pt x="1182" y="1477"/>
                    </a:lnTo>
                    <a:lnTo>
                      <a:pt x="1175" y="1469"/>
                    </a:lnTo>
                    <a:lnTo>
                      <a:pt x="1169" y="1461"/>
                    </a:lnTo>
                    <a:lnTo>
                      <a:pt x="1162" y="1454"/>
                    </a:lnTo>
                    <a:lnTo>
                      <a:pt x="1156" y="1449"/>
                    </a:lnTo>
                    <a:lnTo>
                      <a:pt x="1146" y="1446"/>
                    </a:lnTo>
                    <a:lnTo>
                      <a:pt x="1138" y="1444"/>
                    </a:lnTo>
                    <a:lnTo>
                      <a:pt x="1131" y="1442"/>
                    </a:lnTo>
                    <a:lnTo>
                      <a:pt x="1126" y="1437"/>
                    </a:lnTo>
                    <a:lnTo>
                      <a:pt x="1120" y="1431"/>
                    </a:lnTo>
                    <a:lnTo>
                      <a:pt x="1115" y="1424"/>
                    </a:lnTo>
                    <a:lnTo>
                      <a:pt x="1111" y="1416"/>
                    </a:lnTo>
                    <a:lnTo>
                      <a:pt x="1106" y="1408"/>
                    </a:lnTo>
                    <a:lnTo>
                      <a:pt x="1101" y="1398"/>
                    </a:lnTo>
                    <a:lnTo>
                      <a:pt x="1091" y="1382"/>
                    </a:lnTo>
                    <a:lnTo>
                      <a:pt x="1082" y="1371"/>
                    </a:lnTo>
                    <a:lnTo>
                      <a:pt x="1075" y="1362"/>
                    </a:lnTo>
                    <a:lnTo>
                      <a:pt x="1073" y="1348"/>
                    </a:lnTo>
                    <a:lnTo>
                      <a:pt x="1077" y="1332"/>
                    </a:lnTo>
                    <a:lnTo>
                      <a:pt x="1085" y="1320"/>
                    </a:lnTo>
                    <a:lnTo>
                      <a:pt x="1088" y="1309"/>
                    </a:lnTo>
                    <a:lnTo>
                      <a:pt x="1076" y="1295"/>
                    </a:lnTo>
                    <a:lnTo>
                      <a:pt x="1066" y="1287"/>
                    </a:lnTo>
                    <a:lnTo>
                      <a:pt x="1058" y="1280"/>
                    </a:lnTo>
                    <a:lnTo>
                      <a:pt x="1050" y="1272"/>
                    </a:lnTo>
                    <a:lnTo>
                      <a:pt x="1043" y="1265"/>
                    </a:lnTo>
                    <a:lnTo>
                      <a:pt x="1037" y="1259"/>
                    </a:lnTo>
                    <a:lnTo>
                      <a:pt x="1031" y="1250"/>
                    </a:lnTo>
                    <a:lnTo>
                      <a:pt x="1028" y="1244"/>
                    </a:lnTo>
                    <a:lnTo>
                      <a:pt x="1024" y="1235"/>
                    </a:lnTo>
                    <a:lnTo>
                      <a:pt x="1020" y="1223"/>
                    </a:lnTo>
                    <a:lnTo>
                      <a:pt x="1020" y="1217"/>
                    </a:lnTo>
                    <a:lnTo>
                      <a:pt x="1024" y="1217"/>
                    </a:lnTo>
                    <a:lnTo>
                      <a:pt x="1035" y="1222"/>
                    </a:lnTo>
                    <a:lnTo>
                      <a:pt x="1040" y="1224"/>
                    </a:lnTo>
                    <a:lnTo>
                      <a:pt x="1047" y="1224"/>
                    </a:lnTo>
                    <a:lnTo>
                      <a:pt x="1052" y="1223"/>
                    </a:lnTo>
                    <a:lnTo>
                      <a:pt x="1058" y="1219"/>
                    </a:lnTo>
                    <a:lnTo>
                      <a:pt x="1062" y="1215"/>
                    </a:lnTo>
                    <a:lnTo>
                      <a:pt x="1066" y="1209"/>
                    </a:lnTo>
                    <a:lnTo>
                      <a:pt x="1069" y="1204"/>
                    </a:lnTo>
                    <a:lnTo>
                      <a:pt x="1073" y="1200"/>
                    </a:lnTo>
                    <a:lnTo>
                      <a:pt x="1076" y="1195"/>
                    </a:lnTo>
                    <a:lnTo>
                      <a:pt x="1082" y="1191"/>
                    </a:lnTo>
                    <a:lnTo>
                      <a:pt x="1090" y="1186"/>
                    </a:lnTo>
                    <a:lnTo>
                      <a:pt x="1098" y="1180"/>
                    </a:lnTo>
                    <a:lnTo>
                      <a:pt x="1108" y="1176"/>
                    </a:lnTo>
                    <a:lnTo>
                      <a:pt x="1119" y="1172"/>
                    </a:lnTo>
                    <a:lnTo>
                      <a:pt x="1129" y="1170"/>
                    </a:lnTo>
                    <a:lnTo>
                      <a:pt x="1139" y="1169"/>
                    </a:lnTo>
                    <a:lnTo>
                      <a:pt x="1150" y="1167"/>
                    </a:lnTo>
                    <a:lnTo>
                      <a:pt x="1160" y="1165"/>
                    </a:lnTo>
                    <a:lnTo>
                      <a:pt x="1168" y="1162"/>
                    </a:lnTo>
                    <a:lnTo>
                      <a:pt x="1177" y="1156"/>
                    </a:lnTo>
                    <a:lnTo>
                      <a:pt x="1186" y="1151"/>
                    </a:lnTo>
                    <a:lnTo>
                      <a:pt x="1192" y="1144"/>
                    </a:lnTo>
                    <a:lnTo>
                      <a:pt x="1199" y="1139"/>
                    </a:lnTo>
                    <a:lnTo>
                      <a:pt x="1206" y="1133"/>
                    </a:lnTo>
                    <a:lnTo>
                      <a:pt x="1213" y="1128"/>
                    </a:lnTo>
                    <a:lnTo>
                      <a:pt x="1219" y="1125"/>
                    </a:lnTo>
                    <a:lnTo>
                      <a:pt x="1224" y="1121"/>
                    </a:lnTo>
                    <a:lnTo>
                      <a:pt x="1229" y="1119"/>
                    </a:lnTo>
                    <a:lnTo>
                      <a:pt x="1234" y="1117"/>
                    </a:lnTo>
                    <a:lnTo>
                      <a:pt x="1237" y="1113"/>
                    </a:lnTo>
                    <a:lnTo>
                      <a:pt x="1242" y="1110"/>
                    </a:lnTo>
                    <a:lnTo>
                      <a:pt x="1245" y="1105"/>
                    </a:lnTo>
                    <a:lnTo>
                      <a:pt x="1251" y="1101"/>
                    </a:lnTo>
                    <a:lnTo>
                      <a:pt x="1260" y="1095"/>
                    </a:lnTo>
                    <a:lnTo>
                      <a:pt x="1273" y="1090"/>
                    </a:lnTo>
                    <a:lnTo>
                      <a:pt x="1286" y="1086"/>
                    </a:lnTo>
                    <a:lnTo>
                      <a:pt x="1298" y="1081"/>
                    </a:lnTo>
                    <a:lnTo>
                      <a:pt x="1311" y="1076"/>
                    </a:lnTo>
                    <a:lnTo>
                      <a:pt x="1320" y="1073"/>
                    </a:lnTo>
                    <a:lnTo>
                      <a:pt x="1326" y="1070"/>
                    </a:lnTo>
                    <a:lnTo>
                      <a:pt x="1332" y="1067"/>
                    </a:lnTo>
                    <a:lnTo>
                      <a:pt x="1340" y="1064"/>
                    </a:lnTo>
                    <a:lnTo>
                      <a:pt x="1350" y="1060"/>
                    </a:lnTo>
                    <a:lnTo>
                      <a:pt x="1359" y="1057"/>
                    </a:lnTo>
                    <a:lnTo>
                      <a:pt x="1368" y="1052"/>
                    </a:lnTo>
                    <a:lnTo>
                      <a:pt x="1373" y="1046"/>
                    </a:lnTo>
                    <a:lnTo>
                      <a:pt x="1376" y="1040"/>
                    </a:lnTo>
                    <a:lnTo>
                      <a:pt x="1372" y="1033"/>
                    </a:lnTo>
                    <a:lnTo>
                      <a:pt x="1364" y="1018"/>
                    </a:lnTo>
                    <a:lnTo>
                      <a:pt x="1363" y="1008"/>
                    </a:lnTo>
                    <a:lnTo>
                      <a:pt x="1370" y="1005"/>
                    </a:lnTo>
                    <a:lnTo>
                      <a:pt x="1382" y="1011"/>
                    </a:lnTo>
                    <a:lnTo>
                      <a:pt x="1391" y="1015"/>
                    </a:lnTo>
                    <a:lnTo>
                      <a:pt x="1396" y="1020"/>
                    </a:lnTo>
                    <a:lnTo>
                      <a:pt x="1402" y="1023"/>
                    </a:lnTo>
                    <a:lnTo>
                      <a:pt x="1406" y="1027"/>
                    </a:lnTo>
                    <a:lnTo>
                      <a:pt x="1410" y="1030"/>
                    </a:lnTo>
                    <a:lnTo>
                      <a:pt x="1412" y="1034"/>
                    </a:lnTo>
                    <a:lnTo>
                      <a:pt x="1416" y="1038"/>
                    </a:lnTo>
                    <a:lnTo>
                      <a:pt x="1418" y="1043"/>
                    </a:lnTo>
                    <a:lnTo>
                      <a:pt x="1422" y="1048"/>
                    </a:lnTo>
                    <a:lnTo>
                      <a:pt x="1425" y="1052"/>
                    </a:lnTo>
                    <a:lnTo>
                      <a:pt x="1430" y="1056"/>
                    </a:lnTo>
                    <a:lnTo>
                      <a:pt x="1434" y="1058"/>
                    </a:lnTo>
                    <a:lnTo>
                      <a:pt x="1439" y="1058"/>
                    </a:lnTo>
                    <a:lnTo>
                      <a:pt x="1444" y="1056"/>
                    </a:lnTo>
                    <a:lnTo>
                      <a:pt x="1448" y="1051"/>
                    </a:lnTo>
                    <a:lnTo>
                      <a:pt x="1453" y="1043"/>
                    </a:lnTo>
                    <a:lnTo>
                      <a:pt x="1460" y="1026"/>
                    </a:lnTo>
                    <a:lnTo>
                      <a:pt x="1469" y="1005"/>
                    </a:lnTo>
                    <a:lnTo>
                      <a:pt x="1476" y="983"/>
                    </a:lnTo>
                    <a:lnTo>
                      <a:pt x="1482" y="961"/>
                    </a:lnTo>
                    <a:lnTo>
                      <a:pt x="1483" y="952"/>
                    </a:lnTo>
                    <a:lnTo>
                      <a:pt x="1484" y="943"/>
                    </a:lnTo>
                    <a:lnTo>
                      <a:pt x="1484" y="935"/>
                    </a:lnTo>
                    <a:lnTo>
                      <a:pt x="1482" y="927"/>
                    </a:lnTo>
                    <a:lnTo>
                      <a:pt x="1475" y="907"/>
                    </a:lnTo>
                    <a:lnTo>
                      <a:pt x="1469" y="893"/>
                    </a:lnTo>
                    <a:lnTo>
                      <a:pt x="1461" y="885"/>
                    </a:lnTo>
                    <a:lnTo>
                      <a:pt x="1449" y="881"/>
                    </a:lnTo>
                    <a:lnTo>
                      <a:pt x="1438" y="877"/>
                    </a:lnTo>
                    <a:lnTo>
                      <a:pt x="1430" y="872"/>
                    </a:lnTo>
                    <a:lnTo>
                      <a:pt x="1426" y="867"/>
                    </a:lnTo>
                    <a:lnTo>
                      <a:pt x="1429" y="860"/>
                    </a:lnTo>
                    <a:lnTo>
                      <a:pt x="1432" y="852"/>
                    </a:lnTo>
                    <a:lnTo>
                      <a:pt x="1433" y="844"/>
                    </a:lnTo>
                    <a:lnTo>
                      <a:pt x="1430" y="833"/>
                    </a:lnTo>
                    <a:lnTo>
                      <a:pt x="1422" y="821"/>
                    </a:lnTo>
                    <a:lnTo>
                      <a:pt x="1415" y="809"/>
                    </a:lnTo>
                    <a:lnTo>
                      <a:pt x="1412" y="799"/>
                    </a:lnTo>
                    <a:lnTo>
                      <a:pt x="1416" y="790"/>
                    </a:lnTo>
                    <a:lnTo>
                      <a:pt x="1422" y="779"/>
                    </a:lnTo>
                    <a:lnTo>
                      <a:pt x="1426" y="764"/>
                    </a:lnTo>
                    <a:lnTo>
                      <a:pt x="1425" y="742"/>
                    </a:lnTo>
                    <a:lnTo>
                      <a:pt x="1422" y="720"/>
                    </a:lnTo>
                    <a:lnTo>
                      <a:pt x="1418" y="705"/>
                    </a:lnTo>
                    <a:lnTo>
                      <a:pt x="1416" y="696"/>
                    </a:lnTo>
                    <a:lnTo>
                      <a:pt x="1414" y="690"/>
                    </a:lnTo>
                    <a:lnTo>
                      <a:pt x="1410" y="685"/>
                    </a:lnTo>
                    <a:lnTo>
                      <a:pt x="1404" y="677"/>
                    </a:lnTo>
                    <a:lnTo>
                      <a:pt x="1397" y="667"/>
                    </a:lnTo>
                    <a:lnTo>
                      <a:pt x="1395" y="659"/>
                    </a:lnTo>
                    <a:lnTo>
                      <a:pt x="1396" y="651"/>
                    </a:lnTo>
                    <a:lnTo>
                      <a:pt x="1400" y="642"/>
                    </a:lnTo>
                    <a:lnTo>
                      <a:pt x="1404" y="628"/>
                    </a:lnTo>
                    <a:lnTo>
                      <a:pt x="1406" y="612"/>
                    </a:lnTo>
                    <a:lnTo>
                      <a:pt x="1399" y="597"/>
                    </a:lnTo>
                    <a:lnTo>
                      <a:pt x="1382" y="586"/>
                    </a:lnTo>
                    <a:lnTo>
                      <a:pt x="1373" y="581"/>
                    </a:lnTo>
                    <a:lnTo>
                      <a:pt x="1366" y="577"/>
                    </a:lnTo>
                    <a:lnTo>
                      <a:pt x="1362" y="573"/>
                    </a:lnTo>
                    <a:lnTo>
                      <a:pt x="1358" y="567"/>
                    </a:lnTo>
                    <a:lnTo>
                      <a:pt x="1355" y="562"/>
                    </a:lnTo>
                    <a:lnTo>
                      <a:pt x="1353" y="558"/>
                    </a:lnTo>
                    <a:lnTo>
                      <a:pt x="1349" y="554"/>
                    </a:lnTo>
                    <a:lnTo>
                      <a:pt x="1344" y="550"/>
                    </a:lnTo>
                    <a:lnTo>
                      <a:pt x="1333" y="541"/>
                    </a:lnTo>
                    <a:lnTo>
                      <a:pt x="1325" y="530"/>
                    </a:lnTo>
                    <a:lnTo>
                      <a:pt x="1323" y="519"/>
                    </a:lnTo>
                    <a:lnTo>
                      <a:pt x="1329" y="507"/>
                    </a:lnTo>
                    <a:lnTo>
                      <a:pt x="1336" y="500"/>
                    </a:lnTo>
                    <a:lnTo>
                      <a:pt x="1344" y="492"/>
                    </a:lnTo>
                    <a:lnTo>
                      <a:pt x="1351" y="481"/>
                    </a:lnTo>
                    <a:lnTo>
                      <a:pt x="1358" y="468"/>
                    </a:lnTo>
                    <a:lnTo>
                      <a:pt x="1363" y="455"/>
                    </a:lnTo>
                    <a:lnTo>
                      <a:pt x="1365" y="441"/>
                    </a:lnTo>
                    <a:lnTo>
                      <a:pt x="1365" y="429"/>
                    </a:lnTo>
                    <a:lnTo>
                      <a:pt x="1362" y="416"/>
                    </a:lnTo>
                    <a:lnTo>
                      <a:pt x="1351" y="387"/>
                    </a:lnTo>
                    <a:lnTo>
                      <a:pt x="1341" y="354"/>
                    </a:lnTo>
                    <a:lnTo>
                      <a:pt x="1333" y="323"/>
                    </a:lnTo>
                    <a:lnTo>
                      <a:pt x="1329" y="300"/>
                    </a:lnTo>
                    <a:lnTo>
                      <a:pt x="1328" y="286"/>
                    </a:lnTo>
                    <a:lnTo>
                      <a:pt x="1326" y="274"/>
                    </a:lnTo>
                    <a:lnTo>
                      <a:pt x="1320" y="263"/>
                    </a:lnTo>
                    <a:lnTo>
                      <a:pt x="1312" y="250"/>
                    </a:lnTo>
                    <a:lnTo>
                      <a:pt x="1304" y="240"/>
                    </a:lnTo>
                    <a:lnTo>
                      <a:pt x="1300" y="234"/>
                    </a:lnTo>
                    <a:lnTo>
                      <a:pt x="1294" y="234"/>
                    </a:lnTo>
                    <a:lnTo>
                      <a:pt x="1285" y="240"/>
                    </a:lnTo>
                    <a:lnTo>
                      <a:pt x="1278" y="243"/>
                    </a:lnTo>
                    <a:lnTo>
                      <a:pt x="1271" y="244"/>
                    </a:lnTo>
                    <a:lnTo>
                      <a:pt x="1264" y="246"/>
                    </a:lnTo>
                    <a:lnTo>
                      <a:pt x="1258" y="244"/>
                    </a:lnTo>
                    <a:lnTo>
                      <a:pt x="1255" y="243"/>
                    </a:lnTo>
                    <a:lnTo>
                      <a:pt x="1253" y="241"/>
                    </a:lnTo>
                    <a:lnTo>
                      <a:pt x="1255" y="239"/>
                    </a:lnTo>
                    <a:lnTo>
                      <a:pt x="1259" y="236"/>
                    </a:lnTo>
                    <a:lnTo>
                      <a:pt x="1270" y="232"/>
                    </a:lnTo>
                    <a:lnTo>
                      <a:pt x="1275" y="227"/>
                    </a:lnTo>
                    <a:lnTo>
                      <a:pt x="1273" y="220"/>
                    </a:lnTo>
                    <a:lnTo>
                      <a:pt x="1263" y="212"/>
                    </a:lnTo>
                    <a:lnTo>
                      <a:pt x="1256" y="208"/>
                    </a:lnTo>
                    <a:lnTo>
                      <a:pt x="1250" y="205"/>
                    </a:lnTo>
                    <a:lnTo>
                      <a:pt x="1243" y="204"/>
                    </a:lnTo>
                    <a:lnTo>
                      <a:pt x="1237" y="205"/>
                    </a:lnTo>
                    <a:lnTo>
                      <a:pt x="1232" y="206"/>
                    </a:lnTo>
                    <a:lnTo>
                      <a:pt x="1227" y="209"/>
                    </a:lnTo>
                    <a:lnTo>
                      <a:pt x="1222" y="212"/>
                    </a:lnTo>
                    <a:lnTo>
                      <a:pt x="1218" y="216"/>
                    </a:lnTo>
                    <a:lnTo>
                      <a:pt x="1209" y="220"/>
                    </a:lnTo>
                    <a:lnTo>
                      <a:pt x="1200" y="220"/>
                    </a:lnTo>
                    <a:lnTo>
                      <a:pt x="1194" y="216"/>
                    </a:lnTo>
                    <a:lnTo>
                      <a:pt x="1189" y="209"/>
                    </a:lnTo>
                    <a:lnTo>
                      <a:pt x="1187" y="204"/>
                    </a:lnTo>
                    <a:lnTo>
                      <a:pt x="1182" y="200"/>
                    </a:lnTo>
                    <a:lnTo>
                      <a:pt x="1176" y="194"/>
                    </a:lnTo>
                    <a:lnTo>
                      <a:pt x="1169" y="188"/>
                    </a:lnTo>
                    <a:lnTo>
                      <a:pt x="1161" y="181"/>
                    </a:lnTo>
                    <a:lnTo>
                      <a:pt x="1154" y="174"/>
                    </a:lnTo>
                    <a:lnTo>
                      <a:pt x="1148" y="167"/>
                    </a:lnTo>
                    <a:lnTo>
                      <a:pt x="1143" y="159"/>
                    </a:lnTo>
                    <a:lnTo>
                      <a:pt x="1136" y="146"/>
                    </a:lnTo>
                    <a:lnTo>
                      <a:pt x="1130" y="138"/>
                    </a:lnTo>
                    <a:lnTo>
                      <a:pt x="1126" y="137"/>
                    </a:lnTo>
                    <a:lnTo>
                      <a:pt x="1122" y="142"/>
                    </a:lnTo>
                    <a:lnTo>
                      <a:pt x="1119" y="148"/>
                    </a:lnTo>
                    <a:lnTo>
                      <a:pt x="1114" y="150"/>
                    </a:lnTo>
                    <a:lnTo>
                      <a:pt x="1108" y="149"/>
                    </a:lnTo>
                    <a:lnTo>
                      <a:pt x="1101" y="145"/>
                    </a:lnTo>
                    <a:lnTo>
                      <a:pt x="1097" y="143"/>
                    </a:lnTo>
                    <a:lnTo>
                      <a:pt x="1092" y="142"/>
                    </a:lnTo>
                    <a:lnTo>
                      <a:pt x="1088" y="142"/>
                    </a:lnTo>
                    <a:lnTo>
                      <a:pt x="1082" y="142"/>
                    </a:lnTo>
                    <a:lnTo>
                      <a:pt x="1076" y="144"/>
                    </a:lnTo>
                    <a:lnTo>
                      <a:pt x="1071" y="145"/>
                    </a:lnTo>
                    <a:lnTo>
                      <a:pt x="1067" y="149"/>
                    </a:lnTo>
                    <a:lnTo>
                      <a:pt x="1062" y="152"/>
                    </a:lnTo>
                    <a:lnTo>
                      <a:pt x="1057" y="157"/>
                    </a:lnTo>
                    <a:lnTo>
                      <a:pt x="1050" y="160"/>
                    </a:lnTo>
                    <a:lnTo>
                      <a:pt x="1040" y="165"/>
                    </a:lnTo>
                    <a:lnTo>
                      <a:pt x="1031" y="170"/>
                    </a:lnTo>
                    <a:lnTo>
                      <a:pt x="1022" y="174"/>
                    </a:lnTo>
                    <a:lnTo>
                      <a:pt x="1015" y="179"/>
                    </a:lnTo>
                    <a:lnTo>
                      <a:pt x="1009" y="182"/>
                    </a:lnTo>
                    <a:lnTo>
                      <a:pt x="1006" y="187"/>
                    </a:lnTo>
                    <a:lnTo>
                      <a:pt x="1004" y="191"/>
                    </a:lnTo>
                    <a:lnTo>
                      <a:pt x="1000" y="195"/>
                    </a:lnTo>
                    <a:lnTo>
                      <a:pt x="994" y="198"/>
                    </a:lnTo>
                    <a:lnTo>
                      <a:pt x="989" y="202"/>
                    </a:lnTo>
                    <a:lnTo>
                      <a:pt x="983" y="205"/>
                    </a:lnTo>
                    <a:lnTo>
                      <a:pt x="976" y="206"/>
                    </a:lnTo>
                    <a:lnTo>
                      <a:pt x="970" y="209"/>
                    </a:lnTo>
                    <a:lnTo>
                      <a:pt x="964" y="209"/>
                    </a:lnTo>
                    <a:lnTo>
                      <a:pt x="959" y="209"/>
                    </a:lnTo>
                    <a:lnTo>
                      <a:pt x="951" y="210"/>
                    </a:lnTo>
                    <a:lnTo>
                      <a:pt x="944" y="212"/>
                    </a:lnTo>
                    <a:lnTo>
                      <a:pt x="936" y="214"/>
                    </a:lnTo>
                    <a:lnTo>
                      <a:pt x="929" y="218"/>
                    </a:lnTo>
                    <a:lnTo>
                      <a:pt x="923" y="221"/>
                    </a:lnTo>
                    <a:lnTo>
                      <a:pt x="919" y="227"/>
                    </a:lnTo>
                    <a:lnTo>
                      <a:pt x="918" y="233"/>
                    </a:lnTo>
                    <a:lnTo>
                      <a:pt x="917" y="239"/>
                    </a:lnTo>
                    <a:lnTo>
                      <a:pt x="913" y="244"/>
                    </a:lnTo>
                    <a:lnTo>
                      <a:pt x="906" y="250"/>
                    </a:lnTo>
                    <a:lnTo>
                      <a:pt x="898" y="254"/>
                    </a:lnTo>
                    <a:lnTo>
                      <a:pt x="889" y="256"/>
                    </a:lnTo>
                    <a:lnTo>
                      <a:pt x="881" y="256"/>
                    </a:lnTo>
                    <a:lnTo>
                      <a:pt x="873" y="255"/>
                    </a:lnTo>
                    <a:lnTo>
                      <a:pt x="869" y="250"/>
                    </a:lnTo>
                    <a:lnTo>
                      <a:pt x="864" y="246"/>
                    </a:lnTo>
                    <a:lnTo>
                      <a:pt x="860" y="243"/>
                    </a:lnTo>
                    <a:lnTo>
                      <a:pt x="855" y="241"/>
                    </a:lnTo>
                    <a:lnTo>
                      <a:pt x="850" y="241"/>
                    </a:lnTo>
                    <a:lnTo>
                      <a:pt x="846" y="242"/>
                    </a:lnTo>
                    <a:lnTo>
                      <a:pt x="841" y="244"/>
                    </a:lnTo>
                    <a:lnTo>
                      <a:pt x="838" y="247"/>
                    </a:lnTo>
                    <a:lnTo>
                      <a:pt x="834" y="250"/>
                    </a:lnTo>
                    <a:lnTo>
                      <a:pt x="827" y="256"/>
                    </a:lnTo>
                    <a:lnTo>
                      <a:pt x="818" y="256"/>
                    </a:lnTo>
                    <a:lnTo>
                      <a:pt x="810" y="251"/>
                    </a:lnTo>
                    <a:lnTo>
                      <a:pt x="805" y="243"/>
                    </a:lnTo>
                    <a:lnTo>
                      <a:pt x="805" y="234"/>
                    </a:lnTo>
                    <a:lnTo>
                      <a:pt x="809" y="227"/>
                    </a:lnTo>
                    <a:lnTo>
                      <a:pt x="817" y="221"/>
                    </a:lnTo>
                    <a:lnTo>
                      <a:pt x="826" y="216"/>
                    </a:lnTo>
                    <a:lnTo>
                      <a:pt x="835" y="210"/>
                    </a:lnTo>
                    <a:lnTo>
                      <a:pt x="842" y="203"/>
                    </a:lnTo>
                    <a:lnTo>
                      <a:pt x="847" y="194"/>
                    </a:lnTo>
                    <a:lnTo>
                      <a:pt x="848" y="180"/>
                    </a:lnTo>
                    <a:lnTo>
                      <a:pt x="846" y="165"/>
                    </a:lnTo>
                    <a:lnTo>
                      <a:pt x="839" y="155"/>
                    </a:lnTo>
                    <a:lnTo>
                      <a:pt x="830" y="149"/>
                    </a:lnTo>
                    <a:lnTo>
                      <a:pt x="819" y="152"/>
                    </a:lnTo>
                    <a:lnTo>
                      <a:pt x="815" y="156"/>
                    </a:lnTo>
                    <a:lnTo>
                      <a:pt x="809" y="160"/>
                    </a:lnTo>
                    <a:lnTo>
                      <a:pt x="804" y="164"/>
                    </a:lnTo>
                    <a:lnTo>
                      <a:pt x="798" y="166"/>
                    </a:lnTo>
                    <a:lnTo>
                      <a:pt x="794" y="168"/>
                    </a:lnTo>
                    <a:lnTo>
                      <a:pt x="789" y="168"/>
                    </a:lnTo>
                    <a:lnTo>
                      <a:pt x="786" y="166"/>
                    </a:lnTo>
                    <a:lnTo>
                      <a:pt x="781" y="163"/>
                    </a:lnTo>
                    <a:lnTo>
                      <a:pt x="777" y="158"/>
                    </a:lnTo>
                    <a:lnTo>
                      <a:pt x="772" y="153"/>
                    </a:lnTo>
                    <a:lnTo>
                      <a:pt x="766" y="150"/>
                    </a:lnTo>
                    <a:lnTo>
                      <a:pt x="760" y="146"/>
                    </a:lnTo>
                    <a:lnTo>
                      <a:pt x="755" y="144"/>
                    </a:lnTo>
                    <a:lnTo>
                      <a:pt x="749" y="142"/>
                    </a:lnTo>
                    <a:lnTo>
                      <a:pt x="744" y="140"/>
                    </a:lnTo>
                    <a:lnTo>
                      <a:pt x="739" y="138"/>
                    </a:lnTo>
                    <a:lnTo>
                      <a:pt x="733" y="138"/>
                    </a:lnTo>
                    <a:lnTo>
                      <a:pt x="727" y="138"/>
                    </a:lnTo>
                    <a:lnTo>
                      <a:pt x="721" y="141"/>
                    </a:lnTo>
                    <a:lnTo>
                      <a:pt x="716" y="142"/>
                    </a:lnTo>
                    <a:lnTo>
                      <a:pt x="711" y="143"/>
                    </a:lnTo>
                    <a:lnTo>
                      <a:pt x="706" y="144"/>
                    </a:lnTo>
                    <a:lnTo>
                      <a:pt x="704" y="142"/>
                    </a:lnTo>
                    <a:lnTo>
                      <a:pt x="703" y="138"/>
                    </a:lnTo>
                    <a:lnTo>
                      <a:pt x="701" y="129"/>
                    </a:lnTo>
                    <a:lnTo>
                      <a:pt x="693" y="123"/>
                    </a:lnTo>
                    <a:lnTo>
                      <a:pt x="684" y="122"/>
                    </a:lnTo>
                    <a:lnTo>
                      <a:pt x="675" y="123"/>
                    </a:lnTo>
                    <a:lnTo>
                      <a:pt x="669" y="123"/>
                    </a:lnTo>
                    <a:lnTo>
                      <a:pt x="667" y="120"/>
                    </a:lnTo>
                    <a:lnTo>
                      <a:pt x="669" y="114"/>
                    </a:lnTo>
                    <a:lnTo>
                      <a:pt x="675" y="106"/>
                    </a:lnTo>
                    <a:lnTo>
                      <a:pt x="681" y="98"/>
                    </a:lnTo>
                    <a:lnTo>
                      <a:pt x="684" y="90"/>
                    </a:lnTo>
                    <a:lnTo>
                      <a:pt x="682" y="80"/>
                    </a:lnTo>
                    <a:lnTo>
                      <a:pt x="675" y="67"/>
                    </a:lnTo>
                    <a:lnTo>
                      <a:pt x="669" y="57"/>
                    </a:lnTo>
                    <a:lnTo>
                      <a:pt x="668" y="50"/>
                    </a:lnTo>
                    <a:lnTo>
                      <a:pt x="665" y="44"/>
                    </a:lnTo>
                    <a:lnTo>
                      <a:pt x="651" y="39"/>
                    </a:lnTo>
                    <a:lnTo>
                      <a:pt x="641" y="36"/>
                    </a:lnTo>
                    <a:lnTo>
                      <a:pt x="631" y="31"/>
                    </a:lnTo>
                    <a:lnTo>
                      <a:pt x="623" y="27"/>
                    </a:lnTo>
                    <a:lnTo>
                      <a:pt x="616" y="22"/>
                    </a:lnTo>
                    <a:lnTo>
                      <a:pt x="610" y="17"/>
                    </a:lnTo>
                    <a:lnTo>
                      <a:pt x="604" y="15"/>
                    </a:lnTo>
                    <a:lnTo>
                      <a:pt x="599" y="14"/>
                    </a:lnTo>
                    <a:lnTo>
                      <a:pt x="595" y="15"/>
                    </a:lnTo>
                    <a:lnTo>
                      <a:pt x="590" y="16"/>
                    </a:lnTo>
                    <a:lnTo>
                      <a:pt x="582" y="17"/>
                    </a:lnTo>
                    <a:lnTo>
                      <a:pt x="574" y="16"/>
                    </a:lnTo>
                    <a:lnTo>
                      <a:pt x="565" y="14"/>
                    </a:lnTo>
                    <a:lnTo>
                      <a:pt x="555" y="12"/>
                    </a:lnTo>
                    <a:lnTo>
                      <a:pt x="547" y="8"/>
                    </a:lnTo>
                    <a:lnTo>
                      <a:pt x="539" y="6"/>
                    </a:lnTo>
                    <a:lnTo>
                      <a:pt x="535" y="4"/>
                    </a:lnTo>
                    <a:lnTo>
                      <a:pt x="530" y="2"/>
                    </a:lnTo>
                    <a:lnTo>
                      <a:pt x="523" y="1"/>
                    </a:lnTo>
                    <a:lnTo>
                      <a:pt x="515" y="0"/>
                    </a:lnTo>
                    <a:lnTo>
                      <a:pt x="506" y="0"/>
                    </a:lnTo>
                    <a:lnTo>
                      <a:pt x="496" y="0"/>
                    </a:lnTo>
                    <a:lnTo>
                      <a:pt x="486" y="1"/>
                    </a:lnTo>
                    <a:lnTo>
                      <a:pt x="479" y="5"/>
                    </a:lnTo>
                    <a:lnTo>
                      <a:pt x="476" y="12"/>
                    </a:lnTo>
                    <a:lnTo>
                      <a:pt x="476" y="19"/>
                    </a:lnTo>
                    <a:lnTo>
                      <a:pt x="478" y="34"/>
                    </a:lnTo>
                    <a:lnTo>
                      <a:pt x="483" y="52"/>
                    </a:lnTo>
                    <a:lnTo>
                      <a:pt x="493" y="67"/>
                    </a:lnTo>
                    <a:lnTo>
                      <a:pt x="500" y="73"/>
                    </a:lnTo>
                    <a:lnTo>
                      <a:pt x="506" y="79"/>
                    </a:lnTo>
                    <a:lnTo>
                      <a:pt x="512" y="85"/>
                    </a:lnTo>
                    <a:lnTo>
                      <a:pt x="517" y="91"/>
                    </a:lnTo>
                    <a:lnTo>
                      <a:pt x="521" y="97"/>
                    </a:lnTo>
                    <a:lnTo>
                      <a:pt x="522" y="103"/>
                    </a:lnTo>
                    <a:lnTo>
                      <a:pt x="521" y="106"/>
                    </a:lnTo>
                    <a:lnTo>
                      <a:pt x="517" y="110"/>
                    </a:lnTo>
                    <a:lnTo>
                      <a:pt x="511" y="115"/>
                    </a:lnTo>
                    <a:lnTo>
                      <a:pt x="509" y="122"/>
                    </a:lnTo>
                    <a:lnTo>
                      <a:pt x="509" y="128"/>
                    </a:lnTo>
                    <a:lnTo>
                      <a:pt x="511" y="130"/>
                    </a:lnTo>
                    <a:lnTo>
                      <a:pt x="511" y="133"/>
                    </a:lnTo>
                    <a:lnTo>
                      <a:pt x="508" y="137"/>
                    </a:lnTo>
                    <a:lnTo>
                      <a:pt x="504" y="142"/>
                    </a:lnTo>
                    <a:lnTo>
                      <a:pt x="493" y="142"/>
                    </a:lnTo>
                    <a:lnTo>
                      <a:pt x="483" y="143"/>
                    </a:lnTo>
                    <a:lnTo>
                      <a:pt x="477" y="149"/>
                    </a:lnTo>
                    <a:lnTo>
                      <a:pt x="478" y="156"/>
                    </a:lnTo>
                    <a:lnTo>
                      <a:pt x="486" y="163"/>
                    </a:lnTo>
                    <a:lnTo>
                      <a:pt x="497" y="168"/>
                    </a:lnTo>
                    <a:lnTo>
                      <a:pt x="501" y="175"/>
                    </a:lnTo>
                    <a:lnTo>
                      <a:pt x="502" y="185"/>
                    </a:lnTo>
                    <a:lnTo>
                      <a:pt x="500" y="195"/>
                    </a:lnTo>
                    <a:lnTo>
                      <a:pt x="502" y="204"/>
                    </a:lnTo>
                    <a:lnTo>
                      <a:pt x="511" y="210"/>
                    </a:lnTo>
                    <a:lnTo>
                      <a:pt x="520" y="217"/>
                    </a:lnTo>
                    <a:lnTo>
                      <a:pt x="524" y="226"/>
                    </a:lnTo>
                    <a:lnTo>
                      <a:pt x="522" y="234"/>
                    </a:lnTo>
                    <a:lnTo>
                      <a:pt x="516" y="240"/>
                    </a:lnTo>
                    <a:lnTo>
                      <a:pt x="509" y="242"/>
                    </a:lnTo>
                    <a:lnTo>
                      <a:pt x="507" y="243"/>
                    </a:lnTo>
                    <a:lnTo>
                      <a:pt x="507" y="246"/>
                    </a:lnTo>
                    <a:lnTo>
                      <a:pt x="511" y="251"/>
                    </a:lnTo>
                    <a:lnTo>
                      <a:pt x="517" y="258"/>
                    </a:lnTo>
                    <a:lnTo>
                      <a:pt x="531" y="265"/>
                    </a:lnTo>
                    <a:lnTo>
                      <a:pt x="540" y="267"/>
                    </a:lnTo>
                    <a:lnTo>
                      <a:pt x="549" y="269"/>
                    </a:lnTo>
                    <a:lnTo>
                      <a:pt x="557" y="271"/>
                    </a:lnTo>
                    <a:lnTo>
                      <a:pt x="565" y="273"/>
                    </a:lnTo>
                    <a:lnTo>
                      <a:pt x="572" y="276"/>
                    </a:lnTo>
                    <a:lnTo>
                      <a:pt x="578" y="280"/>
                    </a:lnTo>
                    <a:lnTo>
                      <a:pt x="585" y="287"/>
                    </a:lnTo>
                    <a:lnTo>
                      <a:pt x="591" y="296"/>
                    </a:lnTo>
                    <a:lnTo>
                      <a:pt x="599" y="316"/>
                    </a:lnTo>
                    <a:lnTo>
                      <a:pt x="605" y="331"/>
                    </a:lnTo>
                    <a:lnTo>
                      <a:pt x="612" y="342"/>
                    </a:lnTo>
                    <a:lnTo>
                      <a:pt x="622" y="349"/>
                    </a:lnTo>
                    <a:lnTo>
                      <a:pt x="634" y="356"/>
                    </a:lnTo>
                    <a:lnTo>
                      <a:pt x="642" y="364"/>
                    </a:lnTo>
                    <a:lnTo>
                      <a:pt x="641" y="371"/>
                    </a:lnTo>
                    <a:lnTo>
                      <a:pt x="629" y="370"/>
                    </a:lnTo>
                    <a:lnTo>
                      <a:pt x="621" y="367"/>
                    </a:lnTo>
                    <a:lnTo>
                      <a:pt x="615" y="362"/>
                    </a:lnTo>
                    <a:lnTo>
                      <a:pt x="610" y="357"/>
                    </a:lnTo>
                    <a:lnTo>
                      <a:pt x="606" y="352"/>
                    </a:lnTo>
                    <a:lnTo>
                      <a:pt x="603" y="345"/>
                    </a:lnTo>
                    <a:lnTo>
                      <a:pt x="599" y="339"/>
                    </a:lnTo>
                    <a:lnTo>
                      <a:pt x="596" y="332"/>
                    </a:lnTo>
                    <a:lnTo>
                      <a:pt x="591" y="325"/>
                    </a:lnTo>
                    <a:lnTo>
                      <a:pt x="585" y="318"/>
                    </a:lnTo>
                    <a:lnTo>
                      <a:pt x="578" y="310"/>
                    </a:lnTo>
                    <a:lnTo>
                      <a:pt x="570" y="303"/>
                    </a:lnTo>
                    <a:lnTo>
                      <a:pt x="562" y="296"/>
                    </a:lnTo>
                    <a:lnTo>
                      <a:pt x="554" y="291"/>
                    </a:lnTo>
                    <a:lnTo>
                      <a:pt x="546" y="287"/>
                    </a:lnTo>
                    <a:lnTo>
                      <a:pt x="538" y="285"/>
                    </a:lnTo>
                    <a:lnTo>
                      <a:pt x="531" y="286"/>
                    </a:lnTo>
                    <a:lnTo>
                      <a:pt x="525" y="288"/>
                    </a:lnTo>
                    <a:lnTo>
                      <a:pt x="521" y="291"/>
                    </a:lnTo>
                    <a:lnTo>
                      <a:pt x="516" y="292"/>
                    </a:lnTo>
                    <a:lnTo>
                      <a:pt x="513" y="293"/>
                    </a:lnTo>
                    <a:lnTo>
                      <a:pt x="508" y="293"/>
                    </a:lnTo>
                    <a:lnTo>
                      <a:pt x="504" y="293"/>
                    </a:lnTo>
                    <a:lnTo>
                      <a:pt x="499" y="292"/>
                    </a:lnTo>
                    <a:lnTo>
                      <a:pt x="493" y="289"/>
                    </a:lnTo>
                    <a:lnTo>
                      <a:pt x="486" y="287"/>
                    </a:lnTo>
                    <a:lnTo>
                      <a:pt x="478" y="285"/>
                    </a:lnTo>
                    <a:lnTo>
                      <a:pt x="471" y="282"/>
                    </a:lnTo>
                    <a:lnTo>
                      <a:pt x="464" y="282"/>
                    </a:lnTo>
                    <a:lnTo>
                      <a:pt x="458" y="284"/>
                    </a:lnTo>
                    <a:lnTo>
                      <a:pt x="453" y="287"/>
                    </a:lnTo>
                    <a:lnTo>
                      <a:pt x="451" y="293"/>
                    </a:lnTo>
                    <a:lnTo>
                      <a:pt x="451" y="303"/>
                    </a:lnTo>
                    <a:lnTo>
                      <a:pt x="452" y="326"/>
                    </a:lnTo>
                    <a:lnTo>
                      <a:pt x="451" y="347"/>
                    </a:lnTo>
                    <a:lnTo>
                      <a:pt x="448" y="361"/>
                    </a:lnTo>
                    <a:lnTo>
                      <a:pt x="447" y="367"/>
                    </a:lnTo>
                    <a:lnTo>
                      <a:pt x="445" y="363"/>
                    </a:lnTo>
                    <a:lnTo>
                      <a:pt x="439" y="355"/>
                    </a:lnTo>
                    <a:lnTo>
                      <a:pt x="430" y="349"/>
                    </a:lnTo>
                    <a:lnTo>
                      <a:pt x="420" y="349"/>
                    </a:lnTo>
                    <a:lnTo>
                      <a:pt x="414" y="359"/>
                    </a:lnTo>
                    <a:lnTo>
                      <a:pt x="414" y="371"/>
                    </a:lnTo>
                    <a:lnTo>
                      <a:pt x="411" y="382"/>
                    </a:lnTo>
                    <a:lnTo>
                      <a:pt x="402" y="385"/>
                    </a:lnTo>
                    <a:lnTo>
                      <a:pt x="388" y="382"/>
                    </a:lnTo>
                    <a:lnTo>
                      <a:pt x="379" y="376"/>
                    </a:lnTo>
                    <a:lnTo>
                      <a:pt x="377" y="370"/>
                    </a:lnTo>
                    <a:lnTo>
                      <a:pt x="380" y="363"/>
                    </a:lnTo>
                    <a:lnTo>
                      <a:pt x="387" y="353"/>
                    </a:lnTo>
                    <a:lnTo>
                      <a:pt x="390" y="339"/>
                    </a:lnTo>
                    <a:lnTo>
                      <a:pt x="386" y="326"/>
                    </a:lnTo>
                    <a:lnTo>
                      <a:pt x="377" y="317"/>
                    </a:lnTo>
                    <a:lnTo>
                      <a:pt x="369" y="315"/>
                    </a:lnTo>
                    <a:lnTo>
                      <a:pt x="358" y="314"/>
                    </a:lnTo>
                    <a:lnTo>
                      <a:pt x="346" y="314"/>
                    </a:lnTo>
                    <a:lnTo>
                      <a:pt x="332" y="315"/>
                    </a:lnTo>
                    <a:lnTo>
                      <a:pt x="317" y="315"/>
                    </a:lnTo>
                    <a:lnTo>
                      <a:pt x="303" y="316"/>
                    </a:lnTo>
                    <a:lnTo>
                      <a:pt x="291" y="317"/>
                    </a:lnTo>
                    <a:lnTo>
                      <a:pt x="279" y="317"/>
                    </a:lnTo>
                    <a:lnTo>
                      <a:pt x="269" y="318"/>
                    </a:lnTo>
                    <a:lnTo>
                      <a:pt x="261" y="319"/>
                    </a:lnTo>
                    <a:lnTo>
                      <a:pt x="252" y="323"/>
                    </a:lnTo>
                    <a:lnTo>
                      <a:pt x="246" y="326"/>
                    </a:lnTo>
                    <a:lnTo>
                      <a:pt x="241" y="331"/>
                    </a:lnTo>
                    <a:lnTo>
                      <a:pt x="236" y="335"/>
                    </a:lnTo>
                    <a:lnTo>
                      <a:pt x="233" y="340"/>
                    </a:lnTo>
                    <a:lnTo>
                      <a:pt x="229" y="346"/>
                    </a:lnTo>
                    <a:lnTo>
                      <a:pt x="224" y="361"/>
                    </a:lnTo>
                    <a:lnTo>
                      <a:pt x="219" y="380"/>
                    </a:lnTo>
                    <a:lnTo>
                      <a:pt x="220" y="399"/>
                    </a:lnTo>
                    <a:lnTo>
                      <a:pt x="229" y="406"/>
                    </a:lnTo>
                    <a:lnTo>
                      <a:pt x="243" y="408"/>
                    </a:lnTo>
                    <a:lnTo>
                      <a:pt x="251" y="413"/>
                    </a:lnTo>
                    <a:lnTo>
                      <a:pt x="255" y="421"/>
                    </a:lnTo>
                    <a:lnTo>
                      <a:pt x="250" y="430"/>
                    </a:lnTo>
                    <a:lnTo>
                      <a:pt x="242" y="440"/>
                    </a:lnTo>
                    <a:lnTo>
                      <a:pt x="236" y="452"/>
                    </a:lnTo>
                    <a:lnTo>
                      <a:pt x="234" y="465"/>
                    </a:lnTo>
                    <a:lnTo>
                      <a:pt x="236" y="480"/>
                    </a:lnTo>
                    <a:lnTo>
                      <a:pt x="238" y="496"/>
                    </a:lnTo>
                    <a:lnTo>
                      <a:pt x="232" y="512"/>
                    </a:lnTo>
                    <a:lnTo>
                      <a:pt x="223" y="527"/>
                    </a:lnTo>
                    <a:lnTo>
                      <a:pt x="216" y="539"/>
                    </a:lnTo>
                    <a:lnTo>
                      <a:pt x="213" y="551"/>
                    </a:lnTo>
                    <a:lnTo>
                      <a:pt x="212" y="564"/>
                    </a:lnTo>
                    <a:lnTo>
                      <a:pt x="209" y="574"/>
                    </a:lnTo>
                    <a:lnTo>
                      <a:pt x="197" y="579"/>
                    </a:lnTo>
                    <a:lnTo>
                      <a:pt x="189" y="579"/>
                    </a:lnTo>
                    <a:lnTo>
                      <a:pt x="181" y="579"/>
                    </a:lnTo>
                    <a:lnTo>
                      <a:pt x="174" y="580"/>
                    </a:lnTo>
                    <a:lnTo>
                      <a:pt x="167" y="582"/>
                    </a:lnTo>
                    <a:lnTo>
                      <a:pt x="161" y="584"/>
                    </a:lnTo>
                    <a:lnTo>
                      <a:pt x="157" y="589"/>
                    </a:lnTo>
                    <a:lnTo>
                      <a:pt x="153" y="595"/>
                    </a:lnTo>
                    <a:lnTo>
                      <a:pt x="152" y="603"/>
                    </a:lnTo>
                    <a:lnTo>
                      <a:pt x="156" y="617"/>
                    </a:lnTo>
                    <a:lnTo>
                      <a:pt x="163" y="625"/>
                    </a:lnTo>
                    <a:lnTo>
                      <a:pt x="173" y="629"/>
                    </a:lnTo>
                    <a:lnTo>
                      <a:pt x="183" y="634"/>
                    </a:lnTo>
                    <a:lnTo>
                      <a:pt x="193" y="642"/>
                    </a:lnTo>
                    <a:lnTo>
                      <a:pt x="197" y="655"/>
                    </a:lnTo>
                    <a:lnTo>
                      <a:pt x="197" y="670"/>
                    </a:lnTo>
                    <a:lnTo>
                      <a:pt x="190" y="687"/>
                    </a:lnTo>
                    <a:lnTo>
                      <a:pt x="185" y="696"/>
                    </a:lnTo>
                    <a:lnTo>
                      <a:pt x="178" y="703"/>
                    </a:lnTo>
                    <a:lnTo>
                      <a:pt x="171" y="710"/>
                    </a:lnTo>
                    <a:lnTo>
                      <a:pt x="164" y="716"/>
                    </a:lnTo>
                    <a:lnTo>
                      <a:pt x="158" y="722"/>
                    </a:lnTo>
                    <a:lnTo>
                      <a:pt x="155" y="728"/>
                    </a:lnTo>
                    <a:lnTo>
                      <a:pt x="153" y="735"/>
                    </a:lnTo>
                    <a:lnTo>
                      <a:pt x="156" y="743"/>
                    </a:lnTo>
                    <a:lnTo>
                      <a:pt x="157" y="751"/>
                    </a:lnTo>
                    <a:lnTo>
                      <a:pt x="155" y="757"/>
                    </a:lnTo>
                    <a:lnTo>
                      <a:pt x="150" y="761"/>
                    </a:lnTo>
                    <a:lnTo>
                      <a:pt x="142" y="763"/>
                    </a:lnTo>
                    <a:lnTo>
                      <a:pt x="134" y="764"/>
                    </a:lnTo>
                    <a:lnTo>
                      <a:pt x="126" y="766"/>
                    </a:lnTo>
                    <a:lnTo>
                      <a:pt x="119" y="769"/>
                    </a:lnTo>
                    <a:lnTo>
                      <a:pt x="113" y="772"/>
                    </a:lnTo>
                    <a:lnTo>
                      <a:pt x="106" y="778"/>
                    </a:lnTo>
                    <a:lnTo>
                      <a:pt x="100" y="779"/>
                    </a:lnTo>
                    <a:lnTo>
                      <a:pt x="92" y="777"/>
                    </a:lnTo>
                    <a:lnTo>
                      <a:pt x="82" y="772"/>
                    </a:lnTo>
                    <a:lnTo>
                      <a:pt x="74" y="771"/>
                    </a:lnTo>
                    <a:lnTo>
                      <a:pt x="65" y="771"/>
                    </a:lnTo>
                    <a:lnTo>
                      <a:pt x="56" y="772"/>
                    </a:lnTo>
                    <a:lnTo>
                      <a:pt x="45" y="776"/>
                    </a:lnTo>
                    <a:lnTo>
                      <a:pt x="36" y="779"/>
                    </a:lnTo>
                    <a:lnTo>
                      <a:pt x="29" y="785"/>
                    </a:lnTo>
                    <a:lnTo>
                      <a:pt x="24" y="791"/>
                    </a:lnTo>
                    <a:lnTo>
                      <a:pt x="22" y="796"/>
                    </a:lnTo>
                    <a:lnTo>
                      <a:pt x="27" y="810"/>
                    </a:lnTo>
                    <a:lnTo>
                      <a:pt x="38" y="825"/>
                    </a:lnTo>
                    <a:lnTo>
                      <a:pt x="49" y="840"/>
                    </a:lnTo>
                    <a:lnTo>
                      <a:pt x="53" y="856"/>
                    </a:lnTo>
                    <a:lnTo>
                      <a:pt x="54" y="872"/>
                    </a:lnTo>
                    <a:lnTo>
                      <a:pt x="56" y="890"/>
                    </a:lnTo>
                    <a:lnTo>
                      <a:pt x="53" y="906"/>
                    </a:lnTo>
                    <a:lnTo>
                      <a:pt x="43" y="920"/>
                    </a:lnTo>
                    <a:lnTo>
                      <a:pt x="31" y="931"/>
                    </a:lnTo>
                    <a:lnTo>
                      <a:pt x="28" y="940"/>
                    </a:lnTo>
                    <a:lnTo>
                      <a:pt x="27" y="951"/>
                    </a:lnTo>
                    <a:lnTo>
                      <a:pt x="26" y="962"/>
                    </a:lnTo>
                    <a:lnTo>
                      <a:pt x="19" y="974"/>
                    </a:lnTo>
                    <a:lnTo>
                      <a:pt x="9" y="983"/>
                    </a:lnTo>
                    <a:lnTo>
                      <a:pt x="0" y="991"/>
                    </a:lnTo>
                    <a:lnTo>
                      <a:pt x="0" y="1000"/>
                    </a:lnTo>
                    <a:lnTo>
                      <a:pt x="7" y="1007"/>
                    </a:lnTo>
                    <a:lnTo>
                      <a:pt x="16" y="1013"/>
                    </a:lnTo>
                    <a:lnTo>
                      <a:pt x="21" y="1023"/>
                    </a:lnTo>
                    <a:lnTo>
                      <a:pt x="19" y="1046"/>
                    </a:lnTo>
                    <a:lnTo>
                      <a:pt x="16" y="1067"/>
                    </a:lnTo>
                    <a:lnTo>
                      <a:pt x="22" y="1073"/>
                    </a:lnTo>
                    <a:lnTo>
                      <a:pt x="30" y="1079"/>
                    </a:lnTo>
                    <a:lnTo>
                      <a:pt x="36" y="1095"/>
                    </a:lnTo>
                    <a:lnTo>
                      <a:pt x="37" y="1113"/>
                    </a:lnTo>
                    <a:lnTo>
                      <a:pt x="38" y="1121"/>
                    </a:lnTo>
                    <a:lnTo>
                      <a:pt x="42" y="1126"/>
                    </a:lnTo>
                    <a:lnTo>
                      <a:pt x="53" y="1133"/>
                    </a:lnTo>
                    <a:lnTo>
                      <a:pt x="62" y="1146"/>
                    </a:lnTo>
                    <a:lnTo>
                      <a:pt x="62" y="1159"/>
                    </a:lnTo>
                    <a:lnTo>
                      <a:pt x="54" y="1172"/>
                    </a:lnTo>
                    <a:lnTo>
                      <a:pt x="43" y="1182"/>
                    </a:lnTo>
                    <a:lnTo>
                      <a:pt x="36" y="1188"/>
                    </a:lnTo>
                    <a:lnTo>
                      <a:pt x="29" y="1196"/>
                    </a:lnTo>
                    <a:lnTo>
                      <a:pt x="23" y="1208"/>
                    </a:lnTo>
                    <a:lnTo>
                      <a:pt x="19" y="1220"/>
                    </a:lnTo>
                    <a:lnTo>
                      <a:pt x="18" y="1234"/>
                    </a:lnTo>
                    <a:lnTo>
                      <a:pt x="18" y="1248"/>
                    </a:lnTo>
                    <a:lnTo>
                      <a:pt x="23" y="1262"/>
                    </a:lnTo>
                    <a:lnTo>
                      <a:pt x="32" y="1275"/>
                    </a:lnTo>
                    <a:lnTo>
                      <a:pt x="43" y="1285"/>
                    </a:lnTo>
                    <a:lnTo>
                      <a:pt x="52" y="1295"/>
                    </a:lnTo>
                    <a:lnTo>
                      <a:pt x="59" y="1305"/>
                    </a:lnTo>
                    <a:lnTo>
                      <a:pt x="64" y="1314"/>
                    </a:lnTo>
                    <a:lnTo>
                      <a:pt x="66" y="1323"/>
                    </a:lnTo>
                    <a:lnTo>
                      <a:pt x="66" y="1333"/>
                    </a:lnTo>
                    <a:lnTo>
                      <a:pt x="62" y="1345"/>
                    </a:lnTo>
                    <a:lnTo>
                      <a:pt x="57" y="1359"/>
                    </a:lnTo>
                    <a:lnTo>
                      <a:pt x="51" y="1371"/>
                    </a:lnTo>
                    <a:lnTo>
                      <a:pt x="49" y="1382"/>
                    </a:lnTo>
                    <a:lnTo>
                      <a:pt x="50" y="1389"/>
                    </a:lnTo>
                    <a:lnTo>
                      <a:pt x="53" y="1394"/>
                    </a:lnTo>
                    <a:lnTo>
                      <a:pt x="58" y="1399"/>
                    </a:lnTo>
                    <a:lnTo>
                      <a:pt x="62" y="1404"/>
                    </a:lnTo>
                    <a:lnTo>
                      <a:pt x="67" y="1407"/>
                    </a:lnTo>
                    <a:lnTo>
                      <a:pt x="70" y="1412"/>
                    </a:lnTo>
                    <a:lnTo>
                      <a:pt x="73" y="1419"/>
                    </a:lnTo>
                    <a:lnTo>
                      <a:pt x="76" y="1429"/>
                    </a:lnTo>
                    <a:lnTo>
                      <a:pt x="81" y="1442"/>
                    </a:lnTo>
                    <a:lnTo>
                      <a:pt x="85" y="1456"/>
                    </a:lnTo>
                    <a:lnTo>
                      <a:pt x="91" y="1467"/>
                    </a:lnTo>
                    <a:lnTo>
                      <a:pt x="97" y="1477"/>
                    </a:lnTo>
                    <a:lnTo>
                      <a:pt x="105" y="1484"/>
                    </a:lnTo>
                    <a:lnTo>
                      <a:pt x="113" y="1486"/>
                    </a:lnTo>
                    <a:lnTo>
                      <a:pt x="121" y="1483"/>
                    </a:lnTo>
                    <a:lnTo>
                      <a:pt x="129" y="1481"/>
                    </a:lnTo>
                    <a:lnTo>
                      <a:pt x="136" y="1477"/>
                    </a:lnTo>
                    <a:lnTo>
                      <a:pt x="142" y="1476"/>
                    </a:lnTo>
                    <a:lnTo>
                      <a:pt x="147" y="1475"/>
                    </a:lnTo>
                    <a:lnTo>
                      <a:pt x="151" y="1477"/>
                    </a:lnTo>
                    <a:lnTo>
                      <a:pt x="156" y="1483"/>
                    </a:lnTo>
                    <a:lnTo>
                      <a:pt x="159" y="1492"/>
                    </a:lnTo>
                    <a:lnTo>
                      <a:pt x="164" y="1502"/>
                    </a:lnTo>
                    <a:lnTo>
                      <a:pt x="170" y="1506"/>
                    </a:lnTo>
                    <a:lnTo>
                      <a:pt x="176" y="1507"/>
                    </a:lnTo>
                    <a:lnTo>
                      <a:pt x="183" y="1505"/>
                    </a:lnTo>
                    <a:lnTo>
                      <a:pt x="190" y="1502"/>
                    </a:lnTo>
                    <a:lnTo>
                      <a:pt x="197" y="1497"/>
                    </a:lnTo>
                    <a:lnTo>
                      <a:pt x="204" y="1492"/>
                    </a:lnTo>
                    <a:lnTo>
                      <a:pt x="209" y="1489"/>
                    </a:lnTo>
                    <a:lnTo>
                      <a:pt x="216" y="1484"/>
                    </a:lnTo>
                    <a:lnTo>
                      <a:pt x="223" y="1484"/>
                    </a:lnTo>
                    <a:lnTo>
                      <a:pt x="231" y="1489"/>
                    </a:lnTo>
                    <a:lnTo>
                      <a:pt x="240" y="1503"/>
                    </a:lnTo>
                    <a:lnTo>
                      <a:pt x="247" y="1511"/>
                    </a:lnTo>
                    <a:lnTo>
                      <a:pt x="256" y="1518"/>
                    </a:lnTo>
                    <a:lnTo>
                      <a:pt x="266" y="1522"/>
                    </a:lnTo>
                    <a:lnTo>
                      <a:pt x="277" y="1525"/>
                    </a:lnTo>
                    <a:lnTo>
                      <a:pt x="287" y="1527"/>
                    </a:lnTo>
                    <a:lnTo>
                      <a:pt x="295" y="1528"/>
                    </a:lnTo>
                    <a:lnTo>
                      <a:pt x="301" y="1528"/>
                    </a:lnTo>
                    <a:lnTo>
                      <a:pt x="303" y="1528"/>
                    </a:lnTo>
                    <a:close/>
                  </a:path>
                </a:pathLst>
              </a:custGeom>
              <a:pattFill prst="pct25">
                <a:fgClr>
                  <a:schemeClr val="accent2"/>
                </a:fgClr>
                <a:bgClr>
                  <a:srgbClr val="FFFFFF"/>
                </a:bgClr>
              </a:pattFill>
              <a:ln w="9525">
                <a:noFill/>
                <a:round/>
                <a:headEnd/>
                <a:tailEnd/>
              </a:ln>
            </p:spPr>
            <p:txBody>
              <a:bodyPr/>
              <a:lstStyle/>
              <a:p>
                <a:endParaRPr lang="ja-JP" altLang="en-US"/>
              </a:p>
            </p:txBody>
          </p:sp>
          <p:sp>
            <p:nvSpPr>
              <p:cNvPr id="18" name="Oval 17"/>
              <p:cNvSpPr>
                <a:spLocks noChangeAspect="1" noChangeArrowheads="1"/>
              </p:cNvSpPr>
              <p:nvPr/>
            </p:nvSpPr>
            <p:spPr bwMode="auto">
              <a:xfrm>
                <a:off x="793" y="1887"/>
                <a:ext cx="113" cy="113"/>
              </a:xfrm>
              <a:prstGeom prst="ellipse">
                <a:avLst/>
              </a:prstGeom>
              <a:gradFill rotWithShape="1">
                <a:gsLst>
                  <a:gs pos="0">
                    <a:schemeClr val="bg1"/>
                  </a:gs>
                  <a:gs pos="100000">
                    <a:srgbClr val="FF5050"/>
                  </a:gs>
                </a:gsLst>
                <a:path path="shape">
                  <a:fillToRect l="50000" t="50000" r="50000" b="50000"/>
                </a:path>
              </a:gradFill>
              <a:ln w="9525">
                <a:noFill/>
                <a:miter lim="800000"/>
                <a:headEnd/>
                <a:tailEnd/>
              </a:ln>
              <a:effectLst/>
            </p:spPr>
            <p:txBody>
              <a:bodyPr wrap="none" lIns="90000" tIns="46800" rIns="90000" bIns="46800" anchor="ctr"/>
              <a:lstStyle/>
              <a:p>
                <a:endParaRPr lang="ja-JP" altLang="en-US"/>
              </a:p>
            </p:txBody>
          </p:sp>
        </p:grpSp>
        <p:sp>
          <p:nvSpPr>
            <p:cNvPr id="19" name="AutoShape 18"/>
            <p:cNvSpPr>
              <a:spLocks noChangeArrowheads="1"/>
            </p:cNvSpPr>
            <p:nvPr/>
          </p:nvSpPr>
          <p:spPr bwMode="auto">
            <a:xfrm rot="18900000" flipH="1" flipV="1">
              <a:off x="1414463" y="3430588"/>
              <a:ext cx="77787" cy="928687"/>
            </a:xfrm>
            <a:prstGeom prst="can">
              <a:avLst>
                <a:gd name="adj" fmla="val 0"/>
              </a:avLst>
            </a:prstGeom>
            <a:gradFill rotWithShape="1">
              <a:gsLst>
                <a:gs pos="0">
                  <a:srgbClr val="FF66CC"/>
                </a:gs>
                <a:gs pos="50000">
                  <a:schemeClr val="bg1"/>
                </a:gs>
                <a:gs pos="100000">
                  <a:srgbClr val="FF66CC"/>
                </a:gs>
              </a:gsLst>
              <a:lin ang="0" scaled="1"/>
            </a:gradFill>
            <a:ln w="9525">
              <a:solidFill>
                <a:schemeClr val="tx1"/>
              </a:solidFill>
              <a:miter lim="800000"/>
              <a:headEnd/>
              <a:tailEnd/>
            </a:ln>
            <a:effectLst/>
          </p:spPr>
          <p:txBody>
            <a:bodyPr wrap="none" lIns="90000" tIns="46800" rIns="90000" bIns="46800" anchor="ctr"/>
            <a:lstStyle/>
            <a:p>
              <a:endParaRPr lang="ja-JP" altLang="en-US"/>
            </a:p>
          </p:txBody>
        </p:sp>
        <p:grpSp>
          <p:nvGrpSpPr>
            <p:cNvPr id="26" name="Group 21" descr="25%"/>
            <p:cNvGrpSpPr>
              <a:grpSpLocks/>
            </p:cNvGrpSpPr>
            <p:nvPr/>
          </p:nvGrpSpPr>
          <p:grpSpPr bwMode="auto">
            <a:xfrm rot="1746485">
              <a:off x="6391275" y="2974975"/>
              <a:ext cx="2274888" cy="1390650"/>
              <a:chOff x="2800" y="528"/>
              <a:chExt cx="1377" cy="811"/>
            </a:xfrm>
          </p:grpSpPr>
          <p:sp>
            <p:nvSpPr>
              <p:cNvPr id="21" name="Freeform 22"/>
              <p:cNvSpPr>
                <a:spLocks/>
              </p:cNvSpPr>
              <p:nvPr/>
            </p:nvSpPr>
            <p:spPr bwMode="auto">
              <a:xfrm>
                <a:off x="2800" y="1213"/>
                <a:ext cx="30" cy="51"/>
              </a:xfrm>
              <a:custGeom>
                <a:avLst/>
                <a:gdLst/>
                <a:ahLst/>
                <a:cxnLst>
                  <a:cxn ang="0">
                    <a:pos x="29" y="13"/>
                  </a:cxn>
                  <a:cxn ang="0">
                    <a:pos x="29" y="13"/>
                  </a:cxn>
                  <a:cxn ang="0">
                    <a:pos x="15" y="13"/>
                  </a:cxn>
                  <a:cxn ang="0">
                    <a:pos x="15" y="25"/>
                  </a:cxn>
                  <a:cxn ang="0">
                    <a:pos x="0" y="25"/>
                  </a:cxn>
                  <a:cxn ang="0">
                    <a:pos x="15" y="25"/>
                  </a:cxn>
                  <a:cxn ang="0">
                    <a:pos x="15" y="38"/>
                  </a:cxn>
                  <a:cxn ang="0">
                    <a:pos x="0" y="38"/>
                  </a:cxn>
                  <a:cxn ang="0">
                    <a:pos x="0" y="50"/>
                  </a:cxn>
                  <a:cxn ang="0">
                    <a:pos x="29" y="50"/>
                  </a:cxn>
                  <a:cxn ang="0">
                    <a:pos x="29" y="0"/>
                  </a:cxn>
                  <a:cxn ang="0">
                    <a:pos x="29" y="13"/>
                  </a:cxn>
                </a:cxnLst>
                <a:rect l="0" t="0" r="r" b="b"/>
                <a:pathLst>
                  <a:path w="30" h="51">
                    <a:moveTo>
                      <a:pt x="29" y="13"/>
                    </a:moveTo>
                    <a:lnTo>
                      <a:pt x="29" y="13"/>
                    </a:lnTo>
                    <a:lnTo>
                      <a:pt x="15" y="13"/>
                    </a:lnTo>
                    <a:lnTo>
                      <a:pt x="15" y="25"/>
                    </a:lnTo>
                    <a:lnTo>
                      <a:pt x="0" y="25"/>
                    </a:lnTo>
                    <a:lnTo>
                      <a:pt x="15" y="25"/>
                    </a:lnTo>
                    <a:lnTo>
                      <a:pt x="15" y="38"/>
                    </a:lnTo>
                    <a:lnTo>
                      <a:pt x="0" y="38"/>
                    </a:lnTo>
                    <a:lnTo>
                      <a:pt x="0" y="50"/>
                    </a:lnTo>
                    <a:lnTo>
                      <a:pt x="29" y="50"/>
                    </a:lnTo>
                    <a:lnTo>
                      <a:pt x="29" y="0"/>
                    </a:lnTo>
                    <a:lnTo>
                      <a:pt x="29" y="13"/>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22" name="Freeform 23"/>
              <p:cNvSpPr>
                <a:spLocks/>
              </p:cNvSpPr>
              <p:nvPr/>
            </p:nvSpPr>
            <p:spPr bwMode="auto">
              <a:xfrm>
                <a:off x="2873" y="528"/>
                <a:ext cx="1304" cy="811"/>
              </a:xfrm>
              <a:custGeom>
                <a:avLst/>
                <a:gdLst/>
                <a:ahLst/>
                <a:cxnLst>
                  <a:cxn ang="0">
                    <a:pos x="133" y="611"/>
                  </a:cxn>
                  <a:cxn ang="0">
                    <a:pos x="163" y="660"/>
                  </a:cxn>
                  <a:cxn ang="0">
                    <a:pos x="252" y="660"/>
                  </a:cxn>
                  <a:cxn ang="0">
                    <a:pos x="311" y="698"/>
                  </a:cxn>
                  <a:cxn ang="0">
                    <a:pos x="341" y="723"/>
                  </a:cxn>
                  <a:cxn ang="0">
                    <a:pos x="267" y="723"/>
                  </a:cxn>
                  <a:cxn ang="0">
                    <a:pos x="237" y="785"/>
                  </a:cxn>
                  <a:cxn ang="0">
                    <a:pos x="133" y="810"/>
                  </a:cxn>
                  <a:cxn ang="0">
                    <a:pos x="118" y="735"/>
                  </a:cxn>
                  <a:cxn ang="0">
                    <a:pos x="44" y="698"/>
                  </a:cxn>
                  <a:cxn ang="0">
                    <a:pos x="15" y="598"/>
                  </a:cxn>
                  <a:cxn ang="0">
                    <a:pos x="89" y="561"/>
                  </a:cxn>
                  <a:cxn ang="0">
                    <a:pos x="104" y="498"/>
                  </a:cxn>
                  <a:cxn ang="0">
                    <a:pos x="74" y="461"/>
                  </a:cxn>
                  <a:cxn ang="0">
                    <a:pos x="118" y="461"/>
                  </a:cxn>
                  <a:cxn ang="0">
                    <a:pos x="192" y="461"/>
                  </a:cxn>
                  <a:cxn ang="0">
                    <a:pos x="296" y="449"/>
                  </a:cxn>
                  <a:cxn ang="0">
                    <a:pos x="267" y="336"/>
                  </a:cxn>
                  <a:cxn ang="0">
                    <a:pos x="281" y="274"/>
                  </a:cxn>
                  <a:cxn ang="0">
                    <a:pos x="252" y="162"/>
                  </a:cxn>
                  <a:cxn ang="0">
                    <a:pos x="192" y="87"/>
                  </a:cxn>
                  <a:cxn ang="0">
                    <a:pos x="163" y="25"/>
                  </a:cxn>
                  <a:cxn ang="0">
                    <a:pos x="237" y="0"/>
                  </a:cxn>
                  <a:cxn ang="0">
                    <a:pos x="296" y="37"/>
                  </a:cxn>
                  <a:cxn ang="0">
                    <a:pos x="385" y="62"/>
                  </a:cxn>
                  <a:cxn ang="0">
                    <a:pos x="474" y="100"/>
                  </a:cxn>
                  <a:cxn ang="0">
                    <a:pos x="563" y="150"/>
                  </a:cxn>
                  <a:cxn ang="0">
                    <a:pos x="666" y="162"/>
                  </a:cxn>
                  <a:cxn ang="0">
                    <a:pos x="755" y="174"/>
                  </a:cxn>
                  <a:cxn ang="0">
                    <a:pos x="844" y="174"/>
                  </a:cxn>
                  <a:cxn ang="0">
                    <a:pos x="874" y="162"/>
                  </a:cxn>
                  <a:cxn ang="0">
                    <a:pos x="962" y="187"/>
                  </a:cxn>
                  <a:cxn ang="0">
                    <a:pos x="1036" y="162"/>
                  </a:cxn>
                  <a:cxn ang="0">
                    <a:pos x="1081" y="100"/>
                  </a:cxn>
                  <a:cxn ang="0">
                    <a:pos x="1111" y="87"/>
                  </a:cxn>
                  <a:cxn ang="0">
                    <a:pos x="1096" y="187"/>
                  </a:cxn>
                  <a:cxn ang="0">
                    <a:pos x="1155" y="224"/>
                  </a:cxn>
                  <a:cxn ang="0">
                    <a:pos x="1199" y="262"/>
                  </a:cxn>
                  <a:cxn ang="0">
                    <a:pos x="1273" y="237"/>
                  </a:cxn>
                  <a:cxn ang="0">
                    <a:pos x="1273" y="249"/>
                  </a:cxn>
                  <a:cxn ang="0">
                    <a:pos x="1170" y="336"/>
                  </a:cxn>
                  <a:cxn ang="0">
                    <a:pos x="1111" y="349"/>
                  </a:cxn>
                  <a:cxn ang="0">
                    <a:pos x="1036" y="361"/>
                  </a:cxn>
                  <a:cxn ang="0">
                    <a:pos x="933" y="399"/>
                  </a:cxn>
                  <a:cxn ang="0">
                    <a:pos x="859" y="449"/>
                  </a:cxn>
                  <a:cxn ang="0">
                    <a:pos x="844" y="536"/>
                  </a:cxn>
                  <a:cxn ang="0">
                    <a:pos x="859" y="586"/>
                  </a:cxn>
                  <a:cxn ang="0">
                    <a:pos x="800" y="573"/>
                  </a:cxn>
                  <a:cxn ang="0">
                    <a:pos x="696" y="573"/>
                  </a:cxn>
                  <a:cxn ang="0">
                    <a:pos x="592" y="561"/>
                  </a:cxn>
                  <a:cxn ang="0">
                    <a:pos x="489" y="548"/>
                  </a:cxn>
                  <a:cxn ang="0">
                    <a:pos x="370" y="573"/>
                  </a:cxn>
                  <a:cxn ang="0">
                    <a:pos x="296" y="611"/>
                  </a:cxn>
                  <a:cxn ang="0">
                    <a:pos x="237" y="586"/>
                  </a:cxn>
                </a:cxnLst>
                <a:rect l="0" t="0" r="r" b="b"/>
                <a:pathLst>
                  <a:path w="1304" h="811">
                    <a:moveTo>
                      <a:pt x="207" y="586"/>
                    </a:moveTo>
                    <a:lnTo>
                      <a:pt x="192" y="586"/>
                    </a:lnTo>
                    <a:lnTo>
                      <a:pt x="163" y="586"/>
                    </a:lnTo>
                    <a:lnTo>
                      <a:pt x="163" y="598"/>
                    </a:lnTo>
                    <a:lnTo>
                      <a:pt x="148" y="598"/>
                    </a:lnTo>
                    <a:lnTo>
                      <a:pt x="133" y="598"/>
                    </a:lnTo>
                    <a:lnTo>
                      <a:pt x="133" y="611"/>
                    </a:lnTo>
                    <a:lnTo>
                      <a:pt x="118" y="611"/>
                    </a:lnTo>
                    <a:lnTo>
                      <a:pt x="118" y="636"/>
                    </a:lnTo>
                    <a:lnTo>
                      <a:pt x="133" y="636"/>
                    </a:lnTo>
                    <a:lnTo>
                      <a:pt x="133" y="648"/>
                    </a:lnTo>
                    <a:lnTo>
                      <a:pt x="148" y="648"/>
                    </a:lnTo>
                    <a:lnTo>
                      <a:pt x="163" y="648"/>
                    </a:lnTo>
                    <a:lnTo>
                      <a:pt x="163" y="660"/>
                    </a:lnTo>
                    <a:lnTo>
                      <a:pt x="178" y="660"/>
                    </a:lnTo>
                    <a:lnTo>
                      <a:pt x="192" y="660"/>
                    </a:lnTo>
                    <a:lnTo>
                      <a:pt x="192" y="673"/>
                    </a:lnTo>
                    <a:lnTo>
                      <a:pt x="192" y="660"/>
                    </a:lnTo>
                    <a:lnTo>
                      <a:pt x="222" y="660"/>
                    </a:lnTo>
                    <a:lnTo>
                      <a:pt x="237" y="660"/>
                    </a:lnTo>
                    <a:lnTo>
                      <a:pt x="252" y="660"/>
                    </a:lnTo>
                    <a:lnTo>
                      <a:pt x="252" y="673"/>
                    </a:lnTo>
                    <a:lnTo>
                      <a:pt x="267" y="673"/>
                    </a:lnTo>
                    <a:lnTo>
                      <a:pt x="281" y="673"/>
                    </a:lnTo>
                    <a:lnTo>
                      <a:pt x="281" y="685"/>
                    </a:lnTo>
                    <a:lnTo>
                      <a:pt x="296" y="685"/>
                    </a:lnTo>
                    <a:lnTo>
                      <a:pt x="311" y="685"/>
                    </a:lnTo>
                    <a:lnTo>
                      <a:pt x="311" y="698"/>
                    </a:lnTo>
                    <a:lnTo>
                      <a:pt x="326" y="698"/>
                    </a:lnTo>
                    <a:lnTo>
                      <a:pt x="341" y="698"/>
                    </a:lnTo>
                    <a:lnTo>
                      <a:pt x="385" y="698"/>
                    </a:lnTo>
                    <a:lnTo>
                      <a:pt x="370" y="710"/>
                    </a:lnTo>
                    <a:lnTo>
                      <a:pt x="355" y="710"/>
                    </a:lnTo>
                    <a:lnTo>
                      <a:pt x="355" y="723"/>
                    </a:lnTo>
                    <a:lnTo>
                      <a:pt x="341" y="723"/>
                    </a:lnTo>
                    <a:lnTo>
                      <a:pt x="341" y="735"/>
                    </a:lnTo>
                    <a:lnTo>
                      <a:pt x="326" y="735"/>
                    </a:lnTo>
                    <a:lnTo>
                      <a:pt x="326" y="723"/>
                    </a:lnTo>
                    <a:lnTo>
                      <a:pt x="296" y="723"/>
                    </a:lnTo>
                    <a:lnTo>
                      <a:pt x="281" y="723"/>
                    </a:lnTo>
                    <a:lnTo>
                      <a:pt x="281" y="735"/>
                    </a:lnTo>
                    <a:lnTo>
                      <a:pt x="267" y="723"/>
                    </a:lnTo>
                    <a:lnTo>
                      <a:pt x="267" y="735"/>
                    </a:lnTo>
                    <a:lnTo>
                      <a:pt x="252" y="735"/>
                    </a:lnTo>
                    <a:lnTo>
                      <a:pt x="237" y="735"/>
                    </a:lnTo>
                    <a:lnTo>
                      <a:pt x="237" y="748"/>
                    </a:lnTo>
                    <a:lnTo>
                      <a:pt x="237" y="735"/>
                    </a:lnTo>
                    <a:lnTo>
                      <a:pt x="237" y="760"/>
                    </a:lnTo>
                    <a:lnTo>
                      <a:pt x="237" y="785"/>
                    </a:lnTo>
                    <a:lnTo>
                      <a:pt x="222" y="785"/>
                    </a:lnTo>
                    <a:lnTo>
                      <a:pt x="222" y="798"/>
                    </a:lnTo>
                    <a:lnTo>
                      <a:pt x="207" y="798"/>
                    </a:lnTo>
                    <a:lnTo>
                      <a:pt x="207" y="810"/>
                    </a:lnTo>
                    <a:lnTo>
                      <a:pt x="192" y="810"/>
                    </a:lnTo>
                    <a:lnTo>
                      <a:pt x="148" y="810"/>
                    </a:lnTo>
                    <a:lnTo>
                      <a:pt x="133" y="810"/>
                    </a:lnTo>
                    <a:lnTo>
                      <a:pt x="133" y="798"/>
                    </a:lnTo>
                    <a:lnTo>
                      <a:pt x="118" y="785"/>
                    </a:lnTo>
                    <a:lnTo>
                      <a:pt x="133" y="785"/>
                    </a:lnTo>
                    <a:lnTo>
                      <a:pt x="118" y="785"/>
                    </a:lnTo>
                    <a:lnTo>
                      <a:pt x="118" y="773"/>
                    </a:lnTo>
                    <a:lnTo>
                      <a:pt x="118" y="760"/>
                    </a:lnTo>
                    <a:lnTo>
                      <a:pt x="118" y="735"/>
                    </a:lnTo>
                    <a:lnTo>
                      <a:pt x="118" y="723"/>
                    </a:lnTo>
                    <a:lnTo>
                      <a:pt x="104" y="710"/>
                    </a:lnTo>
                    <a:lnTo>
                      <a:pt x="89" y="710"/>
                    </a:lnTo>
                    <a:lnTo>
                      <a:pt x="89" y="698"/>
                    </a:lnTo>
                    <a:lnTo>
                      <a:pt x="74" y="698"/>
                    </a:lnTo>
                    <a:lnTo>
                      <a:pt x="59" y="698"/>
                    </a:lnTo>
                    <a:lnTo>
                      <a:pt x="44" y="698"/>
                    </a:lnTo>
                    <a:lnTo>
                      <a:pt x="44" y="685"/>
                    </a:lnTo>
                    <a:lnTo>
                      <a:pt x="30" y="685"/>
                    </a:lnTo>
                    <a:lnTo>
                      <a:pt x="15" y="685"/>
                    </a:lnTo>
                    <a:lnTo>
                      <a:pt x="0" y="673"/>
                    </a:lnTo>
                    <a:lnTo>
                      <a:pt x="0" y="611"/>
                    </a:lnTo>
                    <a:lnTo>
                      <a:pt x="0" y="598"/>
                    </a:lnTo>
                    <a:lnTo>
                      <a:pt x="15" y="598"/>
                    </a:lnTo>
                    <a:lnTo>
                      <a:pt x="30" y="598"/>
                    </a:lnTo>
                    <a:lnTo>
                      <a:pt x="30" y="586"/>
                    </a:lnTo>
                    <a:lnTo>
                      <a:pt x="44" y="586"/>
                    </a:lnTo>
                    <a:lnTo>
                      <a:pt x="59" y="573"/>
                    </a:lnTo>
                    <a:lnTo>
                      <a:pt x="74" y="573"/>
                    </a:lnTo>
                    <a:lnTo>
                      <a:pt x="89" y="573"/>
                    </a:lnTo>
                    <a:lnTo>
                      <a:pt x="89" y="561"/>
                    </a:lnTo>
                    <a:lnTo>
                      <a:pt x="89" y="548"/>
                    </a:lnTo>
                    <a:lnTo>
                      <a:pt x="104" y="548"/>
                    </a:lnTo>
                    <a:lnTo>
                      <a:pt x="104" y="536"/>
                    </a:lnTo>
                    <a:lnTo>
                      <a:pt x="104" y="523"/>
                    </a:lnTo>
                    <a:lnTo>
                      <a:pt x="118" y="523"/>
                    </a:lnTo>
                    <a:lnTo>
                      <a:pt x="118" y="511"/>
                    </a:lnTo>
                    <a:lnTo>
                      <a:pt x="104" y="498"/>
                    </a:lnTo>
                    <a:lnTo>
                      <a:pt x="89" y="498"/>
                    </a:lnTo>
                    <a:lnTo>
                      <a:pt x="74" y="486"/>
                    </a:lnTo>
                    <a:lnTo>
                      <a:pt x="59" y="486"/>
                    </a:lnTo>
                    <a:lnTo>
                      <a:pt x="59" y="474"/>
                    </a:lnTo>
                    <a:lnTo>
                      <a:pt x="59" y="461"/>
                    </a:lnTo>
                    <a:lnTo>
                      <a:pt x="59" y="449"/>
                    </a:lnTo>
                    <a:lnTo>
                      <a:pt x="74" y="461"/>
                    </a:lnTo>
                    <a:lnTo>
                      <a:pt x="59" y="461"/>
                    </a:lnTo>
                    <a:lnTo>
                      <a:pt x="74" y="461"/>
                    </a:lnTo>
                    <a:lnTo>
                      <a:pt x="74" y="449"/>
                    </a:lnTo>
                    <a:lnTo>
                      <a:pt x="89" y="449"/>
                    </a:lnTo>
                    <a:lnTo>
                      <a:pt x="104" y="449"/>
                    </a:lnTo>
                    <a:lnTo>
                      <a:pt x="104" y="461"/>
                    </a:lnTo>
                    <a:lnTo>
                      <a:pt x="118" y="461"/>
                    </a:lnTo>
                    <a:lnTo>
                      <a:pt x="133" y="461"/>
                    </a:lnTo>
                    <a:lnTo>
                      <a:pt x="133" y="449"/>
                    </a:lnTo>
                    <a:lnTo>
                      <a:pt x="133" y="461"/>
                    </a:lnTo>
                    <a:lnTo>
                      <a:pt x="148" y="461"/>
                    </a:lnTo>
                    <a:lnTo>
                      <a:pt x="163" y="461"/>
                    </a:lnTo>
                    <a:lnTo>
                      <a:pt x="178" y="461"/>
                    </a:lnTo>
                    <a:lnTo>
                      <a:pt x="192" y="461"/>
                    </a:lnTo>
                    <a:lnTo>
                      <a:pt x="207" y="449"/>
                    </a:lnTo>
                    <a:lnTo>
                      <a:pt x="237" y="449"/>
                    </a:lnTo>
                    <a:lnTo>
                      <a:pt x="252" y="449"/>
                    </a:lnTo>
                    <a:lnTo>
                      <a:pt x="252" y="461"/>
                    </a:lnTo>
                    <a:lnTo>
                      <a:pt x="267" y="461"/>
                    </a:lnTo>
                    <a:lnTo>
                      <a:pt x="281" y="449"/>
                    </a:lnTo>
                    <a:lnTo>
                      <a:pt x="296" y="449"/>
                    </a:lnTo>
                    <a:lnTo>
                      <a:pt x="296" y="436"/>
                    </a:lnTo>
                    <a:lnTo>
                      <a:pt x="296" y="411"/>
                    </a:lnTo>
                    <a:lnTo>
                      <a:pt x="267" y="374"/>
                    </a:lnTo>
                    <a:lnTo>
                      <a:pt x="252" y="374"/>
                    </a:lnTo>
                    <a:lnTo>
                      <a:pt x="252" y="361"/>
                    </a:lnTo>
                    <a:lnTo>
                      <a:pt x="252" y="336"/>
                    </a:lnTo>
                    <a:lnTo>
                      <a:pt x="267" y="336"/>
                    </a:lnTo>
                    <a:lnTo>
                      <a:pt x="267" y="324"/>
                    </a:lnTo>
                    <a:lnTo>
                      <a:pt x="281" y="324"/>
                    </a:lnTo>
                    <a:lnTo>
                      <a:pt x="281" y="312"/>
                    </a:lnTo>
                    <a:lnTo>
                      <a:pt x="296" y="312"/>
                    </a:lnTo>
                    <a:lnTo>
                      <a:pt x="296" y="299"/>
                    </a:lnTo>
                    <a:lnTo>
                      <a:pt x="296" y="287"/>
                    </a:lnTo>
                    <a:lnTo>
                      <a:pt x="281" y="274"/>
                    </a:lnTo>
                    <a:lnTo>
                      <a:pt x="281" y="262"/>
                    </a:lnTo>
                    <a:lnTo>
                      <a:pt x="267" y="262"/>
                    </a:lnTo>
                    <a:lnTo>
                      <a:pt x="267" y="249"/>
                    </a:lnTo>
                    <a:lnTo>
                      <a:pt x="267" y="237"/>
                    </a:lnTo>
                    <a:lnTo>
                      <a:pt x="267" y="187"/>
                    </a:lnTo>
                    <a:lnTo>
                      <a:pt x="267" y="162"/>
                    </a:lnTo>
                    <a:lnTo>
                      <a:pt x="252" y="162"/>
                    </a:lnTo>
                    <a:lnTo>
                      <a:pt x="252" y="150"/>
                    </a:lnTo>
                    <a:lnTo>
                      <a:pt x="237" y="137"/>
                    </a:lnTo>
                    <a:lnTo>
                      <a:pt x="222" y="125"/>
                    </a:lnTo>
                    <a:lnTo>
                      <a:pt x="207" y="125"/>
                    </a:lnTo>
                    <a:lnTo>
                      <a:pt x="207" y="112"/>
                    </a:lnTo>
                    <a:lnTo>
                      <a:pt x="192" y="100"/>
                    </a:lnTo>
                    <a:lnTo>
                      <a:pt x="192" y="87"/>
                    </a:lnTo>
                    <a:lnTo>
                      <a:pt x="178" y="87"/>
                    </a:lnTo>
                    <a:lnTo>
                      <a:pt x="178" y="75"/>
                    </a:lnTo>
                    <a:lnTo>
                      <a:pt x="178" y="62"/>
                    </a:lnTo>
                    <a:lnTo>
                      <a:pt x="163" y="62"/>
                    </a:lnTo>
                    <a:lnTo>
                      <a:pt x="163" y="50"/>
                    </a:lnTo>
                    <a:lnTo>
                      <a:pt x="163" y="37"/>
                    </a:lnTo>
                    <a:lnTo>
                      <a:pt x="163" y="25"/>
                    </a:lnTo>
                    <a:lnTo>
                      <a:pt x="178" y="25"/>
                    </a:lnTo>
                    <a:lnTo>
                      <a:pt x="192" y="25"/>
                    </a:lnTo>
                    <a:lnTo>
                      <a:pt x="207" y="25"/>
                    </a:lnTo>
                    <a:lnTo>
                      <a:pt x="207" y="12"/>
                    </a:lnTo>
                    <a:lnTo>
                      <a:pt x="222" y="12"/>
                    </a:lnTo>
                    <a:lnTo>
                      <a:pt x="222" y="0"/>
                    </a:lnTo>
                    <a:lnTo>
                      <a:pt x="237" y="0"/>
                    </a:lnTo>
                    <a:lnTo>
                      <a:pt x="237" y="12"/>
                    </a:lnTo>
                    <a:lnTo>
                      <a:pt x="252" y="12"/>
                    </a:lnTo>
                    <a:lnTo>
                      <a:pt x="252" y="25"/>
                    </a:lnTo>
                    <a:lnTo>
                      <a:pt x="267" y="25"/>
                    </a:lnTo>
                    <a:lnTo>
                      <a:pt x="281" y="25"/>
                    </a:lnTo>
                    <a:lnTo>
                      <a:pt x="281" y="37"/>
                    </a:lnTo>
                    <a:lnTo>
                      <a:pt x="296" y="37"/>
                    </a:lnTo>
                    <a:lnTo>
                      <a:pt x="311" y="37"/>
                    </a:lnTo>
                    <a:lnTo>
                      <a:pt x="326" y="37"/>
                    </a:lnTo>
                    <a:lnTo>
                      <a:pt x="341" y="50"/>
                    </a:lnTo>
                    <a:lnTo>
                      <a:pt x="355" y="50"/>
                    </a:lnTo>
                    <a:lnTo>
                      <a:pt x="355" y="62"/>
                    </a:lnTo>
                    <a:lnTo>
                      <a:pt x="370" y="62"/>
                    </a:lnTo>
                    <a:lnTo>
                      <a:pt x="385" y="62"/>
                    </a:lnTo>
                    <a:lnTo>
                      <a:pt x="385" y="75"/>
                    </a:lnTo>
                    <a:lnTo>
                      <a:pt x="400" y="75"/>
                    </a:lnTo>
                    <a:lnTo>
                      <a:pt x="415" y="75"/>
                    </a:lnTo>
                    <a:lnTo>
                      <a:pt x="429" y="75"/>
                    </a:lnTo>
                    <a:lnTo>
                      <a:pt x="429" y="87"/>
                    </a:lnTo>
                    <a:lnTo>
                      <a:pt x="444" y="87"/>
                    </a:lnTo>
                    <a:lnTo>
                      <a:pt x="474" y="100"/>
                    </a:lnTo>
                    <a:lnTo>
                      <a:pt x="474" y="112"/>
                    </a:lnTo>
                    <a:lnTo>
                      <a:pt x="503" y="125"/>
                    </a:lnTo>
                    <a:lnTo>
                      <a:pt x="518" y="125"/>
                    </a:lnTo>
                    <a:lnTo>
                      <a:pt x="533" y="125"/>
                    </a:lnTo>
                    <a:lnTo>
                      <a:pt x="533" y="137"/>
                    </a:lnTo>
                    <a:lnTo>
                      <a:pt x="548" y="137"/>
                    </a:lnTo>
                    <a:lnTo>
                      <a:pt x="563" y="150"/>
                    </a:lnTo>
                    <a:lnTo>
                      <a:pt x="577" y="150"/>
                    </a:lnTo>
                    <a:lnTo>
                      <a:pt x="592" y="150"/>
                    </a:lnTo>
                    <a:lnTo>
                      <a:pt x="607" y="150"/>
                    </a:lnTo>
                    <a:lnTo>
                      <a:pt x="607" y="162"/>
                    </a:lnTo>
                    <a:lnTo>
                      <a:pt x="637" y="162"/>
                    </a:lnTo>
                    <a:lnTo>
                      <a:pt x="652" y="162"/>
                    </a:lnTo>
                    <a:lnTo>
                      <a:pt x="666" y="162"/>
                    </a:lnTo>
                    <a:lnTo>
                      <a:pt x="696" y="162"/>
                    </a:lnTo>
                    <a:lnTo>
                      <a:pt x="696" y="174"/>
                    </a:lnTo>
                    <a:lnTo>
                      <a:pt x="726" y="174"/>
                    </a:lnTo>
                    <a:lnTo>
                      <a:pt x="770" y="174"/>
                    </a:lnTo>
                    <a:lnTo>
                      <a:pt x="770" y="162"/>
                    </a:lnTo>
                    <a:lnTo>
                      <a:pt x="770" y="174"/>
                    </a:lnTo>
                    <a:lnTo>
                      <a:pt x="755" y="174"/>
                    </a:lnTo>
                    <a:lnTo>
                      <a:pt x="755" y="187"/>
                    </a:lnTo>
                    <a:lnTo>
                      <a:pt x="770" y="187"/>
                    </a:lnTo>
                    <a:lnTo>
                      <a:pt x="785" y="187"/>
                    </a:lnTo>
                    <a:lnTo>
                      <a:pt x="785" y="174"/>
                    </a:lnTo>
                    <a:lnTo>
                      <a:pt x="814" y="174"/>
                    </a:lnTo>
                    <a:lnTo>
                      <a:pt x="829" y="174"/>
                    </a:lnTo>
                    <a:lnTo>
                      <a:pt x="844" y="174"/>
                    </a:lnTo>
                    <a:lnTo>
                      <a:pt x="859" y="174"/>
                    </a:lnTo>
                    <a:lnTo>
                      <a:pt x="844" y="174"/>
                    </a:lnTo>
                    <a:lnTo>
                      <a:pt x="859" y="174"/>
                    </a:lnTo>
                    <a:lnTo>
                      <a:pt x="874" y="174"/>
                    </a:lnTo>
                    <a:lnTo>
                      <a:pt x="859" y="174"/>
                    </a:lnTo>
                    <a:lnTo>
                      <a:pt x="859" y="162"/>
                    </a:lnTo>
                    <a:lnTo>
                      <a:pt x="874" y="162"/>
                    </a:lnTo>
                    <a:lnTo>
                      <a:pt x="874" y="174"/>
                    </a:lnTo>
                    <a:lnTo>
                      <a:pt x="888" y="174"/>
                    </a:lnTo>
                    <a:lnTo>
                      <a:pt x="903" y="174"/>
                    </a:lnTo>
                    <a:lnTo>
                      <a:pt x="918" y="174"/>
                    </a:lnTo>
                    <a:lnTo>
                      <a:pt x="933" y="187"/>
                    </a:lnTo>
                    <a:lnTo>
                      <a:pt x="948" y="187"/>
                    </a:lnTo>
                    <a:lnTo>
                      <a:pt x="962" y="187"/>
                    </a:lnTo>
                    <a:lnTo>
                      <a:pt x="977" y="187"/>
                    </a:lnTo>
                    <a:lnTo>
                      <a:pt x="977" y="174"/>
                    </a:lnTo>
                    <a:lnTo>
                      <a:pt x="992" y="174"/>
                    </a:lnTo>
                    <a:lnTo>
                      <a:pt x="1007" y="174"/>
                    </a:lnTo>
                    <a:lnTo>
                      <a:pt x="1022" y="174"/>
                    </a:lnTo>
                    <a:lnTo>
                      <a:pt x="1022" y="162"/>
                    </a:lnTo>
                    <a:lnTo>
                      <a:pt x="1036" y="162"/>
                    </a:lnTo>
                    <a:lnTo>
                      <a:pt x="1036" y="150"/>
                    </a:lnTo>
                    <a:lnTo>
                      <a:pt x="1051" y="150"/>
                    </a:lnTo>
                    <a:lnTo>
                      <a:pt x="1051" y="137"/>
                    </a:lnTo>
                    <a:lnTo>
                      <a:pt x="1051" y="125"/>
                    </a:lnTo>
                    <a:lnTo>
                      <a:pt x="1066" y="125"/>
                    </a:lnTo>
                    <a:lnTo>
                      <a:pt x="1066" y="112"/>
                    </a:lnTo>
                    <a:lnTo>
                      <a:pt x="1081" y="100"/>
                    </a:lnTo>
                    <a:lnTo>
                      <a:pt x="1081" y="87"/>
                    </a:lnTo>
                    <a:lnTo>
                      <a:pt x="1096" y="87"/>
                    </a:lnTo>
                    <a:lnTo>
                      <a:pt x="1096" y="75"/>
                    </a:lnTo>
                    <a:lnTo>
                      <a:pt x="1096" y="87"/>
                    </a:lnTo>
                    <a:lnTo>
                      <a:pt x="1096" y="100"/>
                    </a:lnTo>
                    <a:lnTo>
                      <a:pt x="1111" y="100"/>
                    </a:lnTo>
                    <a:lnTo>
                      <a:pt x="1111" y="87"/>
                    </a:lnTo>
                    <a:lnTo>
                      <a:pt x="1111" y="100"/>
                    </a:lnTo>
                    <a:lnTo>
                      <a:pt x="1111" y="112"/>
                    </a:lnTo>
                    <a:lnTo>
                      <a:pt x="1111" y="125"/>
                    </a:lnTo>
                    <a:lnTo>
                      <a:pt x="1096" y="125"/>
                    </a:lnTo>
                    <a:lnTo>
                      <a:pt x="1096" y="137"/>
                    </a:lnTo>
                    <a:lnTo>
                      <a:pt x="1096" y="174"/>
                    </a:lnTo>
                    <a:lnTo>
                      <a:pt x="1096" y="187"/>
                    </a:lnTo>
                    <a:lnTo>
                      <a:pt x="1096" y="199"/>
                    </a:lnTo>
                    <a:lnTo>
                      <a:pt x="1111" y="199"/>
                    </a:lnTo>
                    <a:lnTo>
                      <a:pt x="1111" y="212"/>
                    </a:lnTo>
                    <a:lnTo>
                      <a:pt x="1125" y="212"/>
                    </a:lnTo>
                    <a:lnTo>
                      <a:pt x="1140" y="212"/>
                    </a:lnTo>
                    <a:lnTo>
                      <a:pt x="1140" y="224"/>
                    </a:lnTo>
                    <a:lnTo>
                      <a:pt x="1155" y="224"/>
                    </a:lnTo>
                    <a:lnTo>
                      <a:pt x="1155" y="237"/>
                    </a:lnTo>
                    <a:lnTo>
                      <a:pt x="1170" y="249"/>
                    </a:lnTo>
                    <a:lnTo>
                      <a:pt x="1185" y="249"/>
                    </a:lnTo>
                    <a:lnTo>
                      <a:pt x="1199" y="249"/>
                    </a:lnTo>
                    <a:lnTo>
                      <a:pt x="1185" y="249"/>
                    </a:lnTo>
                    <a:lnTo>
                      <a:pt x="1199" y="249"/>
                    </a:lnTo>
                    <a:lnTo>
                      <a:pt x="1199" y="262"/>
                    </a:lnTo>
                    <a:lnTo>
                      <a:pt x="1214" y="262"/>
                    </a:lnTo>
                    <a:lnTo>
                      <a:pt x="1214" y="249"/>
                    </a:lnTo>
                    <a:lnTo>
                      <a:pt x="1229" y="249"/>
                    </a:lnTo>
                    <a:lnTo>
                      <a:pt x="1244" y="249"/>
                    </a:lnTo>
                    <a:lnTo>
                      <a:pt x="1259" y="249"/>
                    </a:lnTo>
                    <a:lnTo>
                      <a:pt x="1259" y="237"/>
                    </a:lnTo>
                    <a:lnTo>
                      <a:pt x="1273" y="237"/>
                    </a:lnTo>
                    <a:lnTo>
                      <a:pt x="1288" y="237"/>
                    </a:lnTo>
                    <a:lnTo>
                      <a:pt x="1288" y="224"/>
                    </a:lnTo>
                    <a:lnTo>
                      <a:pt x="1303" y="224"/>
                    </a:lnTo>
                    <a:lnTo>
                      <a:pt x="1288" y="224"/>
                    </a:lnTo>
                    <a:lnTo>
                      <a:pt x="1288" y="237"/>
                    </a:lnTo>
                    <a:lnTo>
                      <a:pt x="1273" y="237"/>
                    </a:lnTo>
                    <a:lnTo>
                      <a:pt x="1273" y="249"/>
                    </a:lnTo>
                    <a:lnTo>
                      <a:pt x="1259" y="249"/>
                    </a:lnTo>
                    <a:lnTo>
                      <a:pt x="1259" y="262"/>
                    </a:lnTo>
                    <a:lnTo>
                      <a:pt x="1259" y="274"/>
                    </a:lnTo>
                    <a:lnTo>
                      <a:pt x="1185" y="299"/>
                    </a:lnTo>
                    <a:lnTo>
                      <a:pt x="1170" y="312"/>
                    </a:lnTo>
                    <a:lnTo>
                      <a:pt x="1170" y="324"/>
                    </a:lnTo>
                    <a:lnTo>
                      <a:pt x="1170" y="336"/>
                    </a:lnTo>
                    <a:lnTo>
                      <a:pt x="1125" y="336"/>
                    </a:lnTo>
                    <a:lnTo>
                      <a:pt x="1111" y="336"/>
                    </a:lnTo>
                    <a:lnTo>
                      <a:pt x="1111" y="324"/>
                    </a:lnTo>
                    <a:lnTo>
                      <a:pt x="1125" y="324"/>
                    </a:lnTo>
                    <a:lnTo>
                      <a:pt x="1111" y="324"/>
                    </a:lnTo>
                    <a:lnTo>
                      <a:pt x="1111" y="336"/>
                    </a:lnTo>
                    <a:lnTo>
                      <a:pt x="1111" y="349"/>
                    </a:lnTo>
                    <a:lnTo>
                      <a:pt x="1081" y="349"/>
                    </a:lnTo>
                    <a:lnTo>
                      <a:pt x="1096" y="349"/>
                    </a:lnTo>
                    <a:lnTo>
                      <a:pt x="1096" y="361"/>
                    </a:lnTo>
                    <a:lnTo>
                      <a:pt x="1111" y="349"/>
                    </a:lnTo>
                    <a:lnTo>
                      <a:pt x="1111" y="361"/>
                    </a:lnTo>
                    <a:lnTo>
                      <a:pt x="1096" y="361"/>
                    </a:lnTo>
                    <a:lnTo>
                      <a:pt x="1036" y="361"/>
                    </a:lnTo>
                    <a:lnTo>
                      <a:pt x="1022" y="361"/>
                    </a:lnTo>
                    <a:lnTo>
                      <a:pt x="1007" y="361"/>
                    </a:lnTo>
                    <a:lnTo>
                      <a:pt x="992" y="361"/>
                    </a:lnTo>
                    <a:lnTo>
                      <a:pt x="992" y="374"/>
                    </a:lnTo>
                    <a:lnTo>
                      <a:pt x="977" y="374"/>
                    </a:lnTo>
                    <a:lnTo>
                      <a:pt x="948" y="386"/>
                    </a:lnTo>
                    <a:lnTo>
                      <a:pt x="933" y="399"/>
                    </a:lnTo>
                    <a:lnTo>
                      <a:pt x="933" y="411"/>
                    </a:lnTo>
                    <a:lnTo>
                      <a:pt x="918" y="411"/>
                    </a:lnTo>
                    <a:lnTo>
                      <a:pt x="903" y="424"/>
                    </a:lnTo>
                    <a:lnTo>
                      <a:pt x="888" y="424"/>
                    </a:lnTo>
                    <a:lnTo>
                      <a:pt x="888" y="436"/>
                    </a:lnTo>
                    <a:lnTo>
                      <a:pt x="874" y="449"/>
                    </a:lnTo>
                    <a:lnTo>
                      <a:pt x="859" y="449"/>
                    </a:lnTo>
                    <a:lnTo>
                      <a:pt x="859" y="461"/>
                    </a:lnTo>
                    <a:lnTo>
                      <a:pt x="859" y="474"/>
                    </a:lnTo>
                    <a:lnTo>
                      <a:pt x="859" y="486"/>
                    </a:lnTo>
                    <a:lnTo>
                      <a:pt x="844" y="486"/>
                    </a:lnTo>
                    <a:lnTo>
                      <a:pt x="844" y="498"/>
                    </a:lnTo>
                    <a:lnTo>
                      <a:pt x="844" y="511"/>
                    </a:lnTo>
                    <a:lnTo>
                      <a:pt x="844" y="536"/>
                    </a:lnTo>
                    <a:lnTo>
                      <a:pt x="859" y="548"/>
                    </a:lnTo>
                    <a:lnTo>
                      <a:pt x="874" y="561"/>
                    </a:lnTo>
                    <a:lnTo>
                      <a:pt x="859" y="561"/>
                    </a:lnTo>
                    <a:lnTo>
                      <a:pt x="844" y="561"/>
                    </a:lnTo>
                    <a:lnTo>
                      <a:pt x="859" y="561"/>
                    </a:lnTo>
                    <a:lnTo>
                      <a:pt x="859" y="573"/>
                    </a:lnTo>
                    <a:lnTo>
                      <a:pt x="859" y="586"/>
                    </a:lnTo>
                    <a:lnTo>
                      <a:pt x="844" y="586"/>
                    </a:lnTo>
                    <a:lnTo>
                      <a:pt x="859" y="586"/>
                    </a:lnTo>
                    <a:lnTo>
                      <a:pt x="844" y="598"/>
                    </a:lnTo>
                    <a:lnTo>
                      <a:pt x="829" y="598"/>
                    </a:lnTo>
                    <a:lnTo>
                      <a:pt x="829" y="586"/>
                    </a:lnTo>
                    <a:lnTo>
                      <a:pt x="814" y="586"/>
                    </a:lnTo>
                    <a:lnTo>
                      <a:pt x="800" y="573"/>
                    </a:lnTo>
                    <a:lnTo>
                      <a:pt x="785" y="573"/>
                    </a:lnTo>
                    <a:lnTo>
                      <a:pt x="785" y="586"/>
                    </a:lnTo>
                    <a:lnTo>
                      <a:pt x="770" y="573"/>
                    </a:lnTo>
                    <a:lnTo>
                      <a:pt x="755" y="573"/>
                    </a:lnTo>
                    <a:lnTo>
                      <a:pt x="726" y="573"/>
                    </a:lnTo>
                    <a:lnTo>
                      <a:pt x="711" y="573"/>
                    </a:lnTo>
                    <a:lnTo>
                      <a:pt x="696" y="573"/>
                    </a:lnTo>
                    <a:lnTo>
                      <a:pt x="681" y="573"/>
                    </a:lnTo>
                    <a:lnTo>
                      <a:pt x="666" y="573"/>
                    </a:lnTo>
                    <a:lnTo>
                      <a:pt x="652" y="573"/>
                    </a:lnTo>
                    <a:lnTo>
                      <a:pt x="652" y="561"/>
                    </a:lnTo>
                    <a:lnTo>
                      <a:pt x="622" y="561"/>
                    </a:lnTo>
                    <a:lnTo>
                      <a:pt x="607" y="561"/>
                    </a:lnTo>
                    <a:lnTo>
                      <a:pt x="592" y="561"/>
                    </a:lnTo>
                    <a:lnTo>
                      <a:pt x="592" y="548"/>
                    </a:lnTo>
                    <a:lnTo>
                      <a:pt x="577" y="548"/>
                    </a:lnTo>
                    <a:lnTo>
                      <a:pt x="563" y="548"/>
                    </a:lnTo>
                    <a:lnTo>
                      <a:pt x="548" y="548"/>
                    </a:lnTo>
                    <a:lnTo>
                      <a:pt x="533" y="548"/>
                    </a:lnTo>
                    <a:lnTo>
                      <a:pt x="518" y="548"/>
                    </a:lnTo>
                    <a:lnTo>
                      <a:pt x="489" y="548"/>
                    </a:lnTo>
                    <a:lnTo>
                      <a:pt x="459" y="548"/>
                    </a:lnTo>
                    <a:lnTo>
                      <a:pt x="444" y="536"/>
                    </a:lnTo>
                    <a:lnTo>
                      <a:pt x="429" y="536"/>
                    </a:lnTo>
                    <a:lnTo>
                      <a:pt x="415" y="548"/>
                    </a:lnTo>
                    <a:lnTo>
                      <a:pt x="400" y="548"/>
                    </a:lnTo>
                    <a:lnTo>
                      <a:pt x="385" y="561"/>
                    </a:lnTo>
                    <a:lnTo>
                      <a:pt x="370" y="573"/>
                    </a:lnTo>
                    <a:lnTo>
                      <a:pt x="355" y="573"/>
                    </a:lnTo>
                    <a:lnTo>
                      <a:pt x="341" y="586"/>
                    </a:lnTo>
                    <a:lnTo>
                      <a:pt x="326" y="586"/>
                    </a:lnTo>
                    <a:lnTo>
                      <a:pt x="326" y="598"/>
                    </a:lnTo>
                    <a:lnTo>
                      <a:pt x="326" y="611"/>
                    </a:lnTo>
                    <a:lnTo>
                      <a:pt x="311" y="611"/>
                    </a:lnTo>
                    <a:lnTo>
                      <a:pt x="296" y="611"/>
                    </a:lnTo>
                    <a:lnTo>
                      <a:pt x="296" y="623"/>
                    </a:lnTo>
                    <a:lnTo>
                      <a:pt x="281" y="623"/>
                    </a:lnTo>
                    <a:lnTo>
                      <a:pt x="267" y="611"/>
                    </a:lnTo>
                    <a:lnTo>
                      <a:pt x="267" y="598"/>
                    </a:lnTo>
                    <a:lnTo>
                      <a:pt x="252" y="598"/>
                    </a:lnTo>
                    <a:lnTo>
                      <a:pt x="237" y="598"/>
                    </a:lnTo>
                    <a:lnTo>
                      <a:pt x="237" y="586"/>
                    </a:lnTo>
                    <a:lnTo>
                      <a:pt x="222" y="586"/>
                    </a:lnTo>
                    <a:lnTo>
                      <a:pt x="207" y="586"/>
                    </a:lnTo>
                    <a:lnTo>
                      <a:pt x="192" y="586"/>
                    </a:lnTo>
                    <a:lnTo>
                      <a:pt x="207" y="586"/>
                    </a:lnTo>
                    <a:lnTo>
                      <a:pt x="192" y="586"/>
                    </a:lnTo>
                    <a:lnTo>
                      <a:pt x="207" y="586"/>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23" name="Freeform 24"/>
              <p:cNvSpPr>
                <a:spLocks/>
              </p:cNvSpPr>
              <p:nvPr/>
            </p:nvSpPr>
            <p:spPr bwMode="auto">
              <a:xfrm>
                <a:off x="2873" y="578"/>
                <a:ext cx="61" cy="38"/>
              </a:xfrm>
              <a:custGeom>
                <a:avLst/>
                <a:gdLst/>
                <a:ahLst/>
                <a:cxnLst>
                  <a:cxn ang="0">
                    <a:pos x="60" y="37"/>
                  </a:cxn>
                  <a:cxn ang="0">
                    <a:pos x="45" y="37"/>
                  </a:cxn>
                  <a:cxn ang="0">
                    <a:pos x="30" y="37"/>
                  </a:cxn>
                  <a:cxn ang="0">
                    <a:pos x="30" y="25"/>
                  </a:cxn>
                  <a:cxn ang="0">
                    <a:pos x="15" y="25"/>
                  </a:cxn>
                  <a:cxn ang="0">
                    <a:pos x="15" y="12"/>
                  </a:cxn>
                  <a:cxn ang="0">
                    <a:pos x="0" y="12"/>
                  </a:cxn>
                  <a:cxn ang="0">
                    <a:pos x="0" y="0"/>
                  </a:cxn>
                  <a:cxn ang="0">
                    <a:pos x="15" y="0"/>
                  </a:cxn>
                  <a:cxn ang="0">
                    <a:pos x="30" y="0"/>
                  </a:cxn>
                  <a:cxn ang="0">
                    <a:pos x="30" y="12"/>
                  </a:cxn>
                  <a:cxn ang="0">
                    <a:pos x="30" y="25"/>
                  </a:cxn>
                  <a:cxn ang="0">
                    <a:pos x="45" y="25"/>
                  </a:cxn>
                  <a:cxn ang="0">
                    <a:pos x="45" y="37"/>
                  </a:cxn>
                  <a:cxn ang="0">
                    <a:pos x="60" y="37"/>
                  </a:cxn>
                </a:cxnLst>
                <a:rect l="0" t="0" r="r" b="b"/>
                <a:pathLst>
                  <a:path w="61" h="38">
                    <a:moveTo>
                      <a:pt x="60" y="37"/>
                    </a:moveTo>
                    <a:lnTo>
                      <a:pt x="45" y="37"/>
                    </a:lnTo>
                    <a:lnTo>
                      <a:pt x="30" y="37"/>
                    </a:lnTo>
                    <a:lnTo>
                      <a:pt x="30" y="25"/>
                    </a:lnTo>
                    <a:lnTo>
                      <a:pt x="15" y="25"/>
                    </a:lnTo>
                    <a:lnTo>
                      <a:pt x="15" y="12"/>
                    </a:lnTo>
                    <a:lnTo>
                      <a:pt x="0" y="12"/>
                    </a:lnTo>
                    <a:lnTo>
                      <a:pt x="0" y="0"/>
                    </a:lnTo>
                    <a:lnTo>
                      <a:pt x="15" y="0"/>
                    </a:lnTo>
                    <a:lnTo>
                      <a:pt x="30" y="0"/>
                    </a:lnTo>
                    <a:lnTo>
                      <a:pt x="30" y="12"/>
                    </a:lnTo>
                    <a:lnTo>
                      <a:pt x="30" y="25"/>
                    </a:lnTo>
                    <a:lnTo>
                      <a:pt x="45" y="25"/>
                    </a:lnTo>
                    <a:lnTo>
                      <a:pt x="45" y="37"/>
                    </a:lnTo>
                    <a:lnTo>
                      <a:pt x="60" y="37"/>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24" name="Freeform 25"/>
              <p:cNvSpPr>
                <a:spLocks/>
              </p:cNvSpPr>
              <p:nvPr/>
            </p:nvSpPr>
            <p:spPr bwMode="auto">
              <a:xfrm>
                <a:off x="2948" y="602"/>
                <a:ext cx="45" cy="26"/>
              </a:xfrm>
              <a:custGeom>
                <a:avLst/>
                <a:gdLst/>
                <a:ahLst/>
                <a:cxnLst>
                  <a:cxn ang="0">
                    <a:pos x="0" y="13"/>
                  </a:cxn>
                  <a:cxn ang="0">
                    <a:pos x="0" y="13"/>
                  </a:cxn>
                  <a:cxn ang="0">
                    <a:pos x="0" y="25"/>
                  </a:cxn>
                  <a:cxn ang="0">
                    <a:pos x="15" y="25"/>
                  </a:cxn>
                  <a:cxn ang="0">
                    <a:pos x="29" y="25"/>
                  </a:cxn>
                  <a:cxn ang="0">
                    <a:pos x="44" y="25"/>
                  </a:cxn>
                  <a:cxn ang="0">
                    <a:pos x="44" y="13"/>
                  </a:cxn>
                  <a:cxn ang="0">
                    <a:pos x="29" y="13"/>
                  </a:cxn>
                  <a:cxn ang="0">
                    <a:pos x="15" y="0"/>
                  </a:cxn>
                  <a:cxn ang="0">
                    <a:pos x="0" y="0"/>
                  </a:cxn>
                  <a:cxn ang="0">
                    <a:pos x="0" y="13"/>
                  </a:cxn>
                </a:cxnLst>
                <a:rect l="0" t="0" r="r" b="b"/>
                <a:pathLst>
                  <a:path w="45" h="26">
                    <a:moveTo>
                      <a:pt x="0" y="13"/>
                    </a:moveTo>
                    <a:lnTo>
                      <a:pt x="0" y="13"/>
                    </a:lnTo>
                    <a:lnTo>
                      <a:pt x="0" y="25"/>
                    </a:lnTo>
                    <a:lnTo>
                      <a:pt x="15" y="25"/>
                    </a:lnTo>
                    <a:lnTo>
                      <a:pt x="29" y="25"/>
                    </a:lnTo>
                    <a:lnTo>
                      <a:pt x="44" y="25"/>
                    </a:lnTo>
                    <a:lnTo>
                      <a:pt x="44" y="13"/>
                    </a:lnTo>
                    <a:lnTo>
                      <a:pt x="29" y="13"/>
                    </a:lnTo>
                    <a:lnTo>
                      <a:pt x="15" y="0"/>
                    </a:lnTo>
                    <a:lnTo>
                      <a:pt x="0" y="0"/>
                    </a:lnTo>
                    <a:lnTo>
                      <a:pt x="0" y="13"/>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grpSp>
        <p:sp>
          <p:nvSpPr>
            <p:cNvPr id="25" name="Oval 28"/>
            <p:cNvSpPr>
              <a:spLocks noChangeArrowheads="1"/>
            </p:cNvSpPr>
            <p:nvPr/>
          </p:nvSpPr>
          <p:spPr bwMode="auto">
            <a:xfrm>
              <a:off x="623888" y="3927475"/>
              <a:ext cx="8637587" cy="1727200"/>
            </a:xfrm>
            <a:prstGeom prst="ellipse">
              <a:avLst/>
            </a:prstGeom>
            <a:noFill/>
            <a:ln w="190500">
              <a:solidFill>
                <a:srgbClr val="66FF99"/>
              </a:solidFill>
              <a:round/>
              <a:headEnd/>
              <a:tailEnd/>
            </a:ln>
            <a:effectLst/>
          </p:spPr>
          <p:txBody>
            <a:bodyPr wrap="none" anchor="ctr"/>
            <a:lstStyle/>
            <a:p>
              <a:pPr algn="ctr"/>
              <a:endParaRPr lang="ja-JP" altLang="ja-JP">
                <a:latin typeface="Georgia" pitchFamily="18" charset="0"/>
              </a:endParaRPr>
            </a:p>
          </p:txBody>
        </p:sp>
        <p:grpSp>
          <p:nvGrpSpPr>
            <p:cNvPr id="27" name="Group 29"/>
            <p:cNvGrpSpPr>
              <a:grpSpLocks/>
            </p:cNvGrpSpPr>
            <p:nvPr/>
          </p:nvGrpSpPr>
          <p:grpSpPr bwMode="auto">
            <a:xfrm>
              <a:off x="2879725" y="2636838"/>
              <a:ext cx="4230688" cy="3055937"/>
              <a:chOff x="1516" y="1284"/>
              <a:chExt cx="2664" cy="1925"/>
            </a:xfrm>
          </p:grpSpPr>
          <p:grpSp>
            <p:nvGrpSpPr>
              <p:cNvPr id="28" name="Group 30" descr="25%"/>
              <p:cNvGrpSpPr>
                <a:grpSpLocks/>
              </p:cNvGrpSpPr>
              <p:nvPr/>
            </p:nvGrpSpPr>
            <p:grpSpPr bwMode="auto">
              <a:xfrm rot="1746485">
                <a:off x="1516" y="1284"/>
                <a:ext cx="2664" cy="1925"/>
                <a:chOff x="1172" y="1288"/>
                <a:chExt cx="2561" cy="1783"/>
              </a:xfrm>
            </p:grpSpPr>
            <p:grpSp>
              <p:nvGrpSpPr>
                <p:cNvPr id="228" name="Group 31" descr="25%"/>
                <p:cNvGrpSpPr>
                  <a:grpSpLocks/>
                </p:cNvGrpSpPr>
                <p:nvPr/>
              </p:nvGrpSpPr>
              <p:grpSpPr bwMode="auto">
                <a:xfrm>
                  <a:off x="1172" y="1288"/>
                  <a:ext cx="2561" cy="1783"/>
                  <a:chOff x="1172" y="1288"/>
                  <a:chExt cx="2561" cy="1783"/>
                </a:xfrm>
              </p:grpSpPr>
              <p:sp>
                <p:nvSpPr>
                  <p:cNvPr id="47" name="Freeform 32"/>
                  <p:cNvSpPr>
                    <a:spLocks/>
                  </p:cNvSpPr>
                  <p:nvPr/>
                </p:nvSpPr>
                <p:spPr bwMode="auto">
                  <a:xfrm>
                    <a:off x="1172" y="1288"/>
                    <a:ext cx="2561" cy="1783"/>
                  </a:xfrm>
                  <a:custGeom>
                    <a:avLst/>
                    <a:gdLst/>
                    <a:ahLst/>
                    <a:cxnLst>
                      <a:cxn ang="0">
                        <a:pos x="1805" y="1408"/>
                      </a:cxn>
                      <a:cxn ang="0">
                        <a:pos x="1672" y="1433"/>
                      </a:cxn>
                      <a:cxn ang="0">
                        <a:pos x="1583" y="1421"/>
                      </a:cxn>
                      <a:cxn ang="0">
                        <a:pos x="1524" y="1371"/>
                      </a:cxn>
                      <a:cxn ang="0">
                        <a:pos x="1583" y="1483"/>
                      </a:cxn>
                      <a:cxn ang="0">
                        <a:pos x="1554" y="1520"/>
                      </a:cxn>
                      <a:cxn ang="0">
                        <a:pos x="1465" y="1608"/>
                      </a:cxn>
                      <a:cxn ang="0">
                        <a:pos x="1376" y="1707"/>
                      </a:cxn>
                      <a:cxn ang="0">
                        <a:pos x="1199" y="1670"/>
                      </a:cxn>
                      <a:cxn ang="0">
                        <a:pos x="1169" y="1558"/>
                      </a:cxn>
                      <a:cxn ang="0">
                        <a:pos x="1080" y="1520"/>
                      </a:cxn>
                      <a:cxn ang="0">
                        <a:pos x="858" y="1545"/>
                      </a:cxn>
                      <a:cxn ang="0">
                        <a:pos x="725" y="1595"/>
                      </a:cxn>
                      <a:cxn ang="0">
                        <a:pos x="592" y="1632"/>
                      </a:cxn>
                      <a:cxn ang="0">
                        <a:pos x="429" y="1657"/>
                      </a:cxn>
                      <a:cxn ang="0">
                        <a:pos x="326" y="1757"/>
                      </a:cxn>
                      <a:cxn ang="0">
                        <a:pos x="148" y="1757"/>
                      </a:cxn>
                      <a:cxn ang="0">
                        <a:pos x="0" y="1770"/>
                      </a:cxn>
                      <a:cxn ang="0">
                        <a:pos x="163" y="1657"/>
                      </a:cxn>
                      <a:cxn ang="0">
                        <a:pos x="266" y="1570"/>
                      </a:cxn>
                      <a:cxn ang="0">
                        <a:pos x="400" y="1470"/>
                      </a:cxn>
                      <a:cxn ang="0">
                        <a:pos x="548" y="1421"/>
                      </a:cxn>
                      <a:cxn ang="0">
                        <a:pos x="695" y="1396"/>
                      </a:cxn>
                      <a:cxn ang="0">
                        <a:pos x="873" y="1346"/>
                      </a:cxn>
                      <a:cxn ang="0">
                        <a:pos x="1095" y="1308"/>
                      </a:cxn>
                      <a:cxn ang="0">
                        <a:pos x="1228" y="1321"/>
                      </a:cxn>
                      <a:cxn ang="0">
                        <a:pos x="1243" y="1221"/>
                      </a:cxn>
                      <a:cxn ang="0">
                        <a:pos x="1361" y="1097"/>
                      </a:cxn>
                      <a:cxn ang="0">
                        <a:pos x="1376" y="935"/>
                      </a:cxn>
                      <a:cxn ang="0">
                        <a:pos x="1435" y="947"/>
                      </a:cxn>
                      <a:cxn ang="0">
                        <a:pos x="1465" y="1047"/>
                      </a:cxn>
                      <a:cxn ang="0">
                        <a:pos x="1628" y="960"/>
                      </a:cxn>
                      <a:cxn ang="0">
                        <a:pos x="1805" y="860"/>
                      </a:cxn>
                      <a:cxn ang="0">
                        <a:pos x="1894" y="735"/>
                      </a:cxn>
                      <a:cxn ang="0">
                        <a:pos x="1998" y="536"/>
                      </a:cxn>
                      <a:cxn ang="0">
                        <a:pos x="1938" y="361"/>
                      </a:cxn>
                      <a:cxn ang="0">
                        <a:pos x="1924" y="262"/>
                      </a:cxn>
                      <a:cxn ang="0">
                        <a:pos x="1894" y="174"/>
                      </a:cxn>
                      <a:cxn ang="0">
                        <a:pos x="1953" y="87"/>
                      </a:cxn>
                      <a:cxn ang="0">
                        <a:pos x="2086" y="112"/>
                      </a:cxn>
                      <a:cxn ang="0">
                        <a:pos x="2146" y="37"/>
                      </a:cxn>
                      <a:cxn ang="0">
                        <a:pos x="2057" y="25"/>
                      </a:cxn>
                      <a:cxn ang="0">
                        <a:pos x="2190" y="12"/>
                      </a:cxn>
                      <a:cxn ang="0">
                        <a:pos x="2264" y="150"/>
                      </a:cxn>
                      <a:cxn ang="0">
                        <a:pos x="2382" y="237"/>
                      </a:cxn>
                      <a:cxn ang="0">
                        <a:pos x="2486" y="312"/>
                      </a:cxn>
                      <a:cxn ang="0">
                        <a:pos x="2486" y="436"/>
                      </a:cxn>
                      <a:cxn ang="0">
                        <a:pos x="2456" y="536"/>
                      </a:cxn>
                      <a:cxn ang="0">
                        <a:pos x="2382" y="598"/>
                      </a:cxn>
                      <a:cxn ang="0">
                        <a:pos x="2382" y="710"/>
                      </a:cxn>
                      <a:cxn ang="0">
                        <a:pos x="2456" y="847"/>
                      </a:cxn>
                      <a:cxn ang="0">
                        <a:pos x="2427" y="984"/>
                      </a:cxn>
                      <a:cxn ang="0">
                        <a:pos x="2545" y="1084"/>
                      </a:cxn>
                      <a:cxn ang="0">
                        <a:pos x="2486" y="1196"/>
                      </a:cxn>
                      <a:cxn ang="0">
                        <a:pos x="2368" y="1284"/>
                      </a:cxn>
                      <a:cxn ang="0">
                        <a:pos x="2353" y="1159"/>
                      </a:cxn>
                      <a:cxn ang="0">
                        <a:pos x="2264" y="1209"/>
                      </a:cxn>
                      <a:cxn ang="0">
                        <a:pos x="2146" y="1259"/>
                      </a:cxn>
                      <a:cxn ang="0">
                        <a:pos x="2131" y="1371"/>
                      </a:cxn>
                      <a:cxn ang="0">
                        <a:pos x="2101" y="1296"/>
                      </a:cxn>
                      <a:cxn ang="0">
                        <a:pos x="1953" y="1371"/>
                      </a:cxn>
                    </a:cxnLst>
                    <a:rect l="0" t="0" r="r" b="b"/>
                    <a:pathLst>
                      <a:path w="2561" h="1783">
                        <a:moveTo>
                          <a:pt x="1938" y="1383"/>
                        </a:moveTo>
                        <a:lnTo>
                          <a:pt x="1938" y="1383"/>
                        </a:lnTo>
                        <a:lnTo>
                          <a:pt x="1938" y="1396"/>
                        </a:lnTo>
                        <a:lnTo>
                          <a:pt x="1938" y="1408"/>
                        </a:lnTo>
                        <a:lnTo>
                          <a:pt x="1924" y="1408"/>
                        </a:lnTo>
                        <a:lnTo>
                          <a:pt x="1924" y="1396"/>
                        </a:lnTo>
                        <a:lnTo>
                          <a:pt x="1909" y="1396"/>
                        </a:lnTo>
                        <a:lnTo>
                          <a:pt x="1894" y="1396"/>
                        </a:lnTo>
                        <a:lnTo>
                          <a:pt x="1879" y="1396"/>
                        </a:lnTo>
                        <a:lnTo>
                          <a:pt x="1865" y="1396"/>
                        </a:lnTo>
                        <a:lnTo>
                          <a:pt x="1865" y="1408"/>
                        </a:lnTo>
                        <a:lnTo>
                          <a:pt x="1850" y="1408"/>
                        </a:lnTo>
                        <a:lnTo>
                          <a:pt x="1835" y="1408"/>
                        </a:lnTo>
                        <a:lnTo>
                          <a:pt x="1820" y="1408"/>
                        </a:lnTo>
                        <a:lnTo>
                          <a:pt x="1805" y="1408"/>
                        </a:lnTo>
                        <a:lnTo>
                          <a:pt x="1791" y="1408"/>
                        </a:lnTo>
                        <a:lnTo>
                          <a:pt x="1776" y="1408"/>
                        </a:lnTo>
                        <a:lnTo>
                          <a:pt x="1776" y="1396"/>
                        </a:lnTo>
                        <a:lnTo>
                          <a:pt x="1761" y="1396"/>
                        </a:lnTo>
                        <a:lnTo>
                          <a:pt x="1746" y="1396"/>
                        </a:lnTo>
                        <a:lnTo>
                          <a:pt x="1746" y="1408"/>
                        </a:lnTo>
                        <a:lnTo>
                          <a:pt x="1761" y="1408"/>
                        </a:lnTo>
                        <a:lnTo>
                          <a:pt x="1761" y="1421"/>
                        </a:lnTo>
                        <a:lnTo>
                          <a:pt x="1731" y="1421"/>
                        </a:lnTo>
                        <a:lnTo>
                          <a:pt x="1717" y="1421"/>
                        </a:lnTo>
                        <a:lnTo>
                          <a:pt x="1717" y="1433"/>
                        </a:lnTo>
                        <a:lnTo>
                          <a:pt x="1702" y="1433"/>
                        </a:lnTo>
                        <a:lnTo>
                          <a:pt x="1672" y="1433"/>
                        </a:lnTo>
                        <a:lnTo>
                          <a:pt x="1687" y="1433"/>
                        </a:lnTo>
                        <a:lnTo>
                          <a:pt x="1672" y="1433"/>
                        </a:lnTo>
                        <a:lnTo>
                          <a:pt x="1672" y="1446"/>
                        </a:lnTo>
                        <a:lnTo>
                          <a:pt x="1657" y="1446"/>
                        </a:lnTo>
                        <a:lnTo>
                          <a:pt x="1643" y="1446"/>
                        </a:lnTo>
                        <a:lnTo>
                          <a:pt x="1643" y="1458"/>
                        </a:lnTo>
                        <a:lnTo>
                          <a:pt x="1643" y="1446"/>
                        </a:lnTo>
                        <a:lnTo>
                          <a:pt x="1657" y="1433"/>
                        </a:lnTo>
                        <a:lnTo>
                          <a:pt x="1672" y="1433"/>
                        </a:lnTo>
                        <a:lnTo>
                          <a:pt x="1672" y="1421"/>
                        </a:lnTo>
                        <a:lnTo>
                          <a:pt x="1687" y="1421"/>
                        </a:lnTo>
                        <a:lnTo>
                          <a:pt x="1687" y="1408"/>
                        </a:lnTo>
                        <a:lnTo>
                          <a:pt x="1643" y="1408"/>
                        </a:lnTo>
                        <a:lnTo>
                          <a:pt x="1628" y="1408"/>
                        </a:lnTo>
                        <a:lnTo>
                          <a:pt x="1598" y="1408"/>
                        </a:lnTo>
                        <a:lnTo>
                          <a:pt x="1583" y="1408"/>
                        </a:lnTo>
                        <a:lnTo>
                          <a:pt x="1583" y="1421"/>
                        </a:lnTo>
                        <a:lnTo>
                          <a:pt x="1598" y="1421"/>
                        </a:lnTo>
                        <a:lnTo>
                          <a:pt x="1598" y="1433"/>
                        </a:lnTo>
                        <a:lnTo>
                          <a:pt x="1613" y="1433"/>
                        </a:lnTo>
                        <a:lnTo>
                          <a:pt x="1598" y="1433"/>
                        </a:lnTo>
                        <a:lnTo>
                          <a:pt x="1583" y="1433"/>
                        </a:lnTo>
                        <a:lnTo>
                          <a:pt x="1569" y="1421"/>
                        </a:lnTo>
                        <a:lnTo>
                          <a:pt x="1554" y="1408"/>
                        </a:lnTo>
                        <a:lnTo>
                          <a:pt x="1554" y="1396"/>
                        </a:lnTo>
                        <a:lnTo>
                          <a:pt x="1539" y="1396"/>
                        </a:lnTo>
                        <a:lnTo>
                          <a:pt x="1554" y="1396"/>
                        </a:lnTo>
                        <a:lnTo>
                          <a:pt x="1554" y="1383"/>
                        </a:lnTo>
                        <a:lnTo>
                          <a:pt x="1554" y="1371"/>
                        </a:lnTo>
                        <a:lnTo>
                          <a:pt x="1569" y="1371"/>
                        </a:lnTo>
                        <a:lnTo>
                          <a:pt x="1554" y="1371"/>
                        </a:lnTo>
                        <a:lnTo>
                          <a:pt x="1524" y="1371"/>
                        </a:lnTo>
                        <a:lnTo>
                          <a:pt x="1509" y="1371"/>
                        </a:lnTo>
                        <a:lnTo>
                          <a:pt x="1509" y="1383"/>
                        </a:lnTo>
                        <a:lnTo>
                          <a:pt x="1509" y="1396"/>
                        </a:lnTo>
                        <a:lnTo>
                          <a:pt x="1509" y="1421"/>
                        </a:lnTo>
                        <a:lnTo>
                          <a:pt x="1495" y="1421"/>
                        </a:lnTo>
                        <a:lnTo>
                          <a:pt x="1495" y="1433"/>
                        </a:lnTo>
                        <a:lnTo>
                          <a:pt x="1495" y="1446"/>
                        </a:lnTo>
                        <a:lnTo>
                          <a:pt x="1509" y="1458"/>
                        </a:lnTo>
                        <a:lnTo>
                          <a:pt x="1495" y="1458"/>
                        </a:lnTo>
                        <a:lnTo>
                          <a:pt x="1509" y="1458"/>
                        </a:lnTo>
                        <a:lnTo>
                          <a:pt x="1509" y="1470"/>
                        </a:lnTo>
                        <a:lnTo>
                          <a:pt x="1539" y="1470"/>
                        </a:lnTo>
                        <a:lnTo>
                          <a:pt x="1554" y="1470"/>
                        </a:lnTo>
                        <a:lnTo>
                          <a:pt x="1569" y="1483"/>
                        </a:lnTo>
                        <a:lnTo>
                          <a:pt x="1583" y="1483"/>
                        </a:lnTo>
                        <a:lnTo>
                          <a:pt x="1598" y="1483"/>
                        </a:lnTo>
                        <a:lnTo>
                          <a:pt x="1613" y="1483"/>
                        </a:lnTo>
                        <a:lnTo>
                          <a:pt x="1613" y="1495"/>
                        </a:lnTo>
                        <a:lnTo>
                          <a:pt x="1613" y="1508"/>
                        </a:lnTo>
                        <a:lnTo>
                          <a:pt x="1598" y="1508"/>
                        </a:lnTo>
                        <a:lnTo>
                          <a:pt x="1613" y="1508"/>
                        </a:lnTo>
                        <a:lnTo>
                          <a:pt x="1613" y="1520"/>
                        </a:lnTo>
                        <a:lnTo>
                          <a:pt x="1598" y="1520"/>
                        </a:lnTo>
                        <a:lnTo>
                          <a:pt x="1598" y="1533"/>
                        </a:lnTo>
                        <a:lnTo>
                          <a:pt x="1598" y="1520"/>
                        </a:lnTo>
                        <a:lnTo>
                          <a:pt x="1583" y="1520"/>
                        </a:lnTo>
                        <a:lnTo>
                          <a:pt x="1583" y="1508"/>
                        </a:lnTo>
                        <a:lnTo>
                          <a:pt x="1583" y="1520"/>
                        </a:lnTo>
                        <a:lnTo>
                          <a:pt x="1569" y="1520"/>
                        </a:lnTo>
                        <a:lnTo>
                          <a:pt x="1554" y="1520"/>
                        </a:lnTo>
                        <a:lnTo>
                          <a:pt x="1554" y="1533"/>
                        </a:lnTo>
                        <a:lnTo>
                          <a:pt x="1539" y="1533"/>
                        </a:lnTo>
                        <a:lnTo>
                          <a:pt x="1524" y="1533"/>
                        </a:lnTo>
                        <a:lnTo>
                          <a:pt x="1509" y="1533"/>
                        </a:lnTo>
                        <a:lnTo>
                          <a:pt x="1509" y="1545"/>
                        </a:lnTo>
                        <a:lnTo>
                          <a:pt x="1495" y="1545"/>
                        </a:lnTo>
                        <a:lnTo>
                          <a:pt x="1495" y="1558"/>
                        </a:lnTo>
                        <a:lnTo>
                          <a:pt x="1480" y="1558"/>
                        </a:lnTo>
                        <a:lnTo>
                          <a:pt x="1480" y="1570"/>
                        </a:lnTo>
                        <a:lnTo>
                          <a:pt x="1465" y="1570"/>
                        </a:lnTo>
                        <a:lnTo>
                          <a:pt x="1465" y="1583"/>
                        </a:lnTo>
                        <a:lnTo>
                          <a:pt x="1465" y="1595"/>
                        </a:lnTo>
                        <a:lnTo>
                          <a:pt x="1480" y="1595"/>
                        </a:lnTo>
                        <a:lnTo>
                          <a:pt x="1465" y="1595"/>
                        </a:lnTo>
                        <a:lnTo>
                          <a:pt x="1465" y="1608"/>
                        </a:lnTo>
                        <a:lnTo>
                          <a:pt x="1450" y="1620"/>
                        </a:lnTo>
                        <a:lnTo>
                          <a:pt x="1435" y="1620"/>
                        </a:lnTo>
                        <a:lnTo>
                          <a:pt x="1435" y="1632"/>
                        </a:lnTo>
                        <a:lnTo>
                          <a:pt x="1435" y="1645"/>
                        </a:lnTo>
                        <a:lnTo>
                          <a:pt x="1421" y="1645"/>
                        </a:lnTo>
                        <a:lnTo>
                          <a:pt x="1421" y="1657"/>
                        </a:lnTo>
                        <a:lnTo>
                          <a:pt x="1421" y="1670"/>
                        </a:lnTo>
                        <a:lnTo>
                          <a:pt x="1421" y="1682"/>
                        </a:lnTo>
                        <a:lnTo>
                          <a:pt x="1406" y="1682"/>
                        </a:lnTo>
                        <a:lnTo>
                          <a:pt x="1421" y="1682"/>
                        </a:lnTo>
                        <a:lnTo>
                          <a:pt x="1406" y="1682"/>
                        </a:lnTo>
                        <a:lnTo>
                          <a:pt x="1406" y="1695"/>
                        </a:lnTo>
                        <a:lnTo>
                          <a:pt x="1391" y="1695"/>
                        </a:lnTo>
                        <a:lnTo>
                          <a:pt x="1391" y="1707"/>
                        </a:lnTo>
                        <a:lnTo>
                          <a:pt x="1376" y="1707"/>
                        </a:lnTo>
                        <a:lnTo>
                          <a:pt x="1347" y="1707"/>
                        </a:lnTo>
                        <a:lnTo>
                          <a:pt x="1332" y="1707"/>
                        </a:lnTo>
                        <a:lnTo>
                          <a:pt x="1332" y="1720"/>
                        </a:lnTo>
                        <a:lnTo>
                          <a:pt x="1317" y="1720"/>
                        </a:lnTo>
                        <a:lnTo>
                          <a:pt x="1317" y="1707"/>
                        </a:lnTo>
                        <a:lnTo>
                          <a:pt x="1302" y="1707"/>
                        </a:lnTo>
                        <a:lnTo>
                          <a:pt x="1287" y="1707"/>
                        </a:lnTo>
                        <a:lnTo>
                          <a:pt x="1302" y="1707"/>
                        </a:lnTo>
                        <a:lnTo>
                          <a:pt x="1287" y="1707"/>
                        </a:lnTo>
                        <a:lnTo>
                          <a:pt x="1273" y="1707"/>
                        </a:lnTo>
                        <a:lnTo>
                          <a:pt x="1258" y="1695"/>
                        </a:lnTo>
                        <a:lnTo>
                          <a:pt x="1258" y="1682"/>
                        </a:lnTo>
                        <a:lnTo>
                          <a:pt x="1213" y="1682"/>
                        </a:lnTo>
                        <a:lnTo>
                          <a:pt x="1213" y="1670"/>
                        </a:lnTo>
                        <a:lnTo>
                          <a:pt x="1199" y="1670"/>
                        </a:lnTo>
                        <a:lnTo>
                          <a:pt x="1184" y="1670"/>
                        </a:lnTo>
                        <a:lnTo>
                          <a:pt x="1169" y="1670"/>
                        </a:lnTo>
                        <a:lnTo>
                          <a:pt x="1169" y="1657"/>
                        </a:lnTo>
                        <a:lnTo>
                          <a:pt x="1154" y="1657"/>
                        </a:lnTo>
                        <a:lnTo>
                          <a:pt x="1154" y="1645"/>
                        </a:lnTo>
                        <a:lnTo>
                          <a:pt x="1169" y="1632"/>
                        </a:lnTo>
                        <a:lnTo>
                          <a:pt x="1169" y="1620"/>
                        </a:lnTo>
                        <a:lnTo>
                          <a:pt x="1154" y="1620"/>
                        </a:lnTo>
                        <a:lnTo>
                          <a:pt x="1154" y="1608"/>
                        </a:lnTo>
                        <a:lnTo>
                          <a:pt x="1169" y="1608"/>
                        </a:lnTo>
                        <a:lnTo>
                          <a:pt x="1154" y="1595"/>
                        </a:lnTo>
                        <a:lnTo>
                          <a:pt x="1125" y="1583"/>
                        </a:lnTo>
                        <a:lnTo>
                          <a:pt x="1154" y="1570"/>
                        </a:lnTo>
                        <a:lnTo>
                          <a:pt x="1154" y="1558"/>
                        </a:lnTo>
                        <a:lnTo>
                          <a:pt x="1169" y="1558"/>
                        </a:lnTo>
                        <a:lnTo>
                          <a:pt x="1169" y="1545"/>
                        </a:lnTo>
                        <a:lnTo>
                          <a:pt x="1184" y="1545"/>
                        </a:lnTo>
                        <a:lnTo>
                          <a:pt x="1184" y="1533"/>
                        </a:lnTo>
                        <a:lnTo>
                          <a:pt x="1184" y="1520"/>
                        </a:lnTo>
                        <a:lnTo>
                          <a:pt x="1199" y="1508"/>
                        </a:lnTo>
                        <a:lnTo>
                          <a:pt x="1184" y="1508"/>
                        </a:lnTo>
                        <a:lnTo>
                          <a:pt x="1184" y="1495"/>
                        </a:lnTo>
                        <a:lnTo>
                          <a:pt x="1169" y="1495"/>
                        </a:lnTo>
                        <a:lnTo>
                          <a:pt x="1154" y="1495"/>
                        </a:lnTo>
                        <a:lnTo>
                          <a:pt x="1139" y="1495"/>
                        </a:lnTo>
                        <a:lnTo>
                          <a:pt x="1139" y="1508"/>
                        </a:lnTo>
                        <a:lnTo>
                          <a:pt x="1125" y="1508"/>
                        </a:lnTo>
                        <a:lnTo>
                          <a:pt x="1110" y="1508"/>
                        </a:lnTo>
                        <a:lnTo>
                          <a:pt x="1110" y="1520"/>
                        </a:lnTo>
                        <a:lnTo>
                          <a:pt x="1080" y="1520"/>
                        </a:lnTo>
                        <a:lnTo>
                          <a:pt x="1051" y="1520"/>
                        </a:lnTo>
                        <a:lnTo>
                          <a:pt x="1051" y="1508"/>
                        </a:lnTo>
                        <a:lnTo>
                          <a:pt x="1036" y="1508"/>
                        </a:lnTo>
                        <a:lnTo>
                          <a:pt x="991" y="1508"/>
                        </a:lnTo>
                        <a:lnTo>
                          <a:pt x="977" y="1508"/>
                        </a:lnTo>
                        <a:lnTo>
                          <a:pt x="947" y="1508"/>
                        </a:lnTo>
                        <a:lnTo>
                          <a:pt x="932" y="1508"/>
                        </a:lnTo>
                        <a:lnTo>
                          <a:pt x="932" y="1520"/>
                        </a:lnTo>
                        <a:lnTo>
                          <a:pt x="917" y="1520"/>
                        </a:lnTo>
                        <a:lnTo>
                          <a:pt x="903" y="1520"/>
                        </a:lnTo>
                        <a:lnTo>
                          <a:pt x="888" y="1520"/>
                        </a:lnTo>
                        <a:lnTo>
                          <a:pt x="888" y="1533"/>
                        </a:lnTo>
                        <a:lnTo>
                          <a:pt x="873" y="1533"/>
                        </a:lnTo>
                        <a:lnTo>
                          <a:pt x="858" y="1533"/>
                        </a:lnTo>
                        <a:lnTo>
                          <a:pt x="858" y="1545"/>
                        </a:lnTo>
                        <a:lnTo>
                          <a:pt x="843" y="1545"/>
                        </a:lnTo>
                        <a:lnTo>
                          <a:pt x="843" y="1558"/>
                        </a:lnTo>
                        <a:lnTo>
                          <a:pt x="829" y="1558"/>
                        </a:lnTo>
                        <a:lnTo>
                          <a:pt x="829" y="1570"/>
                        </a:lnTo>
                        <a:lnTo>
                          <a:pt x="814" y="1583"/>
                        </a:lnTo>
                        <a:lnTo>
                          <a:pt x="799" y="1583"/>
                        </a:lnTo>
                        <a:lnTo>
                          <a:pt x="799" y="1595"/>
                        </a:lnTo>
                        <a:lnTo>
                          <a:pt x="784" y="1595"/>
                        </a:lnTo>
                        <a:lnTo>
                          <a:pt x="784" y="1608"/>
                        </a:lnTo>
                        <a:lnTo>
                          <a:pt x="769" y="1608"/>
                        </a:lnTo>
                        <a:lnTo>
                          <a:pt x="755" y="1608"/>
                        </a:lnTo>
                        <a:lnTo>
                          <a:pt x="755" y="1595"/>
                        </a:lnTo>
                        <a:lnTo>
                          <a:pt x="740" y="1595"/>
                        </a:lnTo>
                        <a:lnTo>
                          <a:pt x="725" y="1583"/>
                        </a:lnTo>
                        <a:lnTo>
                          <a:pt x="725" y="1595"/>
                        </a:lnTo>
                        <a:lnTo>
                          <a:pt x="710" y="1595"/>
                        </a:lnTo>
                        <a:lnTo>
                          <a:pt x="710" y="1608"/>
                        </a:lnTo>
                        <a:lnTo>
                          <a:pt x="695" y="1608"/>
                        </a:lnTo>
                        <a:lnTo>
                          <a:pt x="681" y="1608"/>
                        </a:lnTo>
                        <a:lnTo>
                          <a:pt x="681" y="1620"/>
                        </a:lnTo>
                        <a:lnTo>
                          <a:pt x="666" y="1632"/>
                        </a:lnTo>
                        <a:lnTo>
                          <a:pt x="651" y="1632"/>
                        </a:lnTo>
                        <a:lnTo>
                          <a:pt x="636" y="1632"/>
                        </a:lnTo>
                        <a:lnTo>
                          <a:pt x="636" y="1620"/>
                        </a:lnTo>
                        <a:lnTo>
                          <a:pt x="636" y="1632"/>
                        </a:lnTo>
                        <a:lnTo>
                          <a:pt x="622" y="1632"/>
                        </a:lnTo>
                        <a:lnTo>
                          <a:pt x="622" y="1645"/>
                        </a:lnTo>
                        <a:lnTo>
                          <a:pt x="636" y="1645"/>
                        </a:lnTo>
                        <a:lnTo>
                          <a:pt x="607" y="1645"/>
                        </a:lnTo>
                        <a:lnTo>
                          <a:pt x="592" y="1632"/>
                        </a:lnTo>
                        <a:lnTo>
                          <a:pt x="592" y="1645"/>
                        </a:lnTo>
                        <a:lnTo>
                          <a:pt x="577" y="1645"/>
                        </a:lnTo>
                        <a:lnTo>
                          <a:pt x="562" y="1657"/>
                        </a:lnTo>
                        <a:lnTo>
                          <a:pt x="548" y="1657"/>
                        </a:lnTo>
                        <a:lnTo>
                          <a:pt x="533" y="1657"/>
                        </a:lnTo>
                        <a:lnTo>
                          <a:pt x="518" y="1657"/>
                        </a:lnTo>
                        <a:lnTo>
                          <a:pt x="503" y="1657"/>
                        </a:lnTo>
                        <a:lnTo>
                          <a:pt x="503" y="1670"/>
                        </a:lnTo>
                        <a:lnTo>
                          <a:pt x="503" y="1682"/>
                        </a:lnTo>
                        <a:lnTo>
                          <a:pt x="488" y="1682"/>
                        </a:lnTo>
                        <a:lnTo>
                          <a:pt x="474" y="1682"/>
                        </a:lnTo>
                        <a:lnTo>
                          <a:pt x="459" y="1682"/>
                        </a:lnTo>
                        <a:lnTo>
                          <a:pt x="444" y="1670"/>
                        </a:lnTo>
                        <a:lnTo>
                          <a:pt x="429" y="1670"/>
                        </a:lnTo>
                        <a:lnTo>
                          <a:pt x="429" y="1657"/>
                        </a:lnTo>
                        <a:lnTo>
                          <a:pt x="400" y="1657"/>
                        </a:lnTo>
                        <a:lnTo>
                          <a:pt x="400" y="1670"/>
                        </a:lnTo>
                        <a:lnTo>
                          <a:pt x="385" y="1670"/>
                        </a:lnTo>
                        <a:lnTo>
                          <a:pt x="385" y="1682"/>
                        </a:lnTo>
                        <a:lnTo>
                          <a:pt x="370" y="1682"/>
                        </a:lnTo>
                        <a:lnTo>
                          <a:pt x="370" y="1695"/>
                        </a:lnTo>
                        <a:lnTo>
                          <a:pt x="370" y="1707"/>
                        </a:lnTo>
                        <a:lnTo>
                          <a:pt x="370" y="1720"/>
                        </a:lnTo>
                        <a:lnTo>
                          <a:pt x="370" y="1732"/>
                        </a:lnTo>
                        <a:lnTo>
                          <a:pt x="385" y="1732"/>
                        </a:lnTo>
                        <a:lnTo>
                          <a:pt x="385" y="1745"/>
                        </a:lnTo>
                        <a:lnTo>
                          <a:pt x="355" y="1745"/>
                        </a:lnTo>
                        <a:lnTo>
                          <a:pt x="355" y="1757"/>
                        </a:lnTo>
                        <a:lnTo>
                          <a:pt x="340" y="1757"/>
                        </a:lnTo>
                        <a:lnTo>
                          <a:pt x="326" y="1757"/>
                        </a:lnTo>
                        <a:lnTo>
                          <a:pt x="326" y="1745"/>
                        </a:lnTo>
                        <a:lnTo>
                          <a:pt x="311" y="1745"/>
                        </a:lnTo>
                        <a:lnTo>
                          <a:pt x="296" y="1745"/>
                        </a:lnTo>
                        <a:lnTo>
                          <a:pt x="281" y="1745"/>
                        </a:lnTo>
                        <a:lnTo>
                          <a:pt x="266" y="1745"/>
                        </a:lnTo>
                        <a:lnTo>
                          <a:pt x="222" y="1745"/>
                        </a:lnTo>
                        <a:lnTo>
                          <a:pt x="207" y="1745"/>
                        </a:lnTo>
                        <a:lnTo>
                          <a:pt x="192" y="1745"/>
                        </a:lnTo>
                        <a:lnTo>
                          <a:pt x="178" y="1745"/>
                        </a:lnTo>
                        <a:lnTo>
                          <a:pt x="178" y="1757"/>
                        </a:lnTo>
                        <a:lnTo>
                          <a:pt x="163" y="1757"/>
                        </a:lnTo>
                        <a:lnTo>
                          <a:pt x="148" y="1757"/>
                        </a:lnTo>
                        <a:lnTo>
                          <a:pt x="133" y="1757"/>
                        </a:lnTo>
                        <a:lnTo>
                          <a:pt x="148" y="1745"/>
                        </a:lnTo>
                        <a:lnTo>
                          <a:pt x="148" y="1757"/>
                        </a:lnTo>
                        <a:lnTo>
                          <a:pt x="133" y="1757"/>
                        </a:lnTo>
                        <a:lnTo>
                          <a:pt x="133" y="1770"/>
                        </a:lnTo>
                        <a:lnTo>
                          <a:pt x="118" y="1770"/>
                        </a:lnTo>
                        <a:lnTo>
                          <a:pt x="104" y="1770"/>
                        </a:lnTo>
                        <a:lnTo>
                          <a:pt x="89" y="1770"/>
                        </a:lnTo>
                        <a:lnTo>
                          <a:pt x="74" y="1770"/>
                        </a:lnTo>
                        <a:lnTo>
                          <a:pt x="59" y="1770"/>
                        </a:lnTo>
                        <a:lnTo>
                          <a:pt x="59" y="1757"/>
                        </a:lnTo>
                        <a:lnTo>
                          <a:pt x="44" y="1757"/>
                        </a:lnTo>
                        <a:lnTo>
                          <a:pt x="44" y="1770"/>
                        </a:lnTo>
                        <a:lnTo>
                          <a:pt x="30" y="1770"/>
                        </a:lnTo>
                        <a:lnTo>
                          <a:pt x="30" y="1782"/>
                        </a:lnTo>
                        <a:lnTo>
                          <a:pt x="15" y="1782"/>
                        </a:lnTo>
                        <a:lnTo>
                          <a:pt x="15" y="1770"/>
                        </a:lnTo>
                        <a:lnTo>
                          <a:pt x="0" y="1770"/>
                        </a:lnTo>
                        <a:lnTo>
                          <a:pt x="0" y="1757"/>
                        </a:lnTo>
                        <a:lnTo>
                          <a:pt x="0" y="1732"/>
                        </a:lnTo>
                        <a:lnTo>
                          <a:pt x="0" y="1720"/>
                        </a:lnTo>
                        <a:lnTo>
                          <a:pt x="15" y="1720"/>
                        </a:lnTo>
                        <a:lnTo>
                          <a:pt x="0" y="1720"/>
                        </a:lnTo>
                        <a:lnTo>
                          <a:pt x="0" y="1707"/>
                        </a:lnTo>
                        <a:lnTo>
                          <a:pt x="15" y="1695"/>
                        </a:lnTo>
                        <a:lnTo>
                          <a:pt x="89" y="1695"/>
                        </a:lnTo>
                        <a:lnTo>
                          <a:pt x="89" y="1682"/>
                        </a:lnTo>
                        <a:lnTo>
                          <a:pt x="104" y="1682"/>
                        </a:lnTo>
                        <a:lnTo>
                          <a:pt x="118" y="1670"/>
                        </a:lnTo>
                        <a:lnTo>
                          <a:pt x="133" y="1670"/>
                        </a:lnTo>
                        <a:lnTo>
                          <a:pt x="133" y="1657"/>
                        </a:lnTo>
                        <a:lnTo>
                          <a:pt x="148" y="1657"/>
                        </a:lnTo>
                        <a:lnTo>
                          <a:pt x="163" y="1657"/>
                        </a:lnTo>
                        <a:lnTo>
                          <a:pt x="163" y="1645"/>
                        </a:lnTo>
                        <a:lnTo>
                          <a:pt x="163" y="1632"/>
                        </a:lnTo>
                        <a:lnTo>
                          <a:pt x="163" y="1620"/>
                        </a:lnTo>
                        <a:lnTo>
                          <a:pt x="178" y="1608"/>
                        </a:lnTo>
                        <a:lnTo>
                          <a:pt x="192" y="1608"/>
                        </a:lnTo>
                        <a:lnTo>
                          <a:pt x="207" y="1608"/>
                        </a:lnTo>
                        <a:lnTo>
                          <a:pt x="207" y="1620"/>
                        </a:lnTo>
                        <a:lnTo>
                          <a:pt x="207" y="1608"/>
                        </a:lnTo>
                        <a:lnTo>
                          <a:pt x="222" y="1608"/>
                        </a:lnTo>
                        <a:lnTo>
                          <a:pt x="237" y="1608"/>
                        </a:lnTo>
                        <a:lnTo>
                          <a:pt x="237" y="1595"/>
                        </a:lnTo>
                        <a:lnTo>
                          <a:pt x="252" y="1595"/>
                        </a:lnTo>
                        <a:lnTo>
                          <a:pt x="252" y="1583"/>
                        </a:lnTo>
                        <a:lnTo>
                          <a:pt x="266" y="1583"/>
                        </a:lnTo>
                        <a:lnTo>
                          <a:pt x="266" y="1570"/>
                        </a:lnTo>
                        <a:lnTo>
                          <a:pt x="281" y="1570"/>
                        </a:lnTo>
                        <a:lnTo>
                          <a:pt x="281" y="1558"/>
                        </a:lnTo>
                        <a:lnTo>
                          <a:pt x="281" y="1545"/>
                        </a:lnTo>
                        <a:lnTo>
                          <a:pt x="296" y="1545"/>
                        </a:lnTo>
                        <a:lnTo>
                          <a:pt x="296" y="1533"/>
                        </a:lnTo>
                        <a:lnTo>
                          <a:pt x="311" y="1533"/>
                        </a:lnTo>
                        <a:lnTo>
                          <a:pt x="311" y="1520"/>
                        </a:lnTo>
                        <a:lnTo>
                          <a:pt x="326" y="1520"/>
                        </a:lnTo>
                        <a:lnTo>
                          <a:pt x="326" y="1508"/>
                        </a:lnTo>
                        <a:lnTo>
                          <a:pt x="340" y="1508"/>
                        </a:lnTo>
                        <a:lnTo>
                          <a:pt x="370" y="1495"/>
                        </a:lnTo>
                        <a:lnTo>
                          <a:pt x="370" y="1483"/>
                        </a:lnTo>
                        <a:lnTo>
                          <a:pt x="385" y="1483"/>
                        </a:lnTo>
                        <a:lnTo>
                          <a:pt x="385" y="1470"/>
                        </a:lnTo>
                        <a:lnTo>
                          <a:pt x="400" y="1470"/>
                        </a:lnTo>
                        <a:lnTo>
                          <a:pt x="400" y="1458"/>
                        </a:lnTo>
                        <a:lnTo>
                          <a:pt x="400" y="1446"/>
                        </a:lnTo>
                        <a:lnTo>
                          <a:pt x="414" y="1446"/>
                        </a:lnTo>
                        <a:lnTo>
                          <a:pt x="429" y="1446"/>
                        </a:lnTo>
                        <a:lnTo>
                          <a:pt x="429" y="1433"/>
                        </a:lnTo>
                        <a:lnTo>
                          <a:pt x="444" y="1433"/>
                        </a:lnTo>
                        <a:lnTo>
                          <a:pt x="459" y="1433"/>
                        </a:lnTo>
                        <a:lnTo>
                          <a:pt x="459" y="1421"/>
                        </a:lnTo>
                        <a:lnTo>
                          <a:pt x="488" y="1408"/>
                        </a:lnTo>
                        <a:lnTo>
                          <a:pt x="518" y="1408"/>
                        </a:lnTo>
                        <a:lnTo>
                          <a:pt x="548" y="1408"/>
                        </a:lnTo>
                        <a:lnTo>
                          <a:pt x="548" y="1396"/>
                        </a:lnTo>
                        <a:lnTo>
                          <a:pt x="562" y="1396"/>
                        </a:lnTo>
                        <a:lnTo>
                          <a:pt x="562" y="1408"/>
                        </a:lnTo>
                        <a:lnTo>
                          <a:pt x="548" y="1421"/>
                        </a:lnTo>
                        <a:lnTo>
                          <a:pt x="533" y="1421"/>
                        </a:lnTo>
                        <a:lnTo>
                          <a:pt x="518" y="1421"/>
                        </a:lnTo>
                        <a:lnTo>
                          <a:pt x="518" y="1433"/>
                        </a:lnTo>
                        <a:lnTo>
                          <a:pt x="533" y="1433"/>
                        </a:lnTo>
                        <a:lnTo>
                          <a:pt x="548" y="1433"/>
                        </a:lnTo>
                        <a:lnTo>
                          <a:pt x="562" y="1433"/>
                        </a:lnTo>
                        <a:lnTo>
                          <a:pt x="562" y="1421"/>
                        </a:lnTo>
                        <a:lnTo>
                          <a:pt x="548" y="1421"/>
                        </a:lnTo>
                        <a:lnTo>
                          <a:pt x="548" y="1408"/>
                        </a:lnTo>
                        <a:lnTo>
                          <a:pt x="592" y="1408"/>
                        </a:lnTo>
                        <a:lnTo>
                          <a:pt x="622" y="1408"/>
                        </a:lnTo>
                        <a:lnTo>
                          <a:pt x="651" y="1408"/>
                        </a:lnTo>
                        <a:lnTo>
                          <a:pt x="681" y="1408"/>
                        </a:lnTo>
                        <a:lnTo>
                          <a:pt x="681" y="1396"/>
                        </a:lnTo>
                        <a:lnTo>
                          <a:pt x="695" y="1396"/>
                        </a:lnTo>
                        <a:lnTo>
                          <a:pt x="710" y="1396"/>
                        </a:lnTo>
                        <a:lnTo>
                          <a:pt x="725" y="1396"/>
                        </a:lnTo>
                        <a:lnTo>
                          <a:pt x="740" y="1396"/>
                        </a:lnTo>
                        <a:lnTo>
                          <a:pt x="755" y="1396"/>
                        </a:lnTo>
                        <a:lnTo>
                          <a:pt x="755" y="1383"/>
                        </a:lnTo>
                        <a:lnTo>
                          <a:pt x="769" y="1383"/>
                        </a:lnTo>
                        <a:lnTo>
                          <a:pt x="784" y="1383"/>
                        </a:lnTo>
                        <a:lnTo>
                          <a:pt x="784" y="1371"/>
                        </a:lnTo>
                        <a:lnTo>
                          <a:pt x="799" y="1371"/>
                        </a:lnTo>
                        <a:lnTo>
                          <a:pt x="814" y="1371"/>
                        </a:lnTo>
                        <a:lnTo>
                          <a:pt x="829" y="1358"/>
                        </a:lnTo>
                        <a:lnTo>
                          <a:pt x="843" y="1358"/>
                        </a:lnTo>
                        <a:lnTo>
                          <a:pt x="843" y="1346"/>
                        </a:lnTo>
                        <a:lnTo>
                          <a:pt x="858" y="1346"/>
                        </a:lnTo>
                        <a:lnTo>
                          <a:pt x="873" y="1346"/>
                        </a:lnTo>
                        <a:lnTo>
                          <a:pt x="873" y="1333"/>
                        </a:lnTo>
                        <a:lnTo>
                          <a:pt x="888" y="1333"/>
                        </a:lnTo>
                        <a:lnTo>
                          <a:pt x="917" y="1333"/>
                        </a:lnTo>
                        <a:lnTo>
                          <a:pt x="932" y="1333"/>
                        </a:lnTo>
                        <a:lnTo>
                          <a:pt x="962" y="1333"/>
                        </a:lnTo>
                        <a:lnTo>
                          <a:pt x="977" y="1333"/>
                        </a:lnTo>
                        <a:lnTo>
                          <a:pt x="991" y="1321"/>
                        </a:lnTo>
                        <a:lnTo>
                          <a:pt x="1006" y="1321"/>
                        </a:lnTo>
                        <a:lnTo>
                          <a:pt x="1021" y="1308"/>
                        </a:lnTo>
                        <a:lnTo>
                          <a:pt x="1036" y="1308"/>
                        </a:lnTo>
                        <a:lnTo>
                          <a:pt x="1036" y="1296"/>
                        </a:lnTo>
                        <a:lnTo>
                          <a:pt x="1065" y="1296"/>
                        </a:lnTo>
                        <a:lnTo>
                          <a:pt x="1080" y="1296"/>
                        </a:lnTo>
                        <a:lnTo>
                          <a:pt x="1080" y="1308"/>
                        </a:lnTo>
                        <a:lnTo>
                          <a:pt x="1095" y="1308"/>
                        </a:lnTo>
                        <a:lnTo>
                          <a:pt x="1080" y="1308"/>
                        </a:lnTo>
                        <a:lnTo>
                          <a:pt x="1080" y="1321"/>
                        </a:lnTo>
                        <a:lnTo>
                          <a:pt x="1065" y="1333"/>
                        </a:lnTo>
                        <a:lnTo>
                          <a:pt x="1080" y="1333"/>
                        </a:lnTo>
                        <a:lnTo>
                          <a:pt x="1095" y="1333"/>
                        </a:lnTo>
                        <a:lnTo>
                          <a:pt x="1110" y="1333"/>
                        </a:lnTo>
                        <a:lnTo>
                          <a:pt x="1125" y="1321"/>
                        </a:lnTo>
                        <a:lnTo>
                          <a:pt x="1139" y="1321"/>
                        </a:lnTo>
                        <a:lnTo>
                          <a:pt x="1154" y="1333"/>
                        </a:lnTo>
                        <a:lnTo>
                          <a:pt x="1169" y="1333"/>
                        </a:lnTo>
                        <a:lnTo>
                          <a:pt x="1169" y="1321"/>
                        </a:lnTo>
                        <a:lnTo>
                          <a:pt x="1199" y="1321"/>
                        </a:lnTo>
                        <a:lnTo>
                          <a:pt x="1199" y="1333"/>
                        </a:lnTo>
                        <a:lnTo>
                          <a:pt x="1213" y="1321"/>
                        </a:lnTo>
                        <a:lnTo>
                          <a:pt x="1228" y="1321"/>
                        </a:lnTo>
                        <a:lnTo>
                          <a:pt x="1228" y="1308"/>
                        </a:lnTo>
                        <a:lnTo>
                          <a:pt x="1243" y="1308"/>
                        </a:lnTo>
                        <a:lnTo>
                          <a:pt x="1243" y="1296"/>
                        </a:lnTo>
                        <a:lnTo>
                          <a:pt x="1258" y="1296"/>
                        </a:lnTo>
                        <a:lnTo>
                          <a:pt x="1273" y="1284"/>
                        </a:lnTo>
                        <a:lnTo>
                          <a:pt x="1258" y="1271"/>
                        </a:lnTo>
                        <a:lnTo>
                          <a:pt x="1273" y="1271"/>
                        </a:lnTo>
                        <a:lnTo>
                          <a:pt x="1287" y="1271"/>
                        </a:lnTo>
                        <a:lnTo>
                          <a:pt x="1287" y="1259"/>
                        </a:lnTo>
                        <a:lnTo>
                          <a:pt x="1273" y="1259"/>
                        </a:lnTo>
                        <a:lnTo>
                          <a:pt x="1273" y="1246"/>
                        </a:lnTo>
                        <a:lnTo>
                          <a:pt x="1258" y="1246"/>
                        </a:lnTo>
                        <a:lnTo>
                          <a:pt x="1258" y="1234"/>
                        </a:lnTo>
                        <a:lnTo>
                          <a:pt x="1243" y="1234"/>
                        </a:lnTo>
                        <a:lnTo>
                          <a:pt x="1243" y="1221"/>
                        </a:lnTo>
                        <a:lnTo>
                          <a:pt x="1243" y="1209"/>
                        </a:lnTo>
                        <a:lnTo>
                          <a:pt x="1258" y="1209"/>
                        </a:lnTo>
                        <a:lnTo>
                          <a:pt x="1258" y="1196"/>
                        </a:lnTo>
                        <a:lnTo>
                          <a:pt x="1273" y="1184"/>
                        </a:lnTo>
                        <a:lnTo>
                          <a:pt x="1287" y="1171"/>
                        </a:lnTo>
                        <a:lnTo>
                          <a:pt x="1287" y="1159"/>
                        </a:lnTo>
                        <a:lnTo>
                          <a:pt x="1302" y="1159"/>
                        </a:lnTo>
                        <a:lnTo>
                          <a:pt x="1302" y="1146"/>
                        </a:lnTo>
                        <a:lnTo>
                          <a:pt x="1317" y="1146"/>
                        </a:lnTo>
                        <a:lnTo>
                          <a:pt x="1332" y="1134"/>
                        </a:lnTo>
                        <a:lnTo>
                          <a:pt x="1332" y="1122"/>
                        </a:lnTo>
                        <a:lnTo>
                          <a:pt x="1332" y="1109"/>
                        </a:lnTo>
                        <a:lnTo>
                          <a:pt x="1347" y="1109"/>
                        </a:lnTo>
                        <a:lnTo>
                          <a:pt x="1347" y="1097"/>
                        </a:lnTo>
                        <a:lnTo>
                          <a:pt x="1361" y="1097"/>
                        </a:lnTo>
                        <a:lnTo>
                          <a:pt x="1361" y="1084"/>
                        </a:lnTo>
                        <a:lnTo>
                          <a:pt x="1361" y="1072"/>
                        </a:lnTo>
                        <a:lnTo>
                          <a:pt x="1376" y="1072"/>
                        </a:lnTo>
                        <a:lnTo>
                          <a:pt x="1376" y="1059"/>
                        </a:lnTo>
                        <a:lnTo>
                          <a:pt x="1376" y="1022"/>
                        </a:lnTo>
                        <a:lnTo>
                          <a:pt x="1361" y="1009"/>
                        </a:lnTo>
                        <a:lnTo>
                          <a:pt x="1361" y="997"/>
                        </a:lnTo>
                        <a:lnTo>
                          <a:pt x="1347" y="997"/>
                        </a:lnTo>
                        <a:lnTo>
                          <a:pt x="1332" y="984"/>
                        </a:lnTo>
                        <a:lnTo>
                          <a:pt x="1332" y="972"/>
                        </a:lnTo>
                        <a:lnTo>
                          <a:pt x="1332" y="947"/>
                        </a:lnTo>
                        <a:lnTo>
                          <a:pt x="1347" y="947"/>
                        </a:lnTo>
                        <a:lnTo>
                          <a:pt x="1347" y="935"/>
                        </a:lnTo>
                        <a:lnTo>
                          <a:pt x="1361" y="935"/>
                        </a:lnTo>
                        <a:lnTo>
                          <a:pt x="1376" y="935"/>
                        </a:lnTo>
                        <a:lnTo>
                          <a:pt x="1376" y="922"/>
                        </a:lnTo>
                        <a:lnTo>
                          <a:pt x="1391" y="922"/>
                        </a:lnTo>
                        <a:lnTo>
                          <a:pt x="1421" y="910"/>
                        </a:lnTo>
                        <a:lnTo>
                          <a:pt x="1435" y="897"/>
                        </a:lnTo>
                        <a:lnTo>
                          <a:pt x="1435" y="885"/>
                        </a:lnTo>
                        <a:lnTo>
                          <a:pt x="1450" y="885"/>
                        </a:lnTo>
                        <a:lnTo>
                          <a:pt x="1465" y="885"/>
                        </a:lnTo>
                        <a:lnTo>
                          <a:pt x="1480" y="885"/>
                        </a:lnTo>
                        <a:lnTo>
                          <a:pt x="1480" y="897"/>
                        </a:lnTo>
                        <a:lnTo>
                          <a:pt x="1495" y="910"/>
                        </a:lnTo>
                        <a:lnTo>
                          <a:pt x="1480" y="922"/>
                        </a:lnTo>
                        <a:lnTo>
                          <a:pt x="1465" y="922"/>
                        </a:lnTo>
                        <a:lnTo>
                          <a:pt x="1450" y="935"/>
                        </a:lnTo>
                        <a:lnTo>
                          <a:pt x="1450" y="947"/>
                        </a:lnTo>
                        <a:lnTo>
                          <a:pt x="1435" y="947"/>
                        </a:lnTo>
                        <a:lnTo>
                          <a:pt x="1435" y="960"/>
                        </a:lnTo>
                        <a:lnTo>
                          <a:pt x="1421" y="960"/>
                        </a:lnTo>
                        <a:lnTo>
                          <a:pt x="1406" y="960"/>
                        </a:lnTo>
                        <a:lnTo>
                          <a:pt x="1391" y="960"/>
                        </a:lnTo>
                        <a:lnTo>
                          <a:pt x="1391" y="972"/>
                        </a:lnTo>
                        <a:lnTo>
                          <a:pt x="1406" y="972"/>
                        </a:lnTo>
                        <a:lnTo>
                          <a:pt x="1406" y="984"/>
                        </a:lnTo>
                        <a:lnTo>
                          <a:pt x="1421" y="984"/>
                        </a:lnTo>
                        <a:lnTo>
                          <a:pt x="1421" y="972"/>
                        </a:lnTo>
                        <a:lnTo>
                          <a:pt x="1421" y="984"/>
                        </a:lnTo>
                        <a:lnTo>
                          <a:pt x="1435" y="984"/>
                        </a:lnTo>
                        <a:lnTo>
                          <a:pt x="1435" y="1034"/>
                        </a:lnTo>
                        <a:lnTo>
                          <a:pt x="1450" y="1034"/>
                        </a:lnTo>
                        <a:lnTo>
                          <a:pt x="1465" y="1034"/>
                        </a:lnTo>
                        <a:lnTo>
                          <a:pt x="1465" y="1047"/>
                        </a:lnTo>
                        <a:lnTo>
                          <a:pt x="1509" y="1047"/>
                        </a:lnTo>
                        <a:lnTo>
                          <a:pt x="1509" y="1034"/>
                        </a:lnTo>
                        <a:lnTo>
                          <a:pt x="1524" y="1034"/>
                        </a:lnTo>
                        <a:lnTo>
                          <a:pt x="1539" y="1034"/>
                        </a:lnTo>
                        <a:lnTo>
                          <a:pt x="1539" y="1022"/>
                        </a:lnTo>
                        <a:lnTo>
                          <a:pt x="1539" y="1009"/>
                        </a:lnTo>
                        <a:lnTo>
                          <a:pt x="1554" y="1009"/>
                        </a:lnTo>
                        <a:lnTo>
                          <a:pt x="1554" y="997"/>
                        </a:lnTo>
                        <a:lnTo>
                          <a:pt x="1569" y="997"/>
                        </a:lnTo>
                        <a:lnTo>
                          <a:pt x="1583" y="984"/>
                        </a:lnTo>
                        <a:lnTo>
                          <a:pt x="1583" y="972"/>
                        </a:lnTo>
                        <a:lnTo>
                          <a:pt x="1598" y="972"/>
                        </a:lnTo>
                        <a:lnTo>
                          <a:pt x="1613" y="972"/>
                        </a:lnTo>
                        <a:lnTo>
                          <a:pt x="1613" y="960"/>
                        </a:lnTo>
                        <a:lnTo>
                          <a:pt x="1628" y="960"/>
                        </a:lnTo>
                        <a:lnTo>
                          <a:pt x="1643" y="960"/>
                        </a:lnTo>
                        <a:lnTo>
                          <a:pt x="1643" y="947"/>
                        </a:lnTo>
                        <a:lnTo>
                          <a:pt x="1657" y="947"/>
                        </a:lnTo>
                        <a:lnTo>
                          <a:pt x="1672" y="947"/>
                        </a:lnTo>
                        <a:lnTo>
                          <a:pt x="1687" y="935"/>
                        </a:lnTo>
                        <a:lnTo>
                          <a:pt x="1702" y="935"/>
                        </a:lnTo>
                        <a:lnTo>
                          <a:pt x="1702" y="922"/>
                        </a:lnTo>
                        <a:lnTo>
                          <a:pt x="1717" y="922"/>
                        </a:lnTo>
                        <a:lnTo>
                          <a:pt x="1731" y="922"/>
                        </a:lnTo>
                        <a:lnTo>
                          <a:pt x="1746" y="910"/>
                        </a:lnTo>
                        <a:lnTo>
                          <a:pt x="1776" y="885"/>
                        </a:lnTo>
                        <a:lnTo>
                          <a:pt x="1791" y="885"/>
                        </a:lnTo>
                        <a:lnTo>
                          <a:pt x="1791" y="872"/>
                        </a:lnTo>
                        <a:lnTo>
                          <a:pt x="1805" y="872"/>
                        </a:lnTo>
                        <a:lnTo>
                          <a:pt x="1805" y="860"/>
                        </a:lnTo>
                        <a:lnTo>
                          <a:pt x="1820" y="860"/>
                        </a:lnTo>
                        <a:lnTo>
                          <a:pt x="1820" y="847"/>
                        </a:lnTo>
                        <a:lnTo>
                          <a:pt x="1820" y="835"/>
                        </a:lnTo>
                        <a:lnTo>
                          <a:pt x="1820" y="822"/>
                        </a:lnTo>
                        <a:lnTo>
                          <a:pt x="1820" y="810"/>
                        </a:lnTo>
                        <a:lnTo>
                          <a:pt x="1835" y="798"/>
                        </a:lnTo>
                        <a:lnTo>
                          <a:pt x="1835" y="785"/>
                        </a:lnTo>
                        <a:lnTo>
                          <a:pt x="1835" y="773"/>
                        </a:lnTo>
                        <a:lnTo>
                          <a:pt x="1850" y="773"/>
                        </a:lnTo>
                        <a:lnTo>
                          <a:pt x="1850" y="760"/>
                        </a:lnTo>
                        <a:lnTo>
                          <a:pt x="1865" y="760"/>
                        </a:lnTo>
                        <a:lnTo>
                          <a:pt x="1865" y="748"/>
                        </a:lnTo>
                        <a:lnTo>
                          <a:pt x="1879" y="748"/>
                        </a:lnTo>
                        <a:lnTo>
                          <a:pt x="1894" y="748"/>
                        </a:lnTo>
                        <a:lnTo>
                          <a:pt x="1894" y="735"/>
                        </a:lnTo>
                        <a:lnTo>
                          <a:pt x="1909" y="735"/>
                        </a:lnTo>
                        <a:lnTo>
                          <a:pt x="1924" y="723"/>
                        </a:lnTo>
                        <a:lnTo>
                          <a:pt x="1938" y="723"/>
                        </a:lnTo>
                        <a:lnTo>
                          <a:pt x="1938" y="710"/>
                        </a:lnTo>
                        <a:lnTo>
                          <a:pt x="1953" y="698"/>
                        </a:lnTo>
                        <a:lnTo>
                          <a:pt x="1953" y="685"/>
                        </a:lnTo>
                        <a:lnTo>
                          <a:pt x="1953" y="648"/>
                        </a:lnTo>
                        <a:lnTo>
                          <a:pt x="1953" y="636"/>
                        </a:lnTo>
                        <a:lnTo>
                          <a:pt x="1953" y="598"/>
                        </a:lnTo>
                        <a:lnTo>
                          <a:pt x="1968" y="586"/>
                        </a:lnTo>
                        <a:lnTo>
                          <a:pt x="1968" y="573"/>
                        </a:lnTo>
                        <a:lnTo>
                          <a:pt x="1983" y="573"/>
                        </a:lnTo>
                        <a:lnTo>
                          <a:pt x="1983" y="561"/>
                        </a:lnTo>
                        <a:lnTo>
                          <a:pt x="1998" y="548"/>
                        </a:lnTo>
                        <a:lnTo>
                          <a:pt x="1998" y="536"/>
                        </a:lnTo>
                        <a:lnTo>
                          <a:pt x="1998" y="461"/>
                        </a:lnTo>
                        <a:lnTo>
                          <a:pt x="2012" y="449"/>
                        </a:lnTo>
                        <a:lnTo>
                          <a:pt x="1998" y="436"/>
                        </a:lnTo>
                        <a:lnTo>
                          <a:pt x="1983" y="436"/>
                        </a:lnTo>
                        <a:lnTo>
                          <a:pt x="1983" y="424"/>
                        </a:lnTo>
                        <a:lnTo>
                          <a:pt x="1968" y="424"/>
                        </a:lnTo>
                        <a:lnTo>
                          <a:pt x="1968" y="386"/>
                        </a:lnTo>
                        <a:lnTo>
                          <a:pt x="1983" y="386"/>
                        </a:lnTo>
                        <a:lnTo>
                          <a:pt x="1983" y="374"/>
                        </a:lnTo>
                        <a:lnTo>
                          <a:pt x="1983" y="361"/>
                        </a:lnTo>
                        <a:lnTo>
                          <a:pt x="1968" y="361"/>
                        </a:lnTo>
                        <a:lnTo>
                          <a:pt x="1968" y="349"/>
                        </a:lnTo>
                        <a:lnTo>
                          <a:pt x="1953" y="336"/>
                        </a:lnTo>
                        <a:lnTo>
                          <a:pt x="1938" y="349"/>
                        </a:lnTo>
                        <a:lnTo>
                          <a:pt x="1938" y="361"/>
                        </a:lnTo>
                        <a:lnTo>
                          <a:pt x="1924" y="361"/>
                        </a:lnTo>
                        <a:lnTo>
                          <a:pt x="1909" y="361"/>
                        </a:lnTo>
                        <a:lnTo>
                          <a:pt x="1894" y="361"/>
                        </a:lnTo>
                        <a:lnTo>
                          <a:pt x="1894" y="349"/>
                        </a:lnTo>
                        <a:lnTo>
                          <a:pt x="1879" y="336"/>
                        </a:lnTo>
                        <a:lnTo>
                          <a:pt x="1894" y="324"/>
                        </a:lnTo>
                        <a:lnTo>
                          <a:pt x="1909" y="324"/>
                        </a:lnTo>
                        <a:lnTo>
                          <a:pt x="1924" y="324"/>
                        </a:lnTo>
                        <a:lnTo>
                          <a:pt x="1924" y="312"/>
                        </a:lnTo>
                        <a:lnTo>
                          <a:pt x="1938" y="312"/>
                        </a:lnTo>
                        <a:lnTo>
                          <a:pt x="1938" y="299"/>
                        </a:lnTo>
                        <a:lnTo>
                          <a:pt x="1938" y="287"/>
                        </a:lnTo>
                        <a:lnTo>
                          <a:pt x="1938" y="274"/>
                        </a:lnTo>
                        <a:lnTo>
                          <a:pt x="1938" y="262"/>
                        </a:lnTo>
                        <a:lnTo>
                          <a:pt x="1924" y="262"/>
                        </a:lnTo>
                        <a:lnTo>
                          <a:pt x="1924" y="249"/>
                        </a:lnTo>
                        <a:lnTo>
                          <a:pt x="1909" y="249"/>
                        </a:lnTo>
                        <a:lnTo>
                          <a:pt x="1909" y="237"/>
                        </a:lnTo>
                        <a:lnTo>
                          <a:pt x="1909" y="224"/>
                        </a:lnTo>
                        <a:lnTo>
                          <a:pt x="1894" y="224"/>
                        </a:lnTo>
                        <a:lnTo>
                          <a:pt x="1879" y="224"/>
                        </a:lnTo>
                        <a:lnTo>
                          <a:pt x="1879" y="212"/>
                        </a:lnTo>
                        <a:lnTo>
                          <a:pt x="1865" y="212"/>
                        </a:lnTo>
                        <a:lnTo>
                          <a:pt x="1879" y="212"/>
                        </a:lnTo>
                        <a:lnTo>
                          <a:pt x="1879" y="199"/>
                        </a:lnTo>
                        <a:lnTo>
                          <a:pt x="1894" y="199"/>
                        </a:lnTo>
                        <a:lnTo>
                          <a:pt x="1879" y="199"/>
                        </a:lnTo>
                        <a:lnTo>
                          <a:pt x="1879" y="187"/>
                        </a:lnTo>
                        <a:lnTo>
                          <a:pt x="1894" y="187"/>
                        </a:lnTo>
                        <a:lnTo>
                          <a:pt x="1894" y="174"/>
                        </a:lnTo>
                        <a:lnTo>
                          <a:pt x="1909" y="174"/>
                        </a:lnTo>
                        <a:lnTo>
                          <a:pt x="1924" y="174"/>
                        </a:lnTo>
                        <a:lnTo>
                          <a:pt x="1938" y="174"/>
                        </a:lnTo>
                        <a:lnTo>
                          <a:pt x="1938" y="162"/>
                        </a:lnTo>
                        <a:lnTo>
                          <a:pt x="1953" y="162"/>
                        </a:lnTo>
                        <a:lnTo>
                          <a:pt x="1953" y="150"/>
                        </a:lnTo>
                        <a:lnTo>
                          <a:pt x="1953" y="137"/>
                        </a:lnTo>
                        <a:lnTo>
                          <a:pt x="1953" y="125"/>
                        </a:lnTo>
                        <a:lnTo>
                          <a:pt x="1953" y="112"/>
                        </a:lnTo>
                        <a:lnTo>
                          <a:pt x="1938" y="112"/>
                        </a:lnTo>
                        <a:lnTo>
                          <a:pt x="1938" y="100"/>
                        </a:lnTo>
                        <a:lnTo>
                          <a:pt x="1938" y="87"/>
                        </a:lnTo>
                        <a:lnTo>
                          <a:pt x="1938" y="75"/>
                        </a:lnTo>
                        <a:lnTo>
                          <a:pt x="1938" y="87"/>
                        </a:lnTo>
                        <a:lnTo>
                          <a:pt x="1953" y="87"/>
                        </a:lnTo>
                        <a:lnTo>
                          <a:pt x="1968" y="87"/>
                        </a:lnTo>
                        <a:lnTo>
                          <a:pt x="1968" y="75"/>
                        </a:lnTo>
                        <a:lnTo>
                          <a:pt x="1983" y="75"/>
                        </a:lnTo>
                        <a:lnTo>
                          <a:pt x="1998" y="75"/>
                        </a:lnTo>
                        <a:lnTo>
                          <a:pt x="2027" y="87"/>
                        </a:lnTo>
                        <a:lnTo>
                          <a:pt x="2027" y="100"/>
                        </a:lnTo>
                        <a:lnTo>
                          <a:pt x="2042" y="100"/>
                        </a:lnTo>
                        <a:lnTo>
                          <a:pt x="2042" y="112"/>
                        </a:lnTo>
                        <a:lnTo>
                          <a:pt x="2042" y="125"/>
                        </a:lnTo>
                        <a:lnTo>
                          <a:pt x="2057" y="125"/>
                        </a:lnTo>
                        <a:lnTo>
                          <a:pt x="2057" y="137"/>
                        </a:lnTo>
                        <a:lnTo>
                          <a:pt x="2072" y="137"/>
                        </a:lnTo>
                        <a:lnTo>
                          <a:pt x="2086" y="137"/>
                        </a:lnTo>
                        <a:lnTo>
                          <a:pt x="2086" y="125"/>
                        </a:lnTo>
                        <a:lnTo>
                          <a:pt x="2086" y="112"/>
                        </a:lnTo>
                        <a:lnTo>
                          <a:pt x="2086" y="100"/>
                        </a:lnTo>
                        <a:lnTo>
                          <a:pt x="2101" y="100"/>
                        </a:lnTo>
                        <a:lnTo>
                          <a:pt x="2116" y="100"/>
                        </a:lnTo>
                        <a:lnTo>
                          <a:pt x="2116" y="112"/>
                        </a:lnTo>
                        <a:lnTo>
                          <a:pt x="2131" y="112"/>
                        </a:lnTo>
                        <a:lnTo>
                          <a:pt x="2146" y="112"/>
                        </a:lnTo>
                        <a:lnTo>
                          <a:pt x="2160" y="112"/>
                        </a:lnTo>
                        <a:lnTo>
                          <a:pt x="2160" y="100"/>
                        </a:lnTo>
                        <a:lnTo>
                          <a:pt x="2175" y="100"/>
                        </a:lnTo>
                        <a:lnTo>
                          <a:pt x="2175" y="87"/>
                        </a:lnTo>
                        <a:lnTo>
                          <a:pt x="2160" y="75"/>
                        </a:lnTo>
                        <a:lnTo>
                          <a:pt x="2160" y="62"/>
                        </a:lnTo>
                        <a:lnTo>
                          <a:pt x="2160" y="50"/>
                        </a:lnTo>
                        <a:lnTo>
                          <a:pt x="2146" y="50"/>
                        </a:lnTo>
                        <a:lnTo>
                          <a:pt x="2146" y="37"/>
                        </a:lnTo>
                        <a:lnTo>
                          <a:pt x="2131" y="37"/>
                        </a:lnTo>
                        <a:lnTo>
                          <a:pt x="2131" y="50"/>
                        </a:lnTo>
                        <a:lnTo>
                          <a:pt x="2131" y="62"/>
                        </a:lnTo>
                        <a:lnTo>
                          <a:pt x="2116" y="62"/>
                        </a:lnTo>
                        <a:lnTo>
                          <a:pt x="2101" y="62"/>
                        </a:lnTo>
                        <a:lnTo>
                          <a:pt x="2086" y="62"/>
                        </a:lnTo>
                        <a:lnTo>
                          <a:pt x="2086" y="75"/>
                        </a:lnTo>
                        <a:lnTo>
                          <a:pt x="2072" y="75"/>
                        </a:lnTo>
                        <a:lnTo>
                          <a:pt x="2057" y="75"/>
                        </a:lnTo>
                        <a:lnTo>
                          <a:pt x="2057" y="62"/>
                        </a:lnTo>
                        <a:lnTo>
                          <a:pt x="2042" y="62"/>
                        </a:lnTo>
                        <a:lnTo>
                          <a:pt x="2042" y="50"/>
                        </a:lnTo>
                        <a:lnTo>
                          <a:pt x="2057" y="50"/>
                        </a:lnTo>
                        <a:lnTo>
                          <a:pt x="2057" y="37"/>
                        </a:lnTo>
                        <a:lnTo>
                          <a:pt x="2057" y="25"/>
                        </a:lnTo>
                        <a:lnTo>
                          <a:pt x="2057" y="12"/>
                        </a:lnTo>
                        <a:lnTo>
                          <a:pt x="2042" y="12"/>
                        </a:lnTo>
                        <a:lnTo>
                          <a:pt x="2057" y="12"/>
                        </a:lnTo>
                        <a:lnTo>
                          <a:pt x="2042" y="12"/>
                        </a:lnTo>
                        <a:lnTo>
                          <a:pt x="2057" y="12"/>
                        </a:lnTo>
                        <a:lnTo>
                          <a:pt x="2072" y="12"/>
                        </a:lnTo>
                        <a:lnTo>
                          <a:pt x="2086" y="12"/>
                        </a:lnTo>
                        <a:lnTo>
                          <a:pt x="2101" y="12"/>
                        </a:lnTo>
                        <a:lnTo>
                          <a:pt x="2116" y="12"/>
                        </a:lnTo>
                        <a:lnTo>
                          <a:pt x="2116" y="25"/>
                        </a:lnTo>
                        <a:lnTo>
                          <a:pt x="2146" y="25"/>
                        </a:lnTo>
                        <a:lnTo>
                          <a:pt x="2146" y="12"/>
                        </a:lnTo>
                        <a:lnTo>
                          <a:pt x="2160" y="12"/>
                        </a:lnTo>
                        <a:lnTo>
                          <a:pt x="2175" y="12"/>
                        </a:lnTo>
                        <a:lnTo>
                          <a:pt x="2190" y="12"/>
                        </a:lnTo>
                        <a:lnTo>
                          <a:pt x="2190" y="0"/>
                        </a:lnTo>
                        <a:lnTo>
                          <a:pt x="2190" y="12"/>
                        </a:lnTo>
                        <a:lnTo>
                          <a:pt x="2205" y="12"/>
                        </a:lnTo>
                        <a:lnTo>
                          <a:pt x="2205" y="37"/>
                        </a:lnTo>
                        <a:lnTo>
                          <a:pt x="2205" y="62"/>
                        </a:lnTo>
                        <a:lnTo>
                          <a:pt x="2205" y="75"/>
                        </a:lnTo>
                        <a:lnTo>
                          <a:pt x="2205" y="87"/>
                        </a:lnTo>
                        <a:lnTo>
                          <a:pt x="2220" y="100"/>
                        </a:lnTo>
                        <a:lnTo>
                          <a:pt x="2220" y="112"/>
                        </a:lnTo>
                        <a:lnTo>
                          <a:pt x="2234" y="112"/>
                        </a:lnTo>
                        <a:lnTo>
                          <a:pt x="2234" y="125"/>
                        </a:lnTo>
                        <a:lnTo>
                          <a:pt x="2234" y="137"/>
                        </a:lnTo>
                        <a:lnTo>
                          <a:pt x="2249" y="137"/>
                        </a:lnTo>
                        <a:lnTo>
                          <a:pt x="2249" y="150"/>
                        </a:lnTo>
                        <a:lnTo>
                          <a:pt x="2264" y="150"/>
                        </a:lnTo>
                        <a:lnTo>
                          <a:pt x="2264" y="162"/>
                        </a:lnTo>
                        <a:lnTo>
                          <a:pt x="2279" y="162"/>
                        </a:lnTo>
                        <a:lnTo>
                          <a:pt x="2294" y="162"/>
                        </a:lnTo>
                        <a:lnTo>
                          <a:pt x="2294" y="174"/>
                        </a:lnTo>
                        <a:lnTo>
                          <a:pt x="2308" y="174"/>
                        </a:lnTo>
                        <a:lnTo>
                          <a:pt x="2323" y="174"/>
                        </a:lnTo>
                        <a:lnTo>
                          <a:pt x="2338" y="174"/>
                        </a:lnTo>
                        <a:lnTo>
                          <a:pt x="2338" y="187"/>
                        </a:lnTo>
                        <a:lnTo>
                          <a:pt x="2353" y="187"/>
                        </a:lnTo>
                        <a:lnTo>
                          <a:pt x="2368" y="187"/>
                        </a:lnTo>
                        <a:lnTo>
                          <a:pt x="2368" y="199"/>
                        </a:lnTo>
                        <a:lnTo>
                          <a:pt x="2368" y="212"/>
                        </a:lnTo>
                        <a:lnTo>
                          <a:pt x="2382" y="212"/>
                        </a:lnTo>
                        <a:lnTo>
                          <a:pt x="2382" y="224"/>
                        </a:lnTo>
                        <a:lnTo>
                          <a:pt x="2382" y="237"/>
                        </a:lnTo>
                        <a:lnTo>
                          <a:pt x="2397" y="237"/>
                        </a:lnTo>
                        <a:lnTo>
                          <a:pt x="2412" y="237"/>
                        </a:lnTo>
                        <a:lnTo>
                          <a:pt x="2412" y="249"/>
                        </a:lnTo>
                        <a:lnTo>
                          <a:pt x="2427" y="249"/>
                        </a:lnTo>
                        <a:lnTo>
                          <a:pt x="2427" y="262"/>
                        </a:lnTo>
                        <a:lnTo>
                          <a:pt x="2442" y="262"/>
                        </a:lnTo>
                        <a:lnTo>
                          <a:pt x="2456" y="262"/>
                        </a:lnTo>
                        <a:lnTo>
                          <a:pt x="2456" y="274"/>
                        </a:lnTo>
                        <a:lnTo>
                          <a:pt x="2456" y="287"/>
                        </a:lnTo>
                        <a:lnTo>
                          <a:pt x="2456" y="299"/>
                        </a:lnTo>
                        <a:lnTo>
                          <a:pt x="2471" y="299"/>
                        </a:lnTo>
                        <a:lnTo>
                          <a:pt x="2471" y="312"/>
                        </a:lnTo>
                        <a:lnTo>
                          <a:pt x="2486" y="312"/>
                        </a:lnTo>
                        <a:lnTo>
                          <a:pt x="2486" y="324"/>
                        </a:lnTo>
                        <a:lnTo>
                          <a:pt x="2486" y="312"/>
                        </a:lnTo>
                        <a:lnTo>
                          <a:pt x="2486" y="324"/>
                        </a:lnTo>
                        <a:lnTo>
                          <a:pt x="2501" y="324"/>
                        </a:lnTo>
                        <a:lnTo>
                          <a:pt x="2501" y="336"/>
                        </a:lnTo>
                        <a:lnTo>
                          <a:pt x="2486" y="336"/>
                        </a:lnTo>
                        <a:lnTo>
                          <a:pt x="2486" y="349"/>
                        </a:lnTo>
                        <a:lnTo>
                          <a:pt x="2501" y="349"/>
                        </a:lnTo>
                        <a:lnTo>
                          <a:pt x="2501" y="361"/>
                        </a:lnTo>
                        <a:lnTo>
                          <a:pt x="2486" y="361"/>
                        </a:lnTo>
                        <a:lnTo>
                          <a:pt x="2486" y="374"/>
                        </a:lnTo>
                        <a:lnTo>
                          <a:pt x="2486" y="399"/>
                        </a:lnTo>
                        <a:lnTo>
                          <a:pt x="2486" y="411"/>
                        </a:lnTo>
                        <a:lnTo>
                          <a:pt x="2486" y="424"/>
                        </a:lnTo>
                        <a:lnTo>
                          <a:pt x="2501" y="424"/>
                        </a:lnTo>
                        <a:lnTo>
                          <a:pt x="2486" y="424"/>
                        </a:lnTo>
                        <a:lnTo>
                          <a:pt x="2486" y="436"/>
                        </a:lnTo>
                        <a:lnTo>
                          <a:pt x="2471" y="436"/>
                        </a:lnTo>
                        <a:lnTo>
                          <a:pt x="2456" y="449"/>
                        </a:lnTo>
                        <a:lnTo>
                          <a:pt x="2456" y="461"/>
                        </a:lnTo>
                        <a:lnTo>
                          <a:pt x="2456" y="474"/>
                        </a:lnTo>
                        <a:lnTo>
                          <a:pt x="2456" y="486"/>
                        </a:lnTo>
                        <a:lnTo>
                          <a:pt x="2456" y="498"/>
                        </a:lnTo>
                        <a:lnTo>
                          <a:pt x="2442" y="498"/>
                        </a:lnTo>
                        <a:lnTo>
                          <a:pt x="2442" y="523"/>
                        </a:lnTo>
                        <a:lnTo>
                          <a:pt x="2427" y="511"/>
                        </a:lnTo>
                        <a:lnTo>
                          <a:pt x="2427" y="523"/>
                        </a:lnTo>
                        <a:lnTo>
                          <a:pt x="2442" y="523"/>
                        </a:lnTo>
                        <a:lnTo>
                          <a:pt x="2456" y="523"/>
                        </a:lnTo>
                        <a:lnTo>
                          <a:pt x="2456" y="536"/>
                        </a:lnTo>
                        <a:lnTo>
                          <a:pt x="2456" y="548"/>
                        </a:lnTo>
                        <a:lnTo>
                          <a:pt x="2456" y="536"/>
                        </a:lnTo>
                        <a:lnTo>
                          <a:pt x="2456" y="548"/>
                        </a:lnTo>
                        <a:lnTo>
                          <a:pt x="2456" y="536"/>
                        </a:lnTo>
                        <a:lnTo>
                          <a:pt x="2456" y="561"/>
                        </a:lnTo>
                        <a:lnTo>
                          <a:pt x="2471" y="561"/>
                        </a:lnTo>
                        <a:lnTo>
                          <a:pt x="2471" y="573"/>
                        </a:lnTo>
                        <a:lnTo>
                          <a:pt x="2471" y="586"/>
                        </a:lnTo>
                        <a:lnTo>
                          <a:pt x="2486" y="586"/>
                        </a:lnTo>
                        <a:lnTo>
                          <a:pt x="2442" y="561"/>
                        </a:lnTo>
                        <a:lnTo>
                          <a:pt x="2442" y="573"/>
                        </a:lnTo>
                        <a:lnTo>
                          <a:pt x="2412" y="561"/>
                        </a:lnTo>
                        <a:lnTo>
                          <a:pt x="2412" y="573"/>
                        </a:lnTo>
                        <a:lnTo>
                          <a:pt x="2397" y="573"/>
                        </a:lnTo>
                        <a:lnTo>
                          <a:pt x="2397" y="586"/>
                        </a:lnTo>
                        <a:lnTo>
                          <a:pt x="2382" y="586"/>
                        </a:lnTo>
                        <a:lnTo>
                          <a:pt x="2382" y="598"/>
                        </a:lnTo>
                        <a:lnTo>
                          <a:pt x="2382" y="586"/>
                        </a:lnTo>
                        <a:lnTo>
                          <a:pt x="2368" y="586"/>
                        </a:lnTo>
                        <a:lnTo>
                          <a:pt x="2353" y="598"/>
                        </a:lnTo>
                        <a:lnTo>
                          <a:pt x="2368" y="598"/>
                        </a:lnTo>
                        <a:lnTo>
                          <a:pt x="2368" y="611"/>
                        </a:lnTo>
                        <a:lnTo>
                          <a:pt x="2353" y="611"/>
                        </a:lnTo>
                        <a:lnTo>
                          <a:pt x="2353" y="623"/>
                        </a:lnTo>
                        <a:lnTo>
                          <a:pt x="2353" y="636"/>
                        </a:lnTo>
                        <a:lnTo>
                          <a:pt x="2353" y="648"/>
                        </a:lnTo>
                        <a:lnTo>
                          <a:pt x="2353" y="660"/>
                        </a:lnTo>
                        <a:lnTo>
                          <a:pt x="2353" y="648"/>
                        </a:lnTo>
                        <a:lnTo>
                          <a:pt x="2353" y="685"/>
                        </a:lnTo>
                        <a:lnTo>
                          <a:pt x="2368" y="685"/>
                        </a:lnTo>
                        <a:lnTo>
                          <a:pt x="2368" y="698"/>
                        </a:lnTo>
                        <a:lnTo>
                          <a:pt x="2382" y="710"/>
                        </a:lnTo>
                        <a:lnTo>
                          <a:pt x="2397" y="723"/>
                        </a:lnTo>
                        <a:lnTo>
                          <a:pt x="2412" y="723"/>
                        </a:lnTo>
                        <a:lnTo>
                          <a:pt x="2412" y="735"/>
                        </a:lnTo>
                        <a:lnTo>
                          <a:pt x="2427" y="748"/>
                        </a:lnTo>
                        <a:lnTo>
                          <a:pt x="2427" y="760"/>
                        </a:lnTo>
                        <a:lnTo>
                          <a:pt x="2442" y="760"/>
                        </a:lnTo>
                        <a:lnTo>
                          <a:pt x="2442" y="773"/>
                        </a:lnTo>
                        <a:lnTo>
                          <a:pt x="2442" y="785"/>
                        </a:lnTo>
                        <a:lnTo>
                          <a:pt x="2456" y="785"/>
                        </a:lnTo>
                        <a:lnTo>
                          <a:pt x="2456" y="798"/>
                        </a:lnTo>
                        <a:lnTo>
                          <a:pt x="2456" y="810"/>
                        </a:lnTo>
                        <a:lnTo>
                          <a:pt x="2456" y="822"/>
                        </a:lnTo>
                        <a:lnTo>
                          <a:pt x="2471" y="822"/>
                        </a:lnTo>
                        <a:lnTo>
                          <a:pt x="2471" y="847"/>
                        </a:lnTo>
                        <a:lnTo>
                          <a:pt x="2456" y="847"/>
                        </a:lnTo>
                        <a:lnTo>
                          <a:pt x="2456" y="860"/>
                        </a:lnTo>
                        <a:lnTo>
                          <a:pt x="2456" y="872"/>
                        </a:lnTo>
                        <a:lnTo>
                          <a:pt x="2442" y="872"/>
                        </a:lnTo>
                        <a:lnTo>
                          <a:pt x="2442" y="897"/>
                        </a:lnTo>
                        <a:lnTo>
                          <a:pt x="2427" y="897"/>
                        </a:lnTo>
                        <a:lnTo>
                          <a:pt x="2427" y="910"/>
                        </a:lnTo>
                        <a:lnTo>
                          <a:pt x="2442" y="910"/>
                        </a:lnTo>
                        <a:lnTo>
                          <a:pt x="2442" y="922"/>
                        </a:lnTo>
                        <a:lnTo>
                          <a:pt x="2427" y="922"/>
                        </a:lnTo>
                        <a:lnTo>
                          <a:pt x="2427" y="935"/>
                        </a:lnTo>
                        <a:lnTo>
                          <a:pt x="2412" y="935"/>
                        </a:lnTo>
                        <a:lnTo>
                          <a:pt x="2427" y="947"/>
                        </a:lnTo>
                        <a:lnTo>
                          <a:pt x="2427" y="960"/>
                        </a:lnTo>
                        <a:lnTo>
                          <a:pt x="2427" y="972"/>
                        </a:lnTo>
                        <a:lnTo>
                          <a:pt x="2427" y="984"/>
                        </a:lnTo>
                        <a:lnTo>
                          <a:pt x="2442" y="984"/>
                        </a:lnTo>
                        <a:lnTo>
                          <a:pt x="2427" y="984"/>
                        </a:lnTo>
                        <a:lnTo>
                          <a:pt x="2427" y="1009"/>
                        </a:lnTo>
                        <a:lnTo>
                          <a:pt x="2442" y="1009"/>
                        </a:lnTo>
                        <a:lnTo>
                          <a:pt x="2442" y="1022"/>
                        </a:lnTo>
                        <a:lnTo>
                          <a:pt x="2456" y="1022"/>
                        </a:lnTo>
                        <a:lnTo>
                          <a:pt x="2456" y="1034"/>
                        </a:lnTo>
                        <a:lnTo>
                          <a:pt x="2456" y="1047"/>
                        </a:lnTo>
                        <a:lnTo>
                          <a:pt x="2471" y="1047"/>
                        </a:lnTo>
                        <a:lnTo>
                          <a:pt x="2486" y="1059"/>
                        </a:lnTo>
                        <a:lnTo>
                          <a:pt x="2501" y="1059"/>
                        </a:lnTo>
                        <a:lnTo>
                          <a:pt x="2501" y="1072"/>
                        </a:lnTo>
                        <a:lnTo>
                          <a:pt x="2516" y="1072"/>
                        </a:lnTo>
                        <a:lnTo>
                          <a:pt x="2530" y="1084"/>
                        </a:lnTo>
                        <a:lnTo>
                          <a:pt x="2545" y="1084"/>
                        </a:lnTo>
                        <a:lnTo>
                          <a:pt x="2560" y="1097"/>
                        </a:lnTo>
                        <a:lnTo>
                          <a:pt x="2545" y="1097"/>
                        </a:lnTo>
                        <a:lnTo>
                          <a:pt x="2530" y="1097"/>
                        </a:lnTo>
                        <a:lnTo>
                          <a:pt x="2530" y="1109"/>
                        </a:lnTo>
                        <a:lnTo>
                          <a:pt x="2516" y="1109"/>
                        </a:lnTo>
                        <a:lnTo>
                          <a:pt x="2486" y="1122"/>
                        </a:lnTo>
                        <a:lnTo>
                          <a:pt x="2471" y="1134"/>
                        </a:lnTo>
                        <a:lnTo>
                          <a:pt x="2471" y="1146"/>
                        </a:lnTo>
                        <a:lnTo>
                          <a:pt x="2471" y="1159"/>
                        </a:lnTo>
                        <a:lnTo>
                          <a:pt x="2456" y="1159"/>
                        </a:lnTo>
                        <a:lnTo>
                          <a:pt x="2471" y="1159"/>
                        </a:lnTo>
                        <a:lnTo>
                          <a:pt x="2471" y="1171"/>
                        </a:lnTo>
                        <a:lnTo>
                          <a:pt x="2471" y="1184"/>
                        </a:lnTo>
                        <a:lnTo>
                          <a:pt x="2471" y="1196"/>
                        </a:lnTo>
                        <a:lnTo>
                          <a:pt x="2486" y="1196"/>
                        </a:lnTo>
                        <a:lnTo>
                          <a:pt x="2486" y="1209"/>
                        </a:lnTo>
                        <a:lnTo>
                          <a:pt x="2471" y="1209"/>
                        </a:lnTo>
                        <a:lnTo>
                          <a:pt x="2471" y="1221"/>
                        </a:lnTo>
                        <a:lnTo>
                          <a:pt x="2456" y="1221"/>
                        </a:lnTo>
                        <a:lnTo>
                          <a:pt x="2442" y="1221"/>
                        </a:lnTo>
                        <a:lnTo>
                          <a:pt x="2442" y="1234"/>
                        </a:lnTo>
                        <a:lnTo>
                          <a:pt x="2427" y="1234"/>
                        </a:lnTo>
                        <a:lnTo>
                          <a:pt x="2412" y="1234"/>
                        </a:lnTo>
                        <a:lnTo>
                          <a:pt x="2412" y="1246"/>
                        </a:lnTo>
                        <a:lnTo>
                          <a:pt x="2397" y="1246"/>
                        </a:lnTo>
                        <a:lnTo>
                          <a:pt x="2397" y="1259"/>
                        </a:lnTo>
                        <a:lnTo>
                          <a:pt x="2382" y="1259"/>
                        </a:lnTo>
                        <a:lnTo>
                          <a:pt x="2382" y="1271"/>
                        </a:lnTo>
                        <a:lnTo>
                          <a:pt x="2382" y="1284"/>
                        </a:lnTo>
                        <a:lnTo>
                          <a:pt x="2368" y="1284"/>
                        </a:lnTo>
                        <a:lnTo>
                          <a:pt x="2338" y="1284"/>
                        </a:lnTo>
                        <a:lnTo>
                          <a:pt x="2338" y="1246"/>
                        </a:lnTo>
                        <a:lnTo>
                          <a:pt x="2323" y="1246"/>
                        </a:lnTo>
                        <a:lnTo>
                          <a:pt x="2323" y="1234"/>
                        </a:lnTo>
                        <a:lnTo>
                          <a:pt x="2323" y="1221"/>
                        </a:lnTo>
                        <a:lnTo>
                          <a:pt x="2294" y="1221"/>
                        </a:lnTo>
                        <a:lnTo>
                          <a:pt x="2294" y="1209"/>
                        </a:lnTo>
                        <a:lnTo>
                          <a:pt x="2308" y="1209"/>
                        </a:lnTo>
                        <a:lnTo>
                          <a:pt x="2308" y="1196"/>
                        </a:lnTo>
                        <a:lnTo>
                          <a:pt x="2323" y="1196"/>
                        </a:lnTo>
                        <a:lnTo>
                          <a:pt x="2308" y="1184"/>
                        </a:lnTo>
                        <a:lnTo>
                          <a:pt x="2323" y="1184"/>
                        </a:lnTo>
                        <a:lnTo>
                          <a:pt x="2338" y="1171"/>
                        </a:lnTo>
                        <a:lnTo>
                          <a:pt x="2353" y="1171"/>
                        </a:lnTo>
                        <a:lnTo>
                          <a:pt x="2353" y="1159"/>
                        </a:lnTo>
                        <a:lnTo>
                          <a:pt x="2368" y="1159"/>
                        </a:lnTo>
                        <a:lnTo>
                          <a:pt x="2368" y="1146"/>
                        </a:lnTo>
                        <a:lnTo>
                          <a:pt x="2353" y="1146"/>
                        </a:lnTo>
                        <a:lnTo>
                          <a:pt x="2338" y="1146"/>
                        </a:lnTo>
                        <a:lnTo>
                          <a:pt x="2338" y="1134"/>
                        </a:lnTo>
                        <a:lnTo>
                          <a:pt x="2323" y="1134"/>
                        </a:lnTo>
                        <a:lnTo>
                          <a:pt x="2308" y="1134"/>
                        </a:lnTo>
                        <a:lnTo>
                          <a:pt x="2294" y="1134"/>
                        </a:lnTo>
                        <a:lnTo>
                          <a:pt x="2294" y="1146"/>
                        </a:lnTo>
                        <a:lnTo>
                          <a:pt x="2279" y="1146"/>
                        </a:lnTo>
                        <a:lnTo>
                          <a:pt x="2279" y="1184"/>
                        </a:lnTo>
                        <a:lnTo>
                          <a:pt x="2264" y="1184"/>
                        </a:lnTo>
                        <a:lnTo>
                          <a:pt x="2264" y="1196"/>
                        </a:lnTo>
                        <a:lnTo>
                          <a:pt x="2279" y="1196"/>
                        </a:lnTo>
                        <a:lnTo>
                          <a:pt x="2264" y="1209"/>
                        </a:lnTo>
                        <a:lnTo>
                          <a:pt x="2264" y="1221"/>
                        </a:lnTo>
                        <a:lnTo>
                          <a:pt x="2279" y="1221"/>
                        </a:lnTo>
                        <a:lnTo>
                          <a:pt x="2279" y="1234"/>
                        </a:lnTo>
                        <a:lnTo>
                          <a:pt x="2279" y="1246"/>
                        </a:lnTo>
                        <a:lnTo>
                          <a:pt x="2264" y="1246"/>
                        </a:lnTo>
                        <a:lnTo>
                          <a:pt x="2264" y="1234"/>
                        </a:lnTo>
                        <a:lnTo>
                          <a:pt x="2249" y="1234"/>
                        </a:lnTo>
                        <a:lnTo>
                          <a:pt x="2249" y="1221"/>
                        </a:lnTo>
                        <a:lnTo>
                          <a:pt x="2220" y="1221"/>
                        </a:lnTo>
                        <a:lnTo>
                          <a:pt x="2205" y="1234"/>
                        </a:lnTo>
                        <a:lnTo>
                          <a:pt x="2190" y="1234"/>
                        </a:lnTo>
                        <a:lnTo>
                          <a:pt x="2160" y="1234"/>
                        </a:lnTo>
                        <a:lnTo>
                          <a:pt x="2160" y="1246"/>
                        </a:lnTo>
                        <a:lnTo>
                          <a:pt x="2146" y="1246"/>
                        </a:lnTo>
                        <a:lnTo>
                          <a:pt x="2146" y="1259"/>
                        </a:lnTo>
                        <a:lnTo>
                          <a:pt x="2146" y="1271"/>
                        </a:lnTo>
                        <a:lnTo>
                          <a:pt x="2146" y="1296"/>
                        </a:lnTo>
                        <a:lnTo>
                          <a:pt x="2160" y="1296"/>
                        </a:lnTo>
                        <a:lnTo>
                          <a:pt x="2160" y="1308"/>
                        </a:lnTo>
                        <a:lnTo>
                          <a:pt x="2146" y="1308"/>
                        </a:lnTo>
                        <a:lnTo>
                          <a:pt x="2160" y="1296"/>
                        </a:lnTo>
                        <a:lnTo>
                          <a:pt x="2160" y="1308"/>
                        </a:lnTo>
                        <a:lnTo>
                          <a:pt x="2175" y="1308"/>
                        </a:lnTo>
                        <a:lnTo>
                          <a:pt x="2175" y="1321"/>
                        </a:lnTo>
                        <a:lnTo>
                          <a:pt x="2160" y="1321"/>
                        </a:lnTo>
                        <a:lnTo>
                          <a:pt x="2160" y="1333"/>
                        </a:lnTo>
                        <a:lnTo>
                          <a:pt x="2146" y="1346"/>
                        </a:lnTo>
                        <a:lnTo>
                          <a:pt x="2146" y="1358"/>
                        </a:lnTo>
                        <a:lnTo>
                          <a:pt x="2146" y="1371"/>
                        </a:lnTo>
                        <a:lnTo>
                          <a:pt x="2131" y="1371"/>
                        </a:lnTo>
                        <a:lnTo>
                          <a:pt x="2131" y="1383"/>
                        </a:lnTo>
                        <a:lnTo>
                          <a:pt x="2116" y="1383"/>
                        </a:lnTo>
                        <a:lnTo>
                          <a:pt x="2116" y="1371"/>
                        </a:lnTo>
                        <a:lnTo>
                          <a:pt x="2101" y="1371"/>
                        </a:lnTo>
                        <a:lnTo>
                          <a:pt x="2086" y="1358"/>
                        </a:lnTo>
                        <a:lnTo>
                          <a:pt x="2072" y="1346"/>
                        </a:lnTo>
                        <a:lnTo>
                          <a:pt x="2086" y="1346"/>
                        </a:lnTo>
                        <a:lnTo>
                          <a:pt x="2086" y="1333"/>
                        </a:lnTo>
                        <a:lnTo>
                          <a:pt x="2072" y="1333"/>
                        </a:lnTo>
                        <a:lnTo>
                          <a:pt x="2072" y="1321"/>
                        </a:lnTo>
                        <a:lnTo>
                          <a:pt x="2086" y="1321"/>
                        </a:lnTo>
                        <a:lnTo>
                          <a:pt x="2072" y="1308"/>
                        </a:lnTo>
                        <a:lnTo>
                          <a:pt x="2086" y="1308"/>
                        </a:lnTo>
                        <a:lnTo>
                          <a:pt x="2086" y="1296"/>
                        </a:lnTo>
                        <a:lnTo>
                          <a:pt x="2101" y="1296"/>
                        </a:lnTo>
                        <a:lnTo>
                          <a:pt x="2086" y="1284"/>
                        </a:lnTo>
                        <a:lnTo>
                          <a:pt x="2072" y="1284"/>
                        </a:lnTo>
                        <a:lnTo>
                          <a:pt x="2057" y="1284"/>
                        </a:lnTo>
                        <a:lnTo>
                          <a:pt x="2042" y="1284"/>
                        </a:lnTo>
                        <a:lnTo>
                          <a:pt x="2042" y="1296"/>
                        </a:lnTo>
                        <a:lnTo>
                          <a:pt x="2027" y="1296"/>
                        </a:lnTo>
                        <a:lnTo>
                          <a:pt x="2012" y="1296"/>
                        </a:lnTo>
                        <a:lnTo>
                          <a:pt x="1998" y="1296"/>
                        </a:lnTo>
                        <a:lnTo>
                          <a:pt x="1998" y="1308"/>
                        </a:lnTo>
                        <a:lnTo>
                          <a:pt x="1983" y="1308"/>
                        </a:lnTo>
                        <a:lnTo>
                          <a:pt x="1998" y="1321"/>
                        </a:lnTo>
                        <a:lnTo>
                          <a:pt x="1953" y="1346"/>
                        </a:lnTo>
                        <a:lnTo>
                          <a:pt x="1968" y="1346"/>
                        </a:lnTo>
                        <a:lnTo>
                          <a:pt x="1968" y="1371"/>
                        </a:lnTo>
                        <a:lnTo>
                          <a:pt x="1953" y="1371"/>
                        </a:lnTo>
                        <a:lnTo>
                          <a:pt x="1938" y="1371"/>
                        </a:lnTo>
                        <a:lnTo>
                          <a:pt x="1938" y="1383"/>
                        </a:lnTo>
                        <a:lnTo>
                          <a:pt x="1953" y="1383"/>
                        </a:lnTo>
                        <a:lnTo>
                          <a:pt x="1938" y="1383"/>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48" name="Freeform 33"/>
                  <p:cNvSpPr>
                    <a:spLocks/>
                  </p:cNvSpPr>
                  <p:nvPr/>
                </p:nvSpPr>
                <p:spPr bwMode="auto">
                  <a:xfrm>
                    <a:off x="2844" y="1985"/>
                    <a:ext cx="76" cy="113"/>
                  </a:xfrm>
                  <a:custGeom>
                    <a:avLst/>
                    <a:gdLst/>
                    <a:ahLst/>
                    <a:cxnLst>
                      <a:cxn ang="0">
                        <a:pos x="45" y="50"/>
                      </a:cxn>
                      <a:cxn ang="0">
                        <a:pos x="45" y="50"/>
                      </a:cxn>
                      <a:cxn ang="0">
                        <a:pos x="60" y="50"/>
                      </a:cxn>
                      <a:cxn ang="0">
                        <a:pos x="75" y="50"/>
                      </a:cxn>
                      <a:cxn ang="0">
                        <a:pos x="75" y="62"/>
                      </a:cxn>
                      <a:cxn ang="0">
                        <a:pos x="75" y="75"/>
                      </a:cxn>
                      <a:cxn ang="0">
                        <a:pos x="60" y="75"/>
                      </a:cxn>
                      <a:cxn ang="0">
                        <a:pos x="60" y="87"/>
                      </a:cxn>
                      <a:cxn ang="0">
                        <a:pos x="30" y="100"/>
                      </a:cxn>
                      <a:cxn ang="0">
                        <a:pos x="15" y="100"/>
                      </a:cxn>
                      <a:cxn ang="0">
                        <a:pos x="0" y="100"/>
                      </a:cxn>
                      <a:cxn ang="0">
                        <a:pos x="0" y="112"/>
                      </a:cxn>
                      <a:cxn ang="0">
                        <a:pos x="0" y="100"/>
                      </a:cxn>
                      <a:cxn ang="0">
                        <a:pos x="0" y="87"/>
                      </a:cxn>
                      <a:cxn ang="0">
                        <a:pos x="15" y="87"/>
                      </a:cxn>
                      <a:cxn ang="0">
                        <a:pos x="15" y="75"/>
                      </a:cxn>
                      <a:cxn ang="0">
                        <a:pos x="0" y="75"/>
                      </a:cxn>
                      <a:cxn ang="0">
                        <a:pos x="0" y="50"/>
                      </a:cxn>
                      <a:cxn ang="0">
                        <a:pos x="0" y="37"/>
                      </a:cxn>
                      <a:cxn ang="0">
                        <a:pos x="15" y="37"/>
                      </a:cxn>
                      <a:cxn ang="0">
                        <a:pos x="15" y="25"/>
                      </a:cxn>
                      <a:cxn ang="0">
                        <a:pos x="15" y="12"/>
                      </a:cxn>
                      <a:cxn ang="0">
                        <a:pos x="30" y="12"/>
                      </a:cxn>
                      <a:cxn ang="0">
                        <a:pos x="30" y="0"/>
                      </a:cxn>
                      <a:cxn ang="0">
                        <a:pos x="45" y="0"/>
                      </a:cxn>
                      <a:cxn ang="0">
                        <a:pos x="45" y="25"/>
                      </a:cxn>
                      <a:cxn ang="0">
                        <a:pos x="45" y="37"/>
                      </a:cxn>
                      <a:cxn ang="0">
                        <a:pos x="45" y="50"/>
                      </a:cxn>
                    </a:cxnLst>
                    <a:rect l="0" t="0" r="r" b="b"/>
                    <a:pathLst>
                      <a:path w="76" h="113">
                        <a:moveTo>
                          <a:pt x="45" y="50"/>
                        </a:moveTo>
                        <a:lnTo>
                          <a:pt x="45" y="50"/>
                        </a:lnTo>
                        <a:lnTo>
                          <a:pt x="60" y="50"/>
                        </a:lnTo>
                        <a:lnTo>
                          <a:pt x="75" y="50"/>
                        </a:lnTo>
                        <a:lnTo>
                          <a:pt x="75" y="62"/>
                        </a:lnTo>
                        <a:lnTo>
                          <a:pt x="75" y="75"/>
                        </a:lnTo>
                        <a:lnTo>
                          <a:pt x="60" y="75"/>
                        </a:lnTo>
                        <a:lnTo>
                          <a:pt x="60" y="87"/>
                        </a:lnTo>
                        <a:lnTo>
                          <a:pt x="30" y="100"/>
                        </a:lnTo>
                        <a:lnTo>
                          <a:pt x="15" y="100"/>
                        </a:lnTo>
                        <a:lnTo>
                          <a:pt x="0" y="100"/>
                        </a:lnTo>
                        <a:lnTo>
                          <a:pt x="0" y="112"/>
                        </a:lnTo>
                        <a:lnTo>
                          <a:pt x="0" y="100"/>
                        </a:lnTo>
                        <a:lnTo>
                          <a:pt x="0" y="87"/>
                        </a:lnTo>
                        <a:lnTo>
                          <a:pt x="15" y="87"/>
                        </a:lnTo>
                        <a:lnTo>
                          <a:pt x="15" y="75"/>
                        </a:lnTo>
                        <a:lnTo>
                          <a:pt x="0" y="75"/>
                        </a:lnTo>
                        <a:lnTo>
                          <a:pt x="0" y="50"/>
                        </a:lnTo>
                        <a:lnTo>
                          <a:pt x="0" y="37"/>
                        </a:lnTo>
                        <a:lnTo>
                          <a:pt x="15" y="37"/>
                        </a:lnTo>
                        <a:lnTo>
                          <a:pt x="15" y="25"/>
                        </a:lnTo>
                        <a:lnTo>
                          <a:pt x="15" y="12"/>
                        </a:lnTo>
                        <a:lnTo>
                          <a:pt x="30" y="12"/>
                        </a:lnTo>
                        <a:lnTo>
                          <a:pt x="30" y="0"/>
                        </a:lnTo>
                        <a:lnTo>
                          <a:pt x="45" y="0"/>
                        </a:lnTo>
                        <a:lnTo>
                          <a:pt x="45" y="25"/>
                        </a:lnTo>
                        <a:lnTo>
                          <a:pt x="45" y="37"/>
                        </a:lnTo>
                        <a:lnTo>
                          <a:pt x="45" y="5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grpSp>
            <p:sp>
              <p:nvSpPr>
                <p:cNvPr id="46" name="Freeform 34"/>
                <p:cNvSpPr>
                  <a:spLocks/>
                </p:cNvSpPr>
                <p:nvPr/>
              </p:nvSpPr>
              <p:spPr bwMode="auto">
                <a:xfrm>
                  <a:off x="1631" y="2546"/>
                  <a:ext cx="74" cy="50"/>
                </a:xfrm>
                <a:custGeom>
                  <a:avLst/>
                  <a:gdLst/>
                  <a:ahLst/>
                  <a:cxnLst>
                    <a:cxn ang="0">
                      <a:pos x="58" y="49"/>
                    </a:cxn>
                    <a:cxn ang="0">
                      <a:pos x="58" y="49"/>
                    </a:cxn>
                    <a:cxn ang="0">
                      <a:pos x="58" y="37"/>
                    </a:cxn>
                    <a:cxn ang="0">
                      <a:pos x="58" y="25"/>
                    </a:cxn>
                    <a:cxn ang="0">
                      <a:pos x="73" y="25"/>
                    </a:cxn>
                    <a:cxn ang="0">
                      <a:pos x="73" y="12"/>
                    </a:cxn>
                    <a:cxn ang="0">
                      <a:pos x="58" y="12"/>
                    </a:cxn>
                    <a:cxn ang="0">
                      <a:pos x="44" y="12"/>
                    </a:cxn>
                    <a:cxn ang="0">
                      <a:pos x="44" y="0"/>
                    </a:cxn>
                    <a:cxn ang="0">
                      <a:pos x="29" y="0"/>
                    </a:cxn>
                    <a:cxn ang="0">
                      <a:pos x="15" y="0"/>
                    </a:cxn>
                    <a:cxn ang="0">
                      <a:pos x="15" y="12"/>
                    </a:cxn>
                    <a:cxn ang="0">
                      <a:pos x="0" y="12"/>
                    </a:cxn>
                    <a:cxn ang="0">
                      <a:pos x="0" y="25"/>
                    </a:cxn>
                    <a:cxn ang="0">
                      <a:pos x="0" y="37"/>
                    </a:cxn>
                    <a:cxn ang="0">
                      <a:pos x="15" y="37"/>
                    </a:cxn>
                    <a:cxn ang="0">
                      <a:pos x="29" y="49"/>
                    </a:cxn>
                    <a:cxn ang="0">
                      <a:pos x="44" y="49"/>
                    </a:cxn>
                    <a:cxn ang="0">
                      <a:pos x="58" y="49"/>
                    </a:cxn>
                  </a:cxnLst>
                  <a:rect l="0" t="0" r="r" b="b"/>
                  <a:pathLst>
                    <a:path w="74" h="50">
                      <a:moveTo>
                        <a:pt x="58" y="49"/>
                      </a:moveTo>
                      <a:lnTo>
                        <a:pt x="58" y="49"/>
                      </a:lnTo>
                      <a:lnTo>
                        <a:pt x="58" y="37"/>
                      </a:lnTo>
                      <a:lnTo>
                        <a:pt x="58" y="25"/>
                      </a:lnTo>
                      <a:lnTo>
                        <a:pt x="73" y="25"/>
                      </a:lnTo>
                      <a:lnTo>
                        <a:pt x="73" y="12"/>
                      </a:lnTo>
                      <a:lnTo>
                        <a:pt x="58" y="12"/>
                      </a:lnTo>
                      <a:lnTo>
                        <a:pt x="44" y="12"/>
                      </a:lnTo>
                      <a:lnTo>
                        <a:pt x="44" y="0"/>
                      </a:lnTo>
                      <a:lnTo>
                        <a:pt x="29" y="0"/>
                      </a:lnTo>
                      <a:lnTo>
                        <a:pt x="15" y="0"/>
                      </a:lnTo>
                      <a:lnTo>
                        <a:pt x="15" y="12"/>
                      </a:lnTo>
                      <a:lnTo>
                        <a:pt x="0" y="12"/>
                      </a:lnTo>
                      <a:lnTo>
                        <a:pt x="0" y="25"/>
                      </a:lnTo>
                      <a:lnTo>
                        <a:pt x="0" y="37"/>
                      </a:lnTo>
                      <a:lnTo>
                        <a:pt x="15" y="37"/>
                      </a:lnTo>
                      <a:lnTo>
                        <a:pt x="29" y="49"/>
                      </a:lnTo>
                      <a:lnTo>
                        <a:pt x="44" y="49"/>
                      </a:lnTo>
                      <a:lnTo>
                        <a:pt x="58" y="49"/>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grpSp>
          <p:grpSp>
            <p:nvGrpSpPr>
              <p:cNvPr id="229" name="Group 35" descr="25%"/>
              <p:cNvGrpSpPr>
                <a:grpSpLocks/>
              </p:cNvGrpSpPr>
              <p:nvPr/>
            </p:nvGrpSpPr>
            <p:grpSpPr bwMode="auto">
              <a:xfrm rot="1746485">
                <a:off x="1598" y="2392"/>
                <a:ext cx="1055" cy="713"/>
                <a:chOff x="1541" y="2583"/>
                <a:chExt cx="993" cy="663"/>
              </a:xfrm>
            </p:grpSpPr>
            <p:sp>
              <p:nvSpPr>
                <p:cNvPr id="29" name="Freeform 36"/>
                <p:cNvSpPr>
                  <a:spLocks/>
                </p:cNvSpPr>
                <p:nvPr/>
              </p:nvSpPr>
              <p:spPr bwMode="auto">
                <a:xfrm>
                  <a:off x="2296" y="2608"/>
                  <a:ext cx="16" cy="14"/>
                </a:xfrm>
                <a:custGeom>
                  <a:avLst/>
                  <a:gdLst/>
                  <a:ahLst/>
                  <a:cxnLst>
                    <a:cxn ang="0">
                      <a:pos x="0" y="0"/>
                    </a:cxn>
                    <a:cxn ang="0">
                      <a:pos x="0" y="0"/>
                    </a:cxn>
                    <a:cxn ang="0">
                      <a:pos x="0" y="13"/>
                    </a:cxn>
                    <a:cxn ang="0">
                      <a:pos x="15" y="13"/>
                    </a:cxn>
                    <a:cxn ang="0">
                      <a:pos x="15" y="0"/>
                    </a:cxn>
                    <a:cxn ang="0">
                      <a:pos x="0" y="0"/>
                    </a:cxn>
                  </a:cxnLst>
                  <a:rect l="0" t="0" r="r" b="b"/>
                  <a:pathLst>
                    <a:path w="16" h="14">
                      <a:moveTo>
                        <a:pt x="0" y="0"/>
                      </a:moveTo>
                      <a:lnTo>
                        <a:pt x="0" y="0"/>
                      </a:lnTo>
                      <a:lnTo>
                        <a:pt x="0" y="13"/>
                      </a:lnTo>
                      <a:lnTo>
                        <a:pt x="15" y="13"/>
                      </a:lnTo>
                      <a:lnTo>
                        <a:pt x="15" y="0"/>
                      </a:lnTo>
                      <a:lnTo>
                        <a:pt x="0"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30" name="Freeform 37"/>
                <p:cNvSpPr>
                  <a:spLocks/>
                </p:cNvSpPr>
                <p:nvPr/>
              </p:nvSpPr>
              <p:spPr bwMode="auto">
                <a:xfrm>
                  <a:off x="1941" y="2895"/>
                  <a:ext cx="16" cy="1"/>
                </a:xfrm>
                <a:custGeom>
                  <a:avLst/>
                  <a:gdLst/>
                  <a:ahLst/>
                  <a:cxnLst>
                    <a:cxn ang="0">
                      <a:pos x="0" y="0"/>
                    </a:cxn>
                    <a:cxn ang="0">
                      <a:pos x="0" y="0"/>
                    </a:cxn>
                    <a:cxn ang="0">
                      <a:pos x="15" y="0"/>
                    </a:cxn>
                    <a:cxn ang="0">
                      <a:pos x="0" y="0"/>
                    </a:cxn>
                  </a:cxnLst>
                  <a:rect l="0" t="0" r="r" b="b"/>
                  <a:pathLst>
                    <a:path w="16" h="1">
                      <a:moveTo>
                        <a:pt x="0" y="0"/>
                      </a:moveTo>
                      <a:lnTo>
                        <a:pt x="0" y="0"/>
                      </a:lnTo>
                      <a:lnTo>
                        <a:pt x="15" y="0"/>
                      </a:lnTo>
                      <a:lnTo>
                        <a:pt x="0"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31" name="Freeform 38"/>
                <p:cNvSpPr>
                  <a:spLocks/>
                </p:cNvSpPr>
                <p:nvPr/>
              </p:nvSpPr>
              <p:spPr bwMode="auto">
                <a:xfrm>
                  <a:off x="1808" y="2920"/>
                  <a:ext cx="30" cy="1"/>
                </a:xfrm>
                <a:custGeom>
                  <a:avLst/>
                  <a:gdLst/>
                  <a:ahLst/>
                  <a:cxnLst>
                    <a:cxn ang="0">
                      <a:pos x="0" y="0"/>
                    </a:cxn>
                    <a:cxn ang="0">
                      <a:pos x="0" y="0"/>
                    </a:cxn>
                    <a:cxn ang="0">
                      <a:pos x="15" y="0"/>
                    </a:cxn>
                    <a:cxn ang="0">
                      <a:pos x="29" y="0"/>
                    </a:cxn>
                    <a:cxn ang="0">
                      <a:pos x="0" y="0"/>
                    </a:cxn>
                  </a:cxnLst>
                  <a:rect l="0" t="0" r="r" b="b"/>
                  <a:pathLst>
                    <a:path w="30" h="1">
                      <a:moveTo>
                        <a:pt x="0" y="0"/>
                      </a:moveTo>
                      <a:lnTo>
                        <a:pt x="0" y="0"/>
                      </a:lnTo>
                      <a:lnTo>
                        <a:pt x="15" y="0"/>
                      </a:lnTo>
                      <a:lnTo>
                        <a:pt x="29" y="0"/>
                      </a:lnTo>
                      <a:lnTo>
                        <a:pt x="0"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32" name="Freeform 39"/>
                <p:cNvSpPr>
                  <a:spLocks/>
                </p:cNvSpPr>
                <p:nvPr/>
              </p:nvSpPr>
              <p:spPr bwMode="auto">
                <a:xfrm>
                  <a:off x="1852" y="2895"/>
                  <a:ext cx="16" cy="1"/>
                </a:xfrm>
                <a:custGeom>
                  <a:avLst/>
                  <a:gdLst/>
                  <a:ahLst/>
                  <a:cxnLst>
                    <a:cxn ang="0">
                      <a:pos x="0" y="0"/>
                    </a:cxn>
                    <a:cxn ang="0">
                      <a:pos x="0" y="0"/>
                    </a:cxn>
                    <a:cxn ang="0">
                      <a:pos x="15" y="0"/>
                    </a:cxn>
                    <a:cxn ang="0">
                      <a:pos x="0" y="0"/>
                    </a:cxn>
                  </a:cxnLst>
                  <a:rect l="0" t="0" r="r" b="b"/>
                  <a:pathLst>
                    <a:path w="16" h="1">
                      <a:moveTo>
                        <a:pt x="0" y="0"/>
                      </a:moveTo>
                      <a:lnTo>
                        <a:pt x="0" y="0"/>
                      </a:lnTo>
                      <a:lnTo>
                        <a:pt x="15" y="0"/>
                      </a:lnTo>
                      <a:lnTo>
                        <a:pt x="0"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33" name="Freeform 40"/>
                <p:cNvSpPr>
                  <a:spLocks/>
                </p:cNvSpPr>
                <p:nvPr/>
              </p:nvSpPr>
              <p:spPr bwMode="auto">
                <a:xfrm>
                  <a:off x="1601" y="2583"/>
                  <a:ext cx="31" cy="13"/>
                </a:xfrm>
                <a:custGeom>
                  <a:avLst/>
                  <a:gdLst/>
                  <a:ahLst/>
                  <a:cxnLst>
                    <a:cxn ang="0">
                      <a:pos x="15" y="0"/>
                    </a:cxn>
                    <a:cxn ang="0">
                      <a:pos x="15" y="12"/>
                    </a:cxn>
                    <a:cxn ang="0">
                      <a:pos x="0" y="12"/>
                    </a:cxn>
                    <a:cxn ang="0">
                      <a:pos x="15" y="12"/>
                    </a:cxn>
                    <a:cxn ang="0">
                      <a:pos x="30" y="12"/>
                    </a:cxn>
                    <a:cxn ang="0">
                      <a:pos x="30" y="0"/>
                    </a:cxn>
                    <a:cxn ang="0">
                      <a:pos x="15" y="0"/>
                    </a:cxn>
                  </a:cxnLst>
                  <a:rect l="0" t="0" r="r" b="b"/>
                  <a:pathLst>
                    <a:path w="31" h="13">
                      <a:moveTo>
                        <a:pt x="15" y="0"/>
                      </a:moveTo>
                      <a:lnTo>
                        <a:pt x="15" y="12"/>
                      </a:lnTo>
                      <a:lnTo>
                        <a:pt x="0" y="12"/>
                      </a:lnTo>
                      <a:lnTo>
                        <a:pt x="15" y="12"/>
                      </a:lnTo>
                      <a:lnTo>
                        <a:pt x="30" y="12"/>
                      </a:lnTo>
                      <a:lnTo>
                        <a:pt x="30" y="0"/>
                      </a:lnTo>
                      <a:lnTo>
                        <a:pt x="15"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34" name="Freeform 41"/>
                <p:cNvSpPr>
                  <a:spLocks/>
                </p:cNvSpPr>
                <p:nvPr/>
              </p:nvSpPr>
              <p:spPr bwMode="auto">
                <a:xfrm>
                  <a:off x="1631" y="2707"/>
                  <a:ext cx="30" cy="27"/>
                </a:xfrm>
                <a:custGeom>
                  <a:avLst/>
                  <a:gdLst/>
                  <a:ahLst/>
                  <a:cxnLst>
                    <a:cxn ang="0">
                      <a:pos x="29" y="13"/>
                    </a:cxn>
                    <a:cxn ang="0">
                      <a:pos x="15" y="13"/>
                    </a:cxn>
                    <a:cxn ang="0">
                      <a:pos x="0" y="13"/>
                    </a:cxn>
                    <a:cxn ang="0">
                      <a:pos x="0" y="26"/>
                    </a:cxn>
                    <a:cxn ang="0">
                      <a:pos x="15" y="26"/>
                    </a:cxn>
                    <a:cxn ang="0">
                      <a:pos x="29" y="26"/>
                    </a:cxn>
                    <a:cxn ang="0">
                      <a:pos x="29" y="13"/>
                    </a:cxn>
                    <a:cxn ang="0">
                      <a:pos x="29" y="0"/>
                    </a:cxn>
                    <a:cxn ang="0">
                      <a:pos x="29" y="13"/>
                    </a:cxn>
                  </a:cxnLst>
                  <a:rect l="0" t="0" r="r" b="b"/>
                  <a:pathLst>
                    <a:path w="30" h="27">
                      <a:moveTo>
                        <a:pt x="29" y="13"/>
                      </a:moveTo>
                      <a:lnTo>
                        <a:pt x="15" y="13"/>
                      </a:lnTo>
                      <a:lnTo>
                        <a:pt x="0" y="13"/>
                      </a:lnTo>
                      <a:lnTo>
                        <a:pt x="0" y="26"/>
                      </a:lnTo>
                      <a:lnTo>
                        <a:pt x="15" y="26"/>
                      </a:lnTo>
                      <a:lnTo>
                        <a:pt x="29" y="26"/>
                      </a:lnTo>
                      <a:lnTo>
                        <a:pt x="29" y="13"/>
                      </a:lnTo>
                      <a:lnTo>
                        <a:pt x="29" y="0"/>
                      </a:lnTo>
                      <a:lnTo>
                        <a:pt x="29" y="13"/>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35" name="Freeform 42"/>
                <p:cNvSpPr>
                  <a:spLocks/>
                </p:cNvSpPr>
                <p:nvPr/>
              </p:nvSpPr>
              <p:spPr bwMode="auto">
                <a:xfrm>
                  <a:off x="2000" y="2870"/>
                  <a:ext cx="16" cy="13"/>
                </a:xfrm>
                <a:custGeom>
                  <a:avLst/>
                  <a:gdLst/>
                  <a:ahLst/>
                  <a:cxnLst>
                    <a:cxn ang="0">
                      <a:pos x="15" y="0"/>
                    </a:cxn>
                    <a:cxn ang="0">
                      <a:pos x="15" y="0"/>
                    </a:cxn>
                    <a:cxn ang="0">
                      <a:pos x="0" y="12"/>
                    </a:cxn>
                    <a:cxn ang="0">
                      <a:pos x="15" y="12"/>
                    </a:cxn>
                    <a:cxn ang="0">
                      <a:pos x="15" y="0"/>
                    </a:cxn>
                  </a:cxnLst>
                  <a:rect l="0" t="0" r="r" b="b"/>
                  <a:pathLst>
                    <a:path w="16" h="13">
                      <a:moveTo>
                        <a:pt x="15" y="0"/>
                      </a:moveTo>
                      <a:lnTo>
                        <a:pt x="15" y="0"/>
                      </a:lnTo>
                      <a:lnTo>
                        <a:pt x="0" y="12"/>
                      </a:lnTo>
                      <a:lnTo>
                        <a:pt x="15" y="12"/>
                      </a:lnTo>
                      <a:lnTo>
                        <a:pt x="15"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36" name="Freeform 43"/>
                <p:cNvSpPr>
                  <a:spLocks/>
                </p:cNvSpPr>
                <p:nvPr/>
              </p:nvSpPr>
              <p:spPr bwMode="auto">
                <a:xfrm>
                  <a:off x="2031" y="2845"/>
                  <a:ext cx="59" cy="26"/>
                </a:xfrm>
                <a:custGeom>
                  <a:avLst/>
                  <a:gdLst/>
                  <a:ahLst/>
                  <a:cxnLst>
                    <a:cxn ang="0">
                      <a:pos x="0" y="13"/>
                    </a:cxn>
                    <a:cxn ang="0">
                      <a:pos x="15" y="13"/>
                    </a:cxn>
                    <a:cxn ang="0">
                      <a:pos x="29" y="13"/>
                    </a:cxn>
                    <a:cxn ang="0">
                      <a:pos x="29" y="0"/>
                    </a:cxn>
                    <a:cxn ang="0">
                      <a:pos x="58" y="0"/>
                    </a:cxn>
                    <a:cxn ang="0">
                      <a:pos x="58" y="13"/>
                    </a:cxn>
                    <a:cxn ang="0">
                      <a:pos x="58" y="25"/>
                    </a:cxn>
                    <a:cxn ang="0">
                      <a:pos x="44" y="25"/>
                    </a:cxn>
                    <a:cxn ang="0">
                      <a:pos x="15" y="25"/>
                    </a:cxn>
                    <a:cxn ang="0">
                      <a:pos x="0" y="25"/>
                    </a:cxn>
                    <a:cxn ang="0">
                      <a:pos x="0" y="13"/>
                    </a:cxn>
                  </a:cxnLst>
                  <a:rect l="0" t="0" r="r" b="b"/>
                  <a:pathLst>
                    <a:path w="59" h="26">
                      <a:moveTo>
                        <a:pt x="0" y="13"/>
                      </a:moveTo>
                      <a:lnTo>
                        <a:pt x="15" y="13"/>
                      </a:lnTo>
                      <a:lnTo>
                        <a:pt x="29" y="13"/>
                      </a:lnTo>
                      <a:lnTo>
                        <a:pt x="29" y="0"/>
                      </a:lnTo>
                      <a:lnTo>
                        <a:pt x="58" y="0"/>
                      </a:lnTo>
                      <a:lnTo>
                        <a:pt x="58" y="13"/>
                      </a:lnTo>
                      <a:lnTo>
                        <a:pt x="58" y="25"/>
                      </a:lnTo>
                      <a:lnTo>
                        <a:pt x="44" y="25"/>
                      </a:lnTo>
                      <a:lnTo>
                        <a:pt x="15" y="25"/>
                      </a:lnTo>
                      <a:lnTo>
                        <a:pt x="0" y="25"/>
                      </a:lnTo>
                      <a:lnTo>
                        <a:pt x="0" y="13"/>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37" name="Freeform 44"/>
                <p:cNvSpPr>
                  <a:spLocks/>
                </p:cNvSpPr>
                <p:nvPr/>
              </p:nvSpPr>
              <p:spPr bwMode="auto">
                <a:xfrm>
                  <a:off x="2193" y="2821"/>
                  <a:ext cx="75" cy="75"/>
                </a:xfrm>
                <a:custGeom>
                  <a:avLst/>
                  <a:gdLst/>
                  <a:ahLst/>
                  <a:cxnLst>
                    <a:cxn ang="0">
                      <a:pos x="59" y="0"/>
                    </a:cxn>
                    <a:cxn ang="0">
                      <a:pos x="44" y="0"/>
                    </a:cxn>
                    <a:cxn ang="0">
                      <a:pos x="44" y="12"/>
                    </a:cxn>
                    <a:cxn ang="0">
                      <a:pos x="30" y="12"/>
                    </a:cxn>
                    <a:cxn ang="0">
                      <a:pos x="30" y="25"/>
                    </a:cxn>
                    <a:cxn ang="0">
                      <a:pos x="30" y="37"/>
                    </a:cxn>
                    <a:cxn ang="0">
                      <a:pos x="15" y="37"/>
                    </a:cxn>
                    <a:cxn ang="0">
                      <a:pos x="15" y="49"/>
                    </a:cxn>
                    <a:cxn ang="0">
                      <a:pos x="15" y="62"/>
                    </a:cxn>
                    <a:cxn ang="0">
                      <a:pos x="0" y="62"/>
                    </a:cxn>
                    <a:cxn ang="0">
                      <a:pos x="0" y="74"/>
                    </a:cxn>
                    <a:cxn ang="0">
                      <a:pos x="15" y="74"/>
                    </a:cxn>
                    <a:cxn ang="0">
                      <a:pos x="30" y="74"/>
                    </a:cxn>
                    <a:cxn ang="0">
                      <a:pos x="44" y="74"/>
                    </a:cxn>
                    <a:cxn ang="0">
                      <a:pos x="59" y="62"/>
                    </a:cxn>
                    <a:cxn ang="0">
                      <a:pos x="74" y="49"/>
                    </a:cxn>
                    <a:cxn ang="0">
                      <a:pos x="59" y="49"/>
                    </a:cxn>
                    <a:cxn ang="0">
                      <a:pos x="59" y="12"/>
                    </a:cxn>
                    <a:cxn ang="0">
                      <a:pos x="59" y="0"/>
                    </a:cxn>
                    <a:cxn ang="0">
                      <a:pos x="44" y="0"/>
                    </a:cxn>
                    <a:cxn ang="0">
                      <a:pos x="59" y="0"/>
                    </a:cxn>
                  </a:cxnLst>
                  <a:rect l="0" t="0" r="r" b="b"/>
                  <a:pathLst>
                    <a:path w="75" h="75">
                      <a:moveTo>
                        <a:pt x="59" y="0"/>
                      </a:moveTo>
                      <a:lnTo>
                        <a:pt x="44" y="0"/>
                      </a:lnTo>
                      <a:lnTo>
                        <a:pt x="44" y="12"/>
                      </a:lnTo>
                      <a:lnTo>
                        <a:pt x="30" y="12"/>
                      </a:lnTo>
                      <a:lnTo>
                        <a:pt x="30" y="25"/>
                      </a:lnTo>
                      <a:lnTo>
                        <a:pt x="30" y="37"/>
                      </a:lnTo>
                      <a:lnTo>
                        <a:pt x="15" y="37"/>
                      </a:lnTo>
                      <a:lnTo>
                        <a:pt x="15" y="49"/>
                      </a:lnTo>
                      <a:lnTo>
                        <a:pt x="15" y="62"/>
                      </a:lnTo>
                      <a:lnTo>
                        <a:pt x="0" y="62"/>
                      </a:lnTo>
                      <a:lnTo>
                        <a:pt x="0" y="74"/>
                      </a:lnTo>
                      <a:lnTo>
                        <a:pt x="15" y="74"/>
                      </a:lnTo>
                      <a:lnTo>
                        <a:pt x="30" y="74"/>
                      </a:lnTo>
                      <a:lnTo>
                        <a:pt x="44" y="74"/>
                      </a:lnTo>
                      <a:lnTo>
                        <a:pt x="59" y="62"/>
                      </a:lnTo>
                      <a:lnTo>
                        <a:pt x="74" y="49"/>
                      </a:lnTo>
                      <a:lnTo>
                        <a:pt x="59" y="49"/>
                      </a:lnTo>
                      <a:lnTo>
                        <a:pt x="59" y="12"/>
                      </a:lnTo>
                      <a:lnTo>
                        <a:pt x="59" y="0"/>
                      </a:lnTo>
                      <a:lnTo>
                        <a:pt x="44" y="0"/>
                      </a:lnTo>
                      <a:lnTo>
                        <a:pt x="59"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38" name="Freeform 45"/>
                <p:cNvSpPr>
                  <a:spLocks/>
                </p:cNvSpPr>
                <p:nvPr/>
              </p:nvSpPr>
              <p:spPr bwMode="auto">
                <a:xfrm>
                  <a:off x="1735" y="2945"/>
                  <a:ext cx="15" cy="14"/>
                </a:xfrm>
                <a:custGeom>
                  <a:avLst/>
                  <a:gdLst/>
                  <a:ahLst/>
                  <a:cxnLst>
                    <a:cxn ang="0">
                      <a:pos x="0" y="13"/>
                    </a:cxn>
                    <a:cxn ang="0">
                      <a:pos x="0" y="0"/>
                    </a:cxn>
                    <a:cxn ang="0">
                      <a:pos x="14" y="0"/>
                    </a:cxn>
                    <a:cxn ang="0">
                      <a:pos x="14" y="13"/>
                    </a:cxn>
                    <a:cxn ang="0">
                      <a:pos x="0" y="13"/>
                    </a:cxn>
                  </a:cxnLst>
                  <a:rect l="0" t="0" r="r" b="b"/>
                  <a:pathLst>
                    <a:path w="15" h="14">
                      <a:moveTo>
                        <a:pt x="0" y="13"/>
                      </a:moveTo>
                      <a:lnTo>
                        <a:pt x="0" y="0"/>
                      </a:lnTo>
                      <a:lnTo>
                        <a:pt x="14" y="0"/>
                      </a:lnTo>
                      <a:lnTo>
                        <a:pt x="14" y="13"/>
                      </a:lnTo>
                      <a:lnTo>
                        <a:pt x="0" y="13"/>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39" name="Freeform 46"/>
                <p:cNvSpPr>
                  <a:spLocks/>
                </p:cNvSpPr>
                <p:nvPr/>
              </p:nvSpPr>
              <p:spPr bwMode="auto">
                <a:xfrm>
                  <a:off x="1764" y="2945"/>
                  <a:ext cx="16" cy="14"/>
                </a:xfrm>
                <a:custGeom>
                  <a:avLst/>
                  <a:gdLst/>
                  <a:ahLst/>
                  <a:cxnLst>
                    <a:cxn ang="0">
                      <a:pos x="0" y="13"/>
                    </a:cxn>
                    <a:cxn ang="0">
                      <a:pos x="15" y="13"/>
                    </a:cxn>
                    <a:cxn ang="0">
                      <a:pos x="15" y="0"/>
                    </a:cxn>
                    <a:cxn ang="0">
                      <a:pos x="0" y="0"/>
                    </a:cxn>
                    <a:cxn ang="0">
                      <a:pos x="0" y="13"/>
                    </a:cxn>
                  </a:cxnLst>
                  <a:rect l="0" t="0" r="r" b="b"/>
                  <a:pathLst>
                    <a:path w="16" h="14">
                      <a:moveTo>
                        <a:pt x="0" y="13"/>
                      </a:moveTo>
                      <a:lnTo>
                        <a:pt x="15" y="13"/>
                      </a:lnTo>
                      <a:lnTo>
                        <a:pt x="15" y="0"/>
                      </a:lnTo>
                      <a:lnTo>
                        <a:pt x="0" y="0"/>
                      </a:lnTo>
                      <a:lnTo>
                        <a:pt x="0" y="13"/>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40" name="Freeform 47"/>
                <p:cNvSpPr>
                  <a:spLocks/>
                </p:cNvSpPr>
                <p:nvPr/>
              </p:nvSpPr>
              <p:spPr bwMode="auto">
                <a:xfrm>
                  <a:off x="1749" y="2970"/>
                  <a:ext cx="16" cy="13"/>
                </a:xfrm>
                <a:custGeom>
                  <a:avLst/>
                  <a:gdLst/>
                  <a:ahLst/>
                  <a:cxnLst>
                    <a:cxn ang="0">
                      <a:pos x="15" y="0"/>
                    </a:cxn>
                    <a:cxn ang="0">
                      <a:pos x="15" y="0"/>
                    </a:cxn>
                    <a:cxn ang="0">
                      <a:pos x="0" y="0"/>
                    </a:cxn>
                    <a:cxn ang="0">
                      <a:pos x="0" y="12"/>
                    </a:cxn>
                    <a:cxn ang="0">
                      <a:pos x="15" y="12"/>
                    </a:cxn>
                    <a:cxn ang="0">
                      <a:pos x="15" y="0"/>
                    </a:cxn>
                  </a:cxnLst>
                  <a:rect l="0" t="0" r="r" b="b"/>
                  <a:pathLst>
                    <a:path w="16" h="13">
                      <a:moveTo>
                        <a:pt x="15" y="0"/>
                      </a:moveTo>
                      <a:lnTo>
                        <a:pt x="15" y="0"/>
                      </a:lnTo>
                      <a:lnTo>
                        <a:pt x="0" y="0"/>
                      </a:lnTo>
                      <a:lnTo>
                        <a:pt x="0" y="12"/>
                      </a:lnTo>
                      <a:lnTo>
                        <a:pt x="15" y="12"/>
                      </a:lnTo>
                      <a:lnTo>
                        <a:pt x="15"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41" name="Freeform 48"/>
                <p:cNvSpPr>
                  <a:spLocks/>
                </p:cNvSpPr>
                <p:nvPr/>
              </p:nvSpPr>
              <p:spPr bwMode="auto">
                <a:xfrm>
                  <a:off x="1689" y="2970"/>
                  <a:ext cx="16" cy="1"/>
                </a:xfrm>
                <a:custGeom>
                  <a:avLst/>
                  <a:gdLst/>
                  <a:ahLst/>
                  <a:cxnLst>
                    <a:cxn ang="0">
                      <a:pos x="0" y="0"/>
                    </a:cxn>
                    <a:cxn ang="0">
                      <a:pos x="15" y="0"/>
                    </a:cxn>
                    <a:cxn ang="0">
                      <a:pos x="0" y="0"/>
                    </a:cxn>
                  </a:cxnLst>
                  <a:rect l="0" t="0" r="r" b="b"/>
                  <a:pathLst>
                    <a:path w="16" h="1">
                      <a:moveTo>
                        <a:pt x="0" y="0"/>
                      </a:moveTo>
                      <a:lnTo>
                        <a:pt x="15" y="0"/>
                      </a:lnTo>
                      <a:lnTo>
                        <a:pt x="0"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42" name="Freeform 49"/>
                <p:cNvSpPr>
                  <a:spLocks/>
                </p:cNvSpPr>
                <p:nvPr/>
              </p:nvSpPr>
              <p:spPr bwMode="auto">
                <a:xfrm>
                  <a:off x="1704" y="2982"/>
                  <a:ext cx="16" cy="1"/>
                </a:xfrm>
                <a:custGeom>
                  <a:avLst/>
                  <a:gdLst/>
                  <a:ahLst/>
                  <a:cxnLst>
                    <a:cxn ang="0">
                      <a:pos x="0" y="0"/>
                    </a:cxn>
                    <a:cxn ang="0">
                      <a:pos x="15" y="0"/>
                    </a:cxn>
                    <a:cxn ang="0">
                      <a:pos x="0" y="0"/>
                    </a:cxn>
                  </a:cxnLst>
                  <a:rect l="0" t="0" r="r" b="b"/>
                  <a:pathLst>
                    <a:path w="16" h="1">
                      <a:moveTo>
                        <a:pt x="0" y="0"/>
                      </a:moveTo>
                      <a:lnTo>
                        <a:pt x="15" y="0"/>
                      </a:lnTo>
                      <a:lnTo>
                        <a:pt x="0"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43" name="Freeform 50"/>
                <p:cNvSpPr>
                  <a:spLocks/>
                </p:cNvSpPr>
                <p:nvPr/>
              </p:nvSpPr>
              <p:spPr bwMode="auto">
                <a:xfrm>
                  <a:off x="1541" y="2882"/>
                  <a:ext cx="697" cy="364"/>
                </a:xfrm>
                <a:custGeom>
                  <a:avLst/>
                  <a:gdLst/>
                  <a:ahLst/>
                  <a:cxnLst>
                    <a:cxn ang="0">
                      <a:pos x="578" y="213"/>
                    </a:cxn>
                    <a:cxn ang="0">
                      <a:pos x="592" y="188"/>
                    </a:cxn>
                    <a:cxn ang="0">
                      <a:pos x="592" y="175"/>
                    </a:cxn>
                    <a:cxn ang="0">
                      <a:pos x="607" y="138"/>
                    </a:cxn>
                    <a:cxn ang="0">
                      <a:pos x="652" y="113"/>
                    </a:cxn>
                    <a:cxn ang="0">
                      <a:pos x="696" y="100"/>
                    </a:cxn>
                    <a:cxn ang="0">
                      <a:pos x="681" y="75"/>
                    </a:cxn>
                    <a:cxn ang="0">
                      <a:pos x="681" y="63"/>
                    </a:cxn>
                    <a:cxn ang="0">
                      <a:pos x="652" y="50"/>
                    </a:cxn>
                    <a:cxn ang="0">
                      <a:pos x="622" y="13"/>
                    </a:cxn>
                    <a:cxn ang="0">
                      <a:pos x="578" y="25"/>
                    </a:cxn>
                    <a:cxn ang="0">
                      <a:pos x="548" y="0"/>
                    </a:cxn>
                    <a:cxn ang="0">
                      <a:pos x="518" y="13"/>
                    </a:cxn>
                    <a:cxn ang="0">
                      <a:pos x="474" y="13"/>
                    </a:cxn>
                    <a:cxn ang="0">
                      <a:pos x="429" y="25"/>
                    </a:cxn>
                    <a:cxn ang="0">
                      <a:pos x="400" y="38"/>
                    </a:cxn>
                    <a:cxn ang="0">
                      <a:pos x="370" y="50"/>
                    </a:cxn>
                    <a:cxn ang="0">
                      <a:pos x="370" y="63"/>
                    </a:cxn>
                    <a:cxn ang="0">
                      <a:pos x="341" y="100"/>
                    </a:cxn>
                    <a:cxn ang="0">
                      <a:pos x="311" y="113"/>
                    </a:cxn>
                    <a:cxn ang="0">
                      <a:pos x="267" y="125"/>
                    </a:cxn>
                    <a:cxn ang="0">
                      <a:pos x="222" y="125"/>
                    </a:cxn>
                    <a:cxn ang="0">
                      <a:pos x="207" y="100"/>
                    </a:cxn>
                    <a:cxn ang="0">
                      <a:pos x="178" y="113"/>
                    </a:cxn>
                    <a:cxn ang="0">
                      <a:pos x="163" y="138"/>
                    </a:cxn>
                    <a:cxn ang="0">
                      <a:pos x="148" y="175"/>
                    </a:cxn>
                    <a:cxn ang="0">
                      <a:pos x="118" y="188"/>
                    </a:cxn>
                    <a:cxn ang="0">
                      <a:pos x="104" y="213"/>
                    </a:cxn>
                    <a:cxn ang="0">
                      <a:pos x="74" y="213"/>
                    </a:cxn>
                    <a:cxn ang="0">
                      <a:pos x="30" y="238"/>
                    </a:cxn>
                    <a:cxn ang="0">
                      <a:pos x="0" y="250"/>
                    </a:cxn>
                    <a:cxn ang="0">
                      <a:pos x="30" y="250"/>
                    </a:cxn>
                    <a:cxn ang="0">
                      <a:pos x="74" y="238"/>
                    </a:cxn>
                    <a:cxn ang="0">
                      <a:pos x="104" y="250"/>
                    </a:cxn>
                    <a:cxn ang="0">
                      <a:pos x="89" y="263"/>
                    </a:cxn>
                    <a:cxn ang="0">
                      <a:pos x="118" y="288"/>
                    </a:cxn>
                    <a:cxn ang="0">
                      <a:pos x="118" y="300"/>
                    </a:cxn>
                    <a:cxn ang="0">
                      <a:pos x="118" y="313"/>
                    </a:cxn>
                    <a:cxn ang="0">
                      <a:pos x="133" y="338"/>
                    </a:cxn>
                    <a:cxn ang="0">
                      <a:pos x="193" y="338"/>
                    </a:cxn>
                    <a:cxn ang="0">
                      <a:pos x="193" y="350"/>
                    </a:cxn>
                    <a:cxn ang="0">
                      <a:pos x="193" y="363"/>
                    </a:cxn>
                    <a:cxn ang="0">
                      <a:pos x="237" y="363"/>
                    </a:cxn>
                    <a:cxn ang="0">
                      <a:pos x="267" y="350"/>
                    </a:cxn>
                    <a:cxn ang="0">
                      <a:pos x="296" y="350"/>
                    </a:cxn>
                    <a:cxn ang="0">
                      <a:pos x="267" y="338"/>
                    </a:cxn>
                    <a:cxn ang="0">
                      <a:pos x="281" y="300"/>
                    </a:cxn>
                    <a:cxn ang="0">
                      <a:pos x="311" y="288"/>
                    </a:cxn>
                    <a:cxn ang="0">
                      <a:pos x="326" y="263"/>
                    </a:cxn>
                    <a:cxn ang="0">
                      <a:pos x="341" y="238"/>
                    </a:cxn>
                    <a:cxn ang="0">
                      <a:pos x="370" y="225"/>
                    </a:cxn>
                    <a:cxn ang="0">
                      <a:pos x="385" y="200"/>
                    </a:cxn>
                    <a:cxn ang="0">
                      <a:pos x="415" y="188"/>
                    </a:cxn>
                    <a:cxn ang="0">
                      <a:pos x="503" y="188"/>
                    </a:cxn>
                    <a:cxn ang="0">
                      <a:pos x="533" y="200"/>
                    </a:cxn>
                    <a:cxn ang="0">
                      <a:pos x="563" y="213"/>
                    </a:cxn>
                  </a:cxnLst>
                  <a:rect l="0" t="0" r="r" b="b"/>
                  <a:pathLst>
                    <a:path w="697" h="364">
                      <a:moveTo>
                        <a:pt x="563" y="213"/>
                      </a:moveTo>
                      <a:lnTo>
                        <a:pt x="563" y="213"/>
                      </a:lnTo>
                      <a:lnTo>
                        <a:pt x="578" y="213"/>
                      </a:lnTo>
                      <a:lnTo>
                        <a:pt x="578" y="200"/>
                      </a:lnTo>
                      <a:lnTo>
                        <a:pt x="578" y="188"/>
                      </a:lnTo>
                      <a:lnTo>
                        <a:pt x="592" y="188"/>
                      </a:lnTo>
                      <a:lnTo>
                        <a:pt x="578" y="188"/>
                      </a:lnTo>
                      <a:lnTo>
                        <a:pt x="578" y="175"/>
                      </a:lnTo>
                      <a:lnTo>
                        <a:pt x="592" y="175"/>
                      </a:lnTo>
                      <a:lnTo>
                        <a:pt x="592" y="163"/>
                      </a:lnTo>
                      <a:lnTo>
                        <a:pt x="592" y="150"/>
                      </a:lnTo>
                      <a:lnTo>
                        <a:pt x="607" y="138"/>
                      </a:lnTo>
                      <a:lnTo>
                        <a:pt x="637" y="125"/>
                      </a:lnTo>
                      <a:lnTo>
                        <a:pt x="637" y="113"/>
                      </a:lnTo>
                      <a:lnTo>
                        <a:pt x="652" y="113"/>
                      </a:lnTo>
                      <a:lnTo>
                        <a:pt x="666" y="100"/>
                      </a:lnTo>
                      <a:lnTo>
                        <a:pt x="681" y="100"/>
                      </a:lnTo>
                      <a:lnTo>
                        <a:pt x="696" y="100"/>
                      </a:lnTo>
                      <a:lnTo>
                        <a:pt x="696" y="88"/>
                      </a:lnTo>
                      <a:lnTo>
                        <a:pt x="681" y="88"/>
                      </a:lnTo>
                      <a:lnTo>
                        <a:pt x="681" y="75"/>
                      </a:lnTo>
                      <a:lnTo>
                        <a:pt x="666" y="75"/>
                      </a:lnTo>
                      <a:lnTo>
                        <a:pt x="666" y="63"/>
                      </a:lnTo>
                      <a:lnTo>
                        <a:pt x="681" y="63"/>
                      </a:lnTo>
                      <a:lnTo>
                        <a:pt x="666" y="63"/>
                      </a:lnTo>
                      <a:lnTo>
                        <a:pt x="652" y="63"/>
                      </a:lnTo>
                      <a:lnTo>
                        <a:pt x="652" y="50"/>
                      </a:lnTo>
                      <a:lnTo>
                        <a:pt x="652" y="38"/>
                      </a:lnTo>
                      <a:lnTo>
                        <a:pt x="652" y="25"/>
                      </a:lnTo>
                      <a:lnTo>
                        <a:pt x="622" y="13"/>
                      </a:lnTo>
                      <a:lnTo>
                        <a:pt x="607" y="25"/>
                      </a:lnTo>
                      <a:lnTo>
                        <a:pt x="592" y="25"/>
                      </a:lnTo>
                      <a:lnTo>
                        <a:pt x="578" y="25"/>
                      </a:lnTo>
                      <a:lnTo>
                        <a:pt x="563" y="13"/>
                      </a:lnTo>
                      <a:lnTo>
                        <a:pt x="548" y="13"/>
                      </a:lnTo>
                      <a:lnTo>
                        <a:pt x="548" y="0"/>
                      </a:lnTo>
                      <a:lnTo>
                        <a:pt x="533" y="0"/>
                      </a:lnTo>
                      <a:lnTo>
                        <a:pt x="518" y="0"/>
                      </a:lnTo>
                      <a:lnTo>
                        <a:pt x="518" y="13"/>
                      </a:lnTo>
                      <a:lnTo>
                        <a:pt x="503" y="13"/>
                      </a:lnTo>
                      <a:lnTo>
                        <a:pt x="503" y="0"/>
                      </a:lnTo>
                      <a:lnTo>
                        <a:pt x="474" y="13"/>
                      </a:lnTo>
                      <a:lnTo>
                        <a:pt x="444" y="13"/>
                      </a:lnTo>
                      <a:lnTo>
                        <a:pt x="429" y="13"/>
                      </a:lnTo>
                      <a:lnTo>
                        <a:pt x="429" y="25"/>
                      </a:lnTo>
                      <a:lnTo>
                        <a:pt x="415" y="25"/>
                      </a:lnTo>
                      <a:lnTo>
                        <a:pt x="415" y="38"/>
                      </a:lnTo>
                      <a:lnTo>
                        <a:pt x="400" y="38"/>
                      </a:lnTo>
                      <a:lnTo>
                        <a:pt x="385" y="38"/>
                      </a:lnTo>
                      <a:lnTo>
                        <a:pt x="385" y="50"/>
                      </a:lnTo>
                      <a:lnTo>
                        <a:pt x="370" y="50"/>
                      </a:lnTo>
                      <a:lnTo>
                        <a:pt x="355" y="50"/>
                      </a:lnTo>
                      <a:lnTo>
                        <a:pt x="355" y="63"/>
                      </a:lnTo>
                      <a:lnTo>
                        <a:pt x="370" y="63"/>
                      </a:lnTo>
                      <a:lnTo>
                        <a:pt x="370" y="88"/>
                      </a:lnTo>
                      <a:lnTo>
                        <a:pt x="355" y="100"/>
                      </a:lnTo>
                      <a:lnTo>
                        <a:pt x="341" y="100"/>
                      </a:lnTo>
                      <a:lnTo>
                        <a:pt x="326" y="100"/>
                      </a:lnTo>
                      <a:lnTo>
                        <a:pt x="311" y="100"/>
                      </a:lnTo>
                      <a:lnTo>
                        <a:pt x="311" y="113"/>
                      </a:lnTo>
                      <a:lnTo>
                        <a:pt x="296" y="113"/>
                      </a:lnTo>
                      <a:lnTo>
                        <a:pt x="281" y="113"/>
                      </a:lnTo>
                      <a:lnTo>
                        <a:pt x="267" y="125"/>
                      </a:lnTo>
                      <a:lnTo>
                        <a:pt x="252" y="125"/>
                      </a:lnTo>
                      <a:lnTo>
                        <a:pt x="237" y="125"/>
                      </a:lnTo>
                      <a:lnTo>
                        <a:pt x="222" y="125"/>
                      </a:lnTo>
                      <a:lnTo>
                        <a:pt x="222" y="113"/>
                      </a:lnTo>
                      <a:lnTo>
                        <a:pt x="207" y="113"/>
                      </a:lnTo>
                      <a:lnTo>
                        <a:pt x="207" y="100"/>
                      </a:lnTo>
                      <a:lnTo>
                        <a:pt x="193" y="100"/>
                      </a:lnTo>
                      <a:lnTo>
                        <a:pt x="178" y="100"/>
                      </a:lnTo>
                      <a:lnTo>
                        <a:pt x="178" y="113"/>
                      </a:lnTo>
                      <a:lnTo>
                        <a:pt x="178" y="125"/>
                      </a:lnTo>
                      <a:lnTo>
                        <a:pt x="163" y="125"/>
                      </a:lnTo>
                      <a:lnTo>
                        <a:pt x="163" y="138"/>
                      </a:lnTo>
                      <a:lnTo>
                        <a:pt x="148" y="150"/>
                      </a:lnTo>
                      <a:lnTo>
                        <a:pt x="148" y="163"/>
                      </a:lnTo>
                      <a:lnTo>
                        <a:pt x="148" y="175"/>
                      </a:lnTo>
                      <a:lnTo>
                        <a:pt x="133" y="175"/>
                      </a:lnTo>
                      <a:lnTo>
                        <a:pt x="133" y="188"/>
                      </a:lnTo>
                      <a:lnTo>
                        <a:pt x="118" y="188"/>
                      </a:lnTo>
                      <a:lnTo>
                        <a:pt x="118" y="200"/>
                      </a:lnTo>
                      <a:lnTo>
                        <a:pt x="104" y="200"/>
                      </a:lnTo>
                      <a:lnTo>
                        <a:pt x="104" y="213"/>
                      </a:lnTo>
                      <a:lnTo>
                        <a:pt x="104" y="200"/>
                      </a:lnTo>
                      <a:lnTo>
                        <a:pt x="89" y="213"/>
                      </a:lnTo>
                      <a:lnTo>
                        <a:pt x="74" y="213"/>
                      </a:lnTo>
                      <a:lnTo>
                        <a:pt x="74" y="225"/>
                      </a:lnTo>
                      <a:lnTo>
                        <a:pt x="59" y="225"/>
                      </a:lnTo>
                      <a:lnTo>
                        <a:pt x="30" y="238"/>
                      </a:lnTo>
                      <a:lnTo>
                        <a:pt x="30" y="250"/>
                      </a:lnTo>
                      <a:lnTo>
                        <a:pt x="15" y="250"/>
                      </a:lnTo>
                      <a:lnTo>
                        <a:pt x="0" y="250"/>
                      </a:lnTo>
                      <a:lnTo>
                        <a:pt x="0" y="263"/>
                      </a:lnTo>
                      <a:lnTo>
                        <a:pt x="30" y="263"/>
                      </a:lnTo>
                      <a:lnTo>
                        <a:pt x="30" y="250"/>
                      </a:lnTo>
                      <a:lnTo>
                        <a:pt x="44" y="250"/>
                      </a:lnTo>
                      <a:lnTo>
                        <a:pt x="59" y="250"/>
                      </a:lnTo>
                      <a:lnTo>
                        <a:pt x="74" y="238"/>
                      </a:lnTo>
                      <a:lnTo>
                        <a:pt x="89" y="238"/>
                      </a:lnTo>
                      <a:lnTo>
                        <a:pt x="89" y="250"/>
                      </a:lnTo>
                      <a:lnTo>
                        <a:pt x="104" y="250"/>
                      </a:lnTo>
                      <a:lnTo>
                        <a:pt x="89" y="263"/>
                      </a:lnTo>
                      <a:lnTo>
                        <a:pt x="74" y="263"/>
                      </a:lnTo>
                      <a:lnTo>
                        <a:pt x="89" y="263"/>
                      </a:lnTo>
                      <a:lnTo>
                        <a:pt x="118" y="263"/>
                      </a:lnTo>
                      <a:lnTo>
                        <a:pt x="118" y="275"/>
                      </a:lnTo>
                      <a:lnTo>
                        <a:pt x="118" y="288"/>
                      </a:lnTo>
                      <a:lnTo>
                        <a:pt x="104" y="288"/>
                      </a:lnTo>
                      <a:lnTo>
                        <a:pt x="118" y="288"/>
                      </a:lnTo>
                      <a:lnTo>
                        <a:pt x="118" y="300"/>
                      </a:lnTo>
                      <a:lnTo>
                        <a:pt x="133" y="300"/>
                      </a:lnTo>
                      <a:lnTo>
                        <a:pt x="133" y="313"/>
                      </a:lnTo>
                      <a:lnTo>
                        <a:pt x="118" y="313"/>
                      </a:lnTo>
                      <a:lnTo>
                        <a:pt x="133" y="313"/>
                      </a:lnTo>
                      <a:lnTo>
                        <a:pt x="133" y="325"/>
                      </a:lnTo>
                      <a:lnTo>
                        <a:pt x="133" y="338"/>
                      </a:lnTo>
                      <a:lnTo>
                        <a:pt x="148" y="338"/>
                      </a:lnTo>
                      <a:lnTo>
                        <a:pt x="163" y="338"/>
                      </a:lnTo>
                      <a:lnTo>
                        <a:pt x="193" y="338"/>
                      </a:lnTo>
                      <a:lnTo>
                        <a:pt x="193" y="350"/>
                      </a:lnTo>
                      <a:lnTo>
                        <a:pt x="178" y="350"/>
                      </a:lnTo>
                      <a:lnTo>
                        <a:pt x="193" y="350"/>
                      </a:lnTo>
                      <a:lnTo>
                        <a:pt x="193" y="363"/>
                      </a:lnTo>
                      <a:lnTo>
                        <a:pt x="178" y="363"/>
                      </a:lnTo>
                      <a:lnTo>
                        <a:pt x="193" y="363"/>
                      </a:lnTo>
                      <a:lnTo>
                        <a:pt x="207" y="363"/>
                      </a:lnTo>
                      <a:lnTo>
                        <a:pt x="222" y="363"/>
                      </a:lnTo>
                      <a:lnTo>
                        <a:pt x="237" y="363"/>
                      </a:lnTo>
                      <a:lnTo>
                        <a:pt x="252" y="363"/>
                      </a:lnTo>
                      <a:lnTo>
                        <a:pt x="252" y="350"/>
                      </a:lnTo>
                      <a:lnTo>
                        <a:pt x="267" y="350"/>
                      </a:lnTo>
                      <a:lnTo>
                        <a:pt x="267" y="363"/>
                      </a:lnTo>
                      <a:lnTo>
                        <a:pt x="281" y="363"/>
                      </a:lnTo>
                      <a:lnTo>
                        <a:pt x="296" y="350"/>
                      </a:lnTo>
                      <a:lnTo>
                        <a:pt x="281" y="350"/>
                      </a:lnTo>
                      <a:lnTo>
                        <a:pt x="281" y="338"/>
                      </a:lnTo>
                      <a:lnTo>
                        <a:pt x="267" y="338"/>
                      </a:lnTo>
                      <a:lnTo>
                        <a:pt x="281" y="338"/>
                      </a:lnTo>
                      <a:lnTo>
                        <a:pt x="281" y="313"/>
                      </a:lnTo>
                      <a:lnTo>
                        <a:pt x="281" y="300"/>
                      </a:lnTo>
                      <a:lnTo>
                        <a:pt x="296" y="300"/>
                      </a:lnTo>
                      <a:lnTo>
                        <a:pt x="296" y="288"/>
                      </a:lnTo>
                      <a:lnTo>
                        <a:pt x="311" y="288"/>
                      </a:lnTo>
                      <a:lnTo>
                        <a:pt x="311" y="275"/>
                      </a:lnTo>
                      <a:lnTo>
                        <a:pt x="326" y="275"/>
                      </a:lnTo>
                      <a:lnTo>
                        <a:pt x="326" y="263"/>
                      </a:lnTo>
                      <a:lnTo>
                        <a:pt x="341" y="263"/>
                      </a:lnTo>
                      <a:lnTo>
                        <a:pt x="341" y="250"/>
                      </a:lnTo>
                      <a:lnTo>
                        <a:pt x="341" y="238"/>
                      </a:lnTo>
                      <a:lnTo>
                        <a:pt x="341" y="225"/>
                      </a:lnTo>
                      <a:lnTo>
                        <a:pt x="355" y="225"/>
                      </a:lnTo>
                      <a:lnTo>
                        <a:pt x="370" y="225"/>
                      </a:lnTo>
                      <a:lnTo>
                        <a:pt x="370" y="213"/>
                      </a:lnTo>
                      <a:lnTo>
                        <a:pt x="385" y="213"/>
                      </a:lnTo>
                      <a:lnTo>
                        <a:pt x="385" y="200"/>
                      </a:lnTo>
                      <a:lnTo>
                        <a:pt x="400" y="200"/>
                      </a:lnTo>
                      <a:lnTo>
                        <a:pt x="400" y="188"/>
                      </a:lnTo>
                      <a:lnTo>
                        <a:pt x="415" y="188"/>
                      </a:lnTo>
                      <a:lnTo>
                        <a:pt x="429" y="188"/>
                      </a:lnTo>
                      <a:lnTo>
                        <a:pt x="444" y="188"/>
                      </a:lnTo>
                      <a:lnTo>
                        <a:pt x="503" y="188"/>
                      </a:lnTo>
                      <a:lnTo>
                        <a:pt x="518" y="188"/>
                      </a:lnTo>
                      <a:lnTo>
                        <a:pt x="533" y="188"/>
                      </a:lnTo>
                      <a:lnTo>
                        <a:pt x="533" y="200"/>
                      </a:lnTo>
                      <a:lnTo>
                        <a:pt x="548" y="200"/>
                      </a:lnTo>
                      <a:lnTo>
                        <a:pt x="563" y="200"/>
                      </a:lnTo>
                      <a:lnTo>
                        <a:pt x="563" y="213"/>
                      </a:lnTo>
                      <a:lnTo>
                        <a:pt x="578" y="213"/>
                      </a:lnTo>
                      <a:lnTo>
                        <a:pt x="563" y="213"/>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44" name="Freeform 51"/>
                <p:cNvSpPr>
                  <a:spLocks/>
                </p:cNvSpPr>
                <p:nvPr/>
              </p:nvSpPr>
              <p:spPr bwMode="auto">
                <a:xfrm>
                  <a:off x="2459" y="2608"/>
                  <a:ext cx="75" cy="100"/>
                </a:xfrm>
                <a:custGeom>
                  <a:avLst/>
                  <a:gdLst/>
                  <a:ahLst/>
                  <a:cxnLst>
                    <a:cxn ang="0">
                      <a:pos x="15" y="12"/>
                    </a:cxn>
                    <a:cxn ang="0">
                      <a:pos x="15" y="12"/>
                    </a:cxn>
                    <a:cxn ang="0">
                      <a:pos x="15" y="0"/>
                    </a:cxn>
                    <a:cxn ang="0">
                      <a:pos x="30" y="0"/>
                    </a:cxn>
                    <a:cxn ang="0">
                      <a:pos x="44" y="0"/>
                    </a:cxn>
                    <a:cxn ang="0">
                      <a:pos x="59" y="0"/>
                    </a:cxn>
                    <a:cxn ang="0">
                      <a:pos x="59" y="12"/>
                    </a:cxn>
                    <a:cxn ang="0">
                      <a:pos x="74" y="12"/>
                    </a:cxn>
                    <a:cxn ang="0">
                      <a:pos x="74" y="25"/>
                    </a:cxn>
                    <a:cxn ang="0">
                      <a:pos x="74" y="37"/>
                    </a:cxn>
                    <a:cxn ang="0">
                      <a:pos x="59" y="37"/>
                    </a:cxn>
                    <a:cxn ang="0">
                      <a:pos x="59" y="50"/>
                    </a:cxn>
                    <a:cxn ang="0">
                      <a:pos x="44" y="62"/>
                    </a:cxn>
                    <a:cxn ang="0">
                      <a:pos x="44" y="74"/>
                    </a:cxn>
                    <a:cxn ang="0">
                      <a:pos x="15" y="74"/>
                    </a:cxn>
                    <a:cxn ang="0">
                      <a:pos x="15" y="87"/>
                    </a:cxn>
                    <a:cxn ang="0">
                      <a:pos x="0" y="99"/>
                    </a:cxn>
                    <a:cxn ang="0">
                      <a:pos x="0" y="87"/>
                    </a:cxn>
                    <a:cxn ang="0">
                      <a:pos x="15" y="87"/>
                    </a:cxn>
                    <a:cxn ang="0">
                      <a:pos x="15" y="62"/>
                    </a:cxn>
                    <a:cxn ang="0">
                      <a:pos x="0" y="62"/>
                    </a:cxn>
                    <a:cxn ang="0">
                      <a:pos x="0" y="50"/>
                    </a:cxn>
                    <a:cxn ang="0">
                      <a:pos x="15" y="50"/>
                    </a:cxn>
                    <a:cxn ang="0">
                      <a:pos x="15" y="37"/>
                    </a:cxn>
                    <a:cxn ang="0">
                      <a:pos x="15" y="25"/>
                    </a:cxn>
                    <a:cxn ang="0">
                      <a:pos x="30" y="25"/>
                    </a:cxn>
                    <a:cxn ang="0">
                      <a:pos x="15" y="25"/>
                    </a:cxn>
                    <a:cxn ang="0">
                      <a:pos x="15" y="12"/>
                    </a:cxn>
                  </a:cxnLst>
                  <a:rect l="0" t="0" r="r" b="b"/>
                  <a:pathLst>
                    <a:path w="75" h="100">
                      <a:moveTo>
                        <a:pt x="15" y="12"/>
                      </a:moveTo>
                      <a:lnTo>
                        <a:pt x="15" y="12"/>
                      </a:lnTo>
                      <a:lnTo>
                        <a:pt x="15" y="0"/>
                      </a:lnTo>
                      <a:lnTo>
                        <a:pt x="30" y="0"/>
                      </a:lnTo>
                      <a:lnTo>
                        <a:pt x="44" y="0"/>
                      </a:lnTo>
                      <a:lnTo>
                        <a:pt x="59" y="0"/>
                      </a:lnTo>
                      <a:lnTo>
                        <a:pt x="59" y="12"/>
                      </a:lnTo>
                      <a:lnTo>
                        <a:pt x="74" y="12"/>
                      </a:lnTo>
                      <a:lnTo>
                        <a:pt x="74" y="25"/>
                      </a:lnTo>
                      <a:lnTo>
                        <a:pt x="74" y="37"/>
                      </a:lnTo>
                      <a:lnTo>
                        <a:pt x="59" y="37"/>
                      </a:lnTo>
                      <a:lnTo>
                        <a:pt x="59" y="50"/>
                      </a:lnTo>
                      <a:lnTo>
                        <a:pt x="44" y="62"/>
                      </a:lnTo>
                      <a:lnTo>
                        <a:pt x="44" y="74"/>
                      </a:lnTo>
                      <a:lnTo>
                        <a:pt x="15" y="74"/>
                      </a:lnTo>
                      <a:lnTo>
                        <a:pt x="15" y="87"/>
                      </a:lnTo>
                      <a:lnTo>
                        <a:pt x="0" y="99"/>
                      </a:lnTo>
                      <a:lnTo>
                        <a:pt x="0" y="87"/>
                      </a:lnTo>
                      <a:lnTo>
                        <a:pt x="15" y="87"/>
                      </a:lnTo>
                      <a:lnTo>
                        <a:pt x="15" y="62"/>
                      </a:lnTo>
                      <a:lnTo>
                        <a:pt x="0" y="62"/>
                      </a:lnTo>
                      <a:lnTo>
                        <a:pt x="0" y="50"/>
                      </a:lnTo>
                      <a:lnTo>
                        <a:pt x="15" y="50"/>
                      </a:lnTo>
                      <a:lnTo>
                        <a:pt x="15" y="37"/>
                      </a:lnTo>
                      <a:lnTo>
                        <a:pt x="15" y="25"/>
                      </a:lnTo>
                      <a:lnTo>
                        <a:pt x="30" y="25"/>
                      </a:lnTo>
                      <a:lnTo>
                        <a:pt x="15" y="25"/>
                      </a:lnTo>
                      <a:lnTo>
                        <a:pt x="15" y="12"/>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grpSp>
        </p:grpSp>
        <p:sp>
          <p:nvSpPr>
            <p:cNvPr id="49" name="Text Box 55"/>
            <p:cNvSpPr txBox="1">
              <a:spLocks noChangeArrowheads="1"/>
            </p:cNvSpPr>
            <p:nvPr/>
          </p:nvSpPr>
          <p:spPr bwMode="auto">
            <a:xfrm>
              <a:off x="4016375" y="5278438"/>
              <a:ext cx="1177925" cy="579437"/>
            </a:xfrm>
            <a:prstGeom prst="rect">
              <a:avLst/>
            </a:prstGeom>
            <a:noFill/>
            <a:ln w="9525">
              <a:noFill/>
              <a:miter lim="800000"/>
              <a:headEnd/>
              <a:tailEnd/>
            </a:ln>
            <a:effectLst/>
          </p:spPr>
          <p:txBody>
            <a:bodyPr wrap="none">
              <a:spAutoFit/>
            </a:bodyPr>
            <a:lstStyle/>
            <a:p>
              <a:r>
                <a:rPr lang="en-US" altLang="ja-JP" sz="3200" b="1">
                  <a:solidFill>
                    <a:srgbClr val="336600"/>
                  </a:solidFill>
                  <a:effectLst>
                    <a:outerShdw blurRad="38100" dist="38100" dir="2700000" algn="tl">
                      <a:srgbClr val="C0C0C0"/>
                    </a:outerShdw>
                  </a:effectLst>
                  <a:latin typeface="Times New Roman" pitchFamily="18" charset="0"/>
                  <a:ea typeface="HGSｺﾞｼｯｸE" pitchFamily="50" charset="-128"/>
                </a:rPr>
                <a:t>WAN</a:t>
              </a:r>
            </a:p>
          </p:txBody>
        </p:sp>
        <p:grpSp>
          <p:nvGrpSpPr>
            <p:cNvPr id="236" name="Group 71"/>
            <p:cNvGrpSpPr>
              <a:grpSpLocks/>
            </p:cNvGrpSpPr>
            <p:nvPr/>
          </p:nvGrpSpPr>
          <p:grpSpPr bwMode="auto">
            <a:xfrm>
              <a:off x="280988" y="3086100"/>
              <a:ext cx="765175" cy="703263"/>
              <a:chOff x="490" y="1361"/>
              <a:chExt cx="482" cy="443"/>
            </a:xfrm>
          </p:grpSpPr>
          <p:sp>
            <p:nvSpPr>
              <p:cNvPr id="51" name="Rectangle 72"/>
              <p:cNvSpPr>
                <a:spLocks noChangeArrowheads="1"/>
              </p:cNvSpPr>
              <p:nvPr/>
            </p:nvSpPr>
            <p:spPr bwMode="auto">
              <a:xfrm>
                <a:off x="490" y="1361"/>
                <a:ext cx="482" cy="437"/>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12000GFlops</a:t>
                </a:r>
              </a:p>
              <a:p>
                <a:pPr algn="ctr"/>
                <a:endParaRPr lang="en-US" altLang="ja-JP" sz="1000">
                  <a:solidFill>
                    <a:srgbClr val="000000"/>
                  </a:solidFill>
                  <a:latin typeface="HGSｺﾞｼｯｸE" pitchFamily="50" charset="-128"/>
                  <a:ea typeface="HGSｺﾞｼｯｸE" pitchFamily="50" charset="-128"/>
                </a:endParaRPr>
              </a:p>
            </p:txBody>
          </p:sp>
          <p:sp>
            <p:nvSpPr>
              <p:cNvPr id="52" name="Text Box 73"/>
              <p:cNvSpPr txBox="1">
                <a:spLocks noChangeArrowheads="1"/>
              </p:cNvSpPr>
              <p:nvPr/>
            </p:nvSpPr>
            <p:spPr bwMode="auto">
              <a:xfrm>
                <a:off x="647" y="1708"/>
                <a:ext cx="168" cy="96"/>
              </a:xfrm>
              <a:prstGeom prst="rect">
                <a:avLst/>
              </a:prstGeom>
              <a:noFill/>
              <a:ln w="9525">
                <a:noFill/>
                <a:miter lim="800000"/>
                <a:headEnd/>
                <a:tailEnd/>
              </a:ln>
              <a:effectLst/>
            </p:spPr>
            <p:txBody>
              <a:bodyPr wrap="none" lIns="0" tIns="0" rIns="0" bIns="0" anchor="ctr" anchorCtr="1">
                <a:spAutoFit/>
              </a:bodyPr>
              <a:lstStyle/>
              <a:p>
                <a:pPr algn="ctr"/>
                <a:r>
                  <a:rPr lang="en-US" altLang="ja-JP" sz="1000">
                    <a:solidFill>
                      <a:srgbClr val="0000CC"/>
                    </a:solidFill>
                    <a:latin typeface="HGSｺﾞｼｯｸE" pitchFamily="50" charset="-128"/>
                    <a:ea typeface="HGSｺﾞｼｯｸE" pitchFamily="50" charset="-128"/>
                  </a:rPr>
                  <a:t>SX-8</a:t>
                </a:r>
              </a:p>
            </p:txBody>
          </p:sp>
        </p:grpSp>
        <p:grpSp>
          <p:nvGrpSpPr>
            <p:cNvPr id="237" name="Group 74" descr="25%"/>
            <p:cNvGrpSpPr>
              <a:grpSpLocks/>
            </p:cNvGrpSpPr>
            <p:nvPr/>
          </p:nvGrpSpPr>
          <p:grpSpPr bwMode="auto">
            <a:xfrm rot="1746485">
              <a:off x="1271588" y="4159250"/>
              <a:ext cx="1736725" cy="1430338"/>
              <a:chOff x="624" y="2958"/>
              <a:chExt cx="1052" cy="835"/>
            </a:xfrm>
          </p:grpSpPr>
          <p:sp>
            <p:nvSpPr>
              <p:cNvPr id="54" name="Freeform 75"/>
              <p:cNvSpPr>
                <a:spLocks/>
              </p:cNvSpPr>
              <p:nvPr/>
            </p:nvSpPr>
            <p:spPr bwMode="auto">
              <a:xfrm>
                <a:off x="861" y="3070"/>
                <a:ext cx="696" cy="573"/>
              </a:xfrm>
              <a:custGeom>
                <a:avLst/>
                <a:gdLst/>
                <a:ahLst/>
                <a:cxnLst>
                  <a:cxn ang="0">
                    <a:pos x="340" y="25"/>
                  </a:cxn>
                  <a:cxn ang="0">
                    <a:pos x="399" y="62"/>
                  </a:cxn>
                  <a:cxn ang="0">
                    <a:pos x="488" y="62"/>
                  </a:cxn>
                  <a:cxn ang="0">
                    <a:pos x="547" y="37"/>
                  </a:cxn>
                  <a:cxn ang="0">
                    <a:pos x="562" y="75"/>
                  </a:cxn>
                  <a:cxn ang="0">
                    <a:pos x="532" y="112"/>
                  </a:cxn>
                  <a:cxn ang="0">
                    <a:pos x="621" y="112"/>
                  </a:cxn>
                  <a:cxn ang="0">
                    <a:pos x="651" y="137"/>
                  </a:cxn>
                  <a:cxn ang="0">
                    <a:pos x="651" y="137"/>
                  </a:cxn>
                  <a:cxn ang="0">
                    <a:pos x="695" y="162"/>
                  </a:cxn>
                  <a:cxn ang="0">
                    <a:pos x="665" y="199"/>
                  </a:cxn>
                  <a:cxn ang="0">
                    <a:pos x="636" y="261"/>
                  </a:cxn>
                  <a:cxn ang="0">
                    <a:pos x="606" y="311"/>
                  </a:cxn>
                  <a:cxn ang="0">
                    <a:pos x="606" y="373"/>
                  </a:cxn>
                  <a:cxn ang="0">
                    <a:pos x="621" y="410"/>
                  </a:cxn>
                  <a:cxn ang="0">
                    <a:pos x="606" y="473"/>
                  </a:cxn>
                  <a:cxn ang="0">
                    <a:pos x="532" y="473"/>
                  </a:cxn>
                  <a:cxn ang="0">
                    <a:pos x="532" y="497"/>
                  </a:cxn>
                  <a:cxn ang="0">
                    <a:pos x="488" y="547"/>
                  </a:cxn>
                  <a:cxn ang="0">
                    <a:pos x="429" y="560"/>
                  </a:cxn>
                  <a:cxn ang="0">
                    <a:pos x="429" y="497"/>
                  </a:cxn>
                  <a:cxn ang="0">
                    <a:pos x="384" y="460"/>
                  </a:cxn>
                  <a:cxn ang="0">
                    <a:pos x="429" y="448"/>
                  </a:cxn>
                  <a:cxn ang="0">
                    <a:pos x="384" y="435"/>
                  </a:cxn>
                  <a:cxn ang="0">
                    <a:pos x="399" y="510"/>
                  </a:cxn>
                  <a:cxn ang="0">
                    <a:pos x="384" y="535"/>
                  </a:cxn>
                  <a:cxn ang="0">
                    <a:pos x="325" y="535"/>
                  </a:cxn>
                  <a:cxn ang="0">
                    <a:pos x="281" y="522"/>
                  </a:cxn>
                  <a:cxn ang="0">
                    <a:pos x="266" y="510"/>
                  </a:cxn>
                  <a:cxn ang="0">
                    <a:pos x="296" y="460"/>
                  </a:cxn>
                  <a:cxn ang="0">
                    <a:pos x="251" y="410"/>
                  </a:cxn>
                  <a:cxn ang="0">
                    <a:pos x="222" y="385"/>
                  </a:cxn>
                  <a:cxn ang="0">
                    <a:pos x="237" y="373"/>
                  </a:cxn>
                  <a:cxn ang="0">
                    <a:pos x="281" y="348"/>
                  </a:cxn>
                  <a:cxn ang="0">
                    <a:pos x="311" y="298"/>
                  </a:cxn>
                  <a:cxn ang="0">
                    <a:pos x="311" y="261"/>
                  </a:cxn>
                  <a:cxn ang="0">
                    <a:pos x="266" y="211"/>
                  </a:cxn>
                  <a:cxn ang="0">
                    <a:pos x="222" y="174"/>
                  </a:cxn>
                  <a:cxn ang="0">
                    <a:pos x="163" y="174"/>
                  </a:cxn>
                  <a:cxn ang="0">
                    <a:pos x="163" y="224"/>
                  </a:cxn>
                  <a:cxn ang="0">
                    <a:pos x="177" y="236"/>
                  </a:cxn>
                  <a:cxn ang="0">
                    <a:pos x="251" y="236"/>
                  </a:cxn>
                  <a:cxn ang="0">
                    <a:pos x="192" y="274"/>
                  </a:cxn>
                  <a:cxn ang="0">
                    <a:pos x="133" y="274"/>
                  </a:cxn>
                  <a:cxn ang="0">
                    <a:pos x="89" y="249"/>
                  </a:cxn>
                  <a:cxn ang="0">
                    <a:pos x="30" y="224"/>
                  </a:cxn>
                  <a:cxn ang="0">
                    <a:pos x="59" y="211"/>
                  </a:cxn>
                  <a:cxn ang="0">
                    <a:pos x="104" y="236"/>
                  </a:cxn>
                  <a:cxn ang="0">
                    <a:pos x="104" y="211"/>
                  </a:cxn>
                  <a:cxn ang="0">
                    <a:pos x="59" y="199"/>
                  </a:cxn>
                  <a:cxn ang="0">
                    <a:pos x="0" y="162"/>
                  </a:cxn>
                  <a:cxn ang="0">
                    <a:pos x="59" y="137"/>
                  </a:cxn>
                  <a:cxn ang="0">
                    <a:pos x="74" y="124"/>
                  </a:cxn>
                  <a:cxn ang="0">
                    <a:pos x="133" y="87"/>
                  </a:cxn>
                  <a:cxn ang="0">
                    <a:pos x="207" y="62"/>
                  </a:cxn>
                  <a:cxn ang="0">
                    <a:pos x="251" y="12"/>
                  </a:cxn>
                  <a:cxn ang="0">
                    <a:pos x="325" y="12"/>
                  </a:cxn>
                </a:cxnLst>
                <a:rect l="0" t="0" r="r" b="b"/>
                <a:pathLst>
                  <a:path w="696" h="573">
                    <a:moveTo>
                      <a:pt x="340" y="0"/>
                    </a:moveTo>
                    <a:lnTo>
                      <a:pt x="340" y="0"/>
                    </a:lnTo>
                    <a:lnTo>
                      <a:pt x="355" y="0"/>
                    </a:lnTo>
                    <a:lnTo>
                      <a:pt x="355" y="12"/>
                    </a:lnTo>
                    <a:lnTo>
                      <a:pt x="355" y="25"/>
                    </a:lnTo>
                    <a:lnTo>
                      <a:pt x="340" y="25"/>
                    </a:lnTo>
                    <a:lnTo>
                      <a:pt x="355" y="37"/>
                    </a:lnTo>
                    <a:lnTo>
                      <a:pt x="370" y="37"/>
                    </a:lnTo>
                    <a:lnTo>
                      <a:pt x="384" y="37"/>
                    </a:lnTo>
                    <a:lnTo>
                      <a:pt x="384" y="50"/>
                    </a:lnTo>
                    <a:lnTo>
                      <a:pt x="399" y="50"/>
                    </a:lnTo>
                    <a:lnTo>
                      <a:pt x="399" y="62"/>
                    </a:lnTo>
                    <a:lnTo>
                      <a:pt x="414" y="62"/>
                    </a:lnTo>
                    <a:lnTo>
                      <a:pt x="429" y="62"/>
                    </a:lnTo>
                    <a:lnTo>
                      <a:pt x="444" y="62"/>
                    </a:lnTo>
                    <a:lnTo>
                      <a:pt x="458" y="62"/>
                    </a:lnTo>
                    <a:lnTo>
                      <a:pt x="473" y="62"/>
                    </a:lnTo>
                    <a:lnTo>
                      <a:pt x="488" y="62"/>
                    </a:lnTo>
                    <a:lnTo>
                      <a:pt x="488" y="50"/>
                    </a:lnTo>
                    <a:lnTo>
                      <a:pt x="503" y="50"/>
                    </a:lnTo>
                    <a:lnTo>
                      <a:pt x="503" y="37"/>
                    </a:lnTo>
                    <a:lnTo>
                      <a:pt x="518" y="37"/>
                    </a:lnTo>
                    <a:lnTo>
                      <a:pt x="532" y="37"/>
                    </a:lnTo>
                    <a:lnTo>
                      <a:pt x="547" y="37"/>
                    </a:lnTo>
                    <a:lnTo>
                      <a:pt x="562" y="37"/>
                    </a:lnTo>
                    <a:lnTo>
                      <a:pt x="562" y="50"/>
                    </a:lnTo>
                    <a:lnTo>
                      <a:pt x="577" y="50"/>
                    </a:lnTo>
                    <a:lnTo>
                      <a:pt x="577" y="62"/>
                    </a:lnTo>
                    <a:lnTo>
                      <a:pt x="577" y="75"/>
                    </a:lnTo>
                    <a:lnTo>
                      <a:pt x="562" y="75"/>
                    </a:lnTo>
                    <a:lnTo>
                      <a:pt x="562" y="87"/>
                    </a:lnTo>
                    <a:lnTo>
                      <a:pt x="547" y="87"/>
                    </a:lnTo>
                    <a:lnTo>
                      <a:pt x="532" y="99"/>
                    </a:lnTo>
                    <a:lnTo>
                      <a:pt x="518" y="99"/>
                    </a:lnTo>
                    <a:lnTo>
                      <a:pt x="518" y="112"/>
                    </a:lnTo>
                    <a:lnTo>
                      <a:pt x="532" y="112"/>
                    </a:lnTo>
                    <a:lnTo>
                      <a:pt x="547" y="112"/>
                    </a:lnTo>
                    <a:lnTo>
                      <a:pt x="562" y="112"/>
                    </a:lnTo>
                    <a:lnTo>
                      <a:pt x="577" y="112"/>
                    </a:lnTo>
                    <a:lnTo>
                      <a:pt x="591" y="112"/>
                    </a:lnTo>
                    <a:lnTo>
                      <a:pt x="606" y="112"/>
                    </a:lnTo>
                    <a:lnTo>
                      <a:pt x="621" y="112"/>
                    </a:lnTo>
                    <a:lnTo>
                      <a:pt x="621" y="99"/>
                    </a:lnTo>
                    <a:lnTo>
                      <a:pt x="621" y="112"/>
                    </a:lnTo>
                    <a:lnTo>
                      <a:pt x="621" y="124"/>
                    </a:lnTo>
                    <a:lnTo>
                      <a:pt x="636" y="124"/>
                    </a:lnTo>
                    <a:lnTo>
                      <a:pt x="636" y="137"/>
                    </a:lnTo>
                    <a:lnTo>
                      <a:pt x="651" y="137"/>
                    </a:lnTo>
                    <a:lnTo>
                      <a:pt x="665" y="137"/>
                    </a:lnTo>
                    <a:lnTo>
                      <a:pt x="651" y="137"/>
                    </a:lnTo>
                    <a:lnTo>
                      <a:pt x="665" y="137"/>
                    </a:lnTo>
                    <a:lnTo>
                      <a:pt x="651" y="137"/>
                    </a:lnTo>
                    <a:lnTo>
                      <a:pt x="665" y="137"/>
                    </a:lnTo>
                    <a:lnTo>
                      <a:pt x="651" y="137"/>
                    </a:lnTo>
                    <a:lnTo>
                      <a:pt x="651" y="162"/>
                    </a:lnTo>
                    <a:lnTo>
                      <a:pt x="665" y="162"/>
                    </a:lnTo>
                    <a:lnTo>
                      <a:pt x="680" y="162"/>
                    </a:lnTo>
                    <a:lnTo>
                      <a:pt x="680" y="149"/>
                    </a:lnTo>
                    <a:lnTo>
                      <a:pt x="695" y="149"/>
                    </a:lnTo>
                    <a:lnTo>
                      <a:pt x="695" y="162"/>
                    </a:lnTo>
                    <a:lnTo>
                      <a:pt x="680" y="162"/>
                    </a:lnTo>
                    <a:lnTo>
                      <a:pt x="680" y="174"/>
                    </a:lnTo>
                    <a:lnTo>
                      <a:pt x="695" y="187"/>
                    </a:lnTo>
                    <a:lnTo>
                      <a:pt x="680" y="187"/>
                    </a:lnTo>
                    <a:lnTo>
                      <a:pt x="665" y="187"/>
                    </a:lnTo>
                    <a:lnTo>
                      <a:pt x="665" y="199"/>
                    </a:lnTo>
                    <a:lnTo>
                      <a:pt x="665" y="211"/>
                    </a:lnTo>
                    <a:lnTo>
                      <a:pt x="651" y="211"/>
                    </a:lnTo>
                    <a:lnTo>
                      <a:pt x="651" y="224"/>
                    </a:lnTo>
                    <a:lnTo>
                      <a:pt x="636" y="224"/>
                    </a:lnTo>
                    <a:lnTo>
                      <a:pt x="636" y="236"/>
                    </a:lnTo>
                    <a:lnTo>
                      <a:pt x="636" y="261"/>
                    </a:lnTo>
                    <a:lnTo>
                      <a:pt x="621" y="261"/>
                    </a:lnTo>
                    <a:lnTo>
                      <a:pt x="621" y="274"/>
                    </a:lnTo>
                    <a:lnTo>
                      <a:pt x="621" y="286"/>
                    </a:lnTo>
                    <a:lnTo>
                      <a:pt x="606" y="286"/>
                    </a:lnTo>
                    <a:lnTo>
                      <a:pt x="606" y="298"/>
                    </a:lnTo>
                    <a:lnTo>
                      <a:pt x="606" y="311"/>
                    </a:lnTo>
                    <a:lnTo>
                      <a:pt x="606" y="323"/>
                    </a:lnTo>
                    <a:lnTo>
                      <a:pt x="606" y="336"/>
                    </a:lnTo>
                    <a:lnTo>
                      <a:pt x="591" y="348"/>
                    </a:lnTo>
                    <a:lnTo>
                      <a:pt x="606" y="348"/>
                    </a:lnTo>
                    <a:lnTo>
                      <a:pt x="606" y="361"/>
                    </a:lnTo>
                    <a:lnTo>
                      <a:pt x="606" y="373"/>
                    </a:lnTo>
                    <a:lnTo>
                      <a:pt x="606" y="385"/>
                    </a:lnTo>
                    <a:lnTo>
                      <a:pt x="621" y="385"/>
                    </a:lnTo>
                    <a:lnTo>
                      <a:pt x="606" y="385"/>
                    </a:lnTo>
                    <a:lnTo>
                      <a:pt x="606" y="398"/>
                    </a:lnTo>
                    <a:lnTo>
                      <a:pt x="606" y="410"/>
                    </a:lnTo>
                    <a:lnTo>
                      <a:pt x="621" y="410"/>
                    </a:lnTo>
                    <a:lnTo>
                      <a:pt x="606" y="410"/>
                    </a:lnTo>
                    <a:lnTo>
                      <a:pt x="606" y="423"/>
                    </a:lnTo>
                    <a:lnTo>
                      <a:pt x="606" y="435"/>
                    </a:lnTo>
                    <a:lnTo>
                      <a:pt x="606" y="473"/>
                    </a:lnTo>
                    <a:lnTo>
                      <a:pt x="591" y="473"/>
                    </a:lnTo>
                    <a:lnTo>
                      <a:pt x="606" y="473"/>
                    </a:lnTo>
                    <a:lnTo>
                      <a:pt x="606" y="485"/>
                    </a:lnTo>
                    <a:lnTo>
                      <a:pt x="591" y="485"/>
                    </a:lnTo>
                    <a:lnTo>
                      <a:pt x="577" y="485"/>
                    </a:lnTo>
                    <a:lnTo>
                      <a:pt x="577" y="473"/>
                    </a:lnTo>
                    <a:lnTo>
                      <a:pt x="562" y="473"/>
                    </a:lnTo>
                    <a:lnTo>
                      <a:pt x="532" y="473"/>
                    </a:lnTo>
                    <a:lnTo>
                      <a:pt x="518" y="473"/>
                    </a:lnTo>
                    <a:lnTo>
                      <a:pt x="503" y="473"/>
                    </a:lnTo>
                    <a:lnTo>
                      <a:pt x="503" y="485"/>
                    </a:lnTo>
                    <a:lnTo>
                      <a:pt x="518" y="485"/>
                    </a:lnTo>
                    <a:lnTo>
                      <a:pt x="518" y="497"/>
                    </a:lnTo>
                    <a:lnTo>
                      <a:pt x="532" y="497"/>
                    </a:lnTo>
                    <a:lnTo>
                      <a:pt x="532" y="510"/>
                    </a:lnTo>
                    <a:lnTo>
                      <a:pt x="532" y="522"/>
                    </a:lnTo>
                    <a:lnTo>
                      <a:pt x="518" y="522"/>
                    </a:lnTo>
                    <a:lnTo>
                      <a:pt x="518" y="535"/>
                    </a:lnTo>
                    <a:lnTo>
                      <a:pt x="503" y="535"/>
                    </a:lnTo>
                    <a:lnTo>
                      <a:pt x="488" y="547"/>
                    </a:lnTo>
                    <a:lnTo>
                      <a:pt x="473" y="547"/>
                    </a:lnTo>
                    <a:lnTo>
                      <a:pt x="473" y="560"/>
                    </a:lnTo>
                    <a:lnTo>
                      <a:pt x="458" y="560"/>
                    </a:lnTo>
                    <a:lnTo>
                      <a:pt x="444" y="560"/>
                    </a:lnTo>
                    <a:lnTo>
                      <a:pt x="429" y="572"/>
                    </a:lnTo>
                    <a:lnTo>
                      <a:pt x="429" y="560"/>
                    </a:lnTo>
                    <a:lnTo>
                      <a:pt x="429" y="547"/>
                    </a:lnTo>
                    <a:lnTo>
                      <a:pt x="429" y="535"/>
                    </a:lnTo>
                    <a:lnTo>
                      <a:pt x="444" y="535"/>
                    </a:lnTo>
                    <a:lnTo>
                      <a:pt x="444" y="522"/>
                    </a:lnTo>
                    <a:lnTo>
                      <a:pt x="444" y="497"/>
                    </a:lnTo>
                    <a:lnTo>
                      <a:pt x="429" y="497"/>
                    </a:lnTo>
                    <a:lnTo>
                      <a:pt x="429" y="485"/>
                    </a:lnTo>
                    <a:lnTo>
                      <a:pt x="414" y="485"/>
                    </a:lnTo>
                    <a:lnTo>
                      <a:pt x="414" y="473"/>
                    </a:lnTo>
                    <a:lnTo>
                      <a:pt x="399" y="473"/>
                    </a:lnTo>
                    <a:lnTo>
                      <a:pt x="399" y="460"/>
                    </a:lnTo>
                    <a:lnTo>
                      <a:pt x="384" y="460"/>
                    </a:lnTo>
                    <a:lnTo>
                      <a:pt x="370" y="448"/>
                    </a:lnTo>
                    <a:lnTo>
                      <a:pt x="399" y="448"/>
                    </a:lnTo>
                    <a:lnTo>
                      <a:pt x="399" y="460"/>
                    </a:lnTo>
                    <a:lnTo>
                      <a:pt x="414" y="460"/>
                    </a:lnTo>
                    <a:lnTo>
                      <a:pt x="429" y="460"/>
                    </a:lnTo>
                    <a:lnTo>
                      <a:pt x="429" y="448"/>
                    </a:lnTo>
                    <a:lnTo>
                      <a:pt x="414" y="448"/>
                    </a:lnTo>
                    <a:lnTo>
                      <a:pt x="429" y="448"/>
                    </a:lnTo>
                    <a:lnTo>
                      <a:pt x="429" y="435"/>
                    </a:lnTo>
                    <a:lnTo>
                      <a:pt x="414" y="435"/>
                    </a:lnTo>
                    <a:lnTo>
                      <a:pt x="399" y="435"/>
                    </a:lnTo>
                    <a:lnTo>
                      <a:pt x="384" y="435"/>
                    </a:lnTo>
                    <a:lnTo>
                      <a:pt x="384" y="448"/>
                    </a:lnTo>
                    <a:lnTo>
                      <a:pt x="370" y="448"/>
                    </a:lnTo>
                    <a:lnTo>
                      <a:pt x="370" y="460"/>
                    </a:lnTo>
                    <a:lnTo>
                      <a:pt x="370" y="485"/>
                    </a:lnTo>
                    <a:lnTo>
                      <a:pt x="370" y="497"/>
                    </a:lnTo>
                    <a:lnTo>
                      <a:pt x="399" y="510"/>
                    </a:lnTo>
                    <a:lnTo>
                      <a:pt x="399" y="522"/>
                    </a:lnTo>
                    <a:lnTo>
                      <a:pt x="414" y="522"/>
                    </a:lnTo>
                    <a:lnTo>
                      <a:pt x="399" y="522"/>
                    </a:lnTo>
                    <a:lnTo>
                      <a:pt x="399" y="535"/>
                    </a:lnTo>
                    <a:lnTo>
                      <a:pt x="399" y="547"/>
                    </a:lnTo>
                    <a:lnTo>
                      <a:pt x="384" y="535"/>
                    </a:lnTo>
                    <a:lnTo>
                      <a:pt x="384" y="547"/>
                    </a:lnTo>
                    <a:lnTo>
                      <a:pt x="384" y="535"/>
                    </a:lnTo>
                    <a:lnTo>
                      <a:pt x="370" y="535"/>
                    </a:lnTo>
                    <a:lnTo>
                      <a:pt x="355" y="535"/>
                    </a:lnTo>
                    <a:lnTo>
                      <a:pt x="340" y="535"/>
                    </a:lnTo>
                    <a:lnTo>
                      <a:pt x="325" y="535"/>
                    </a:lnTo>
                    <a:lnTo>
                      <a:pt x="340" y="535"/>
                    </a:lnTo>
                    <a:lnTo>
                      <a:pt x="325" y="535"/>
                    </a:lnTo>
                    <a:lnTo>
                      <a:pt x="311" y="535"/>
                    </a:lnTo>
                    <a:lnTo>
                      <a:pt x="296" y="535"/>
                    </a:lnTo>
                    <a:lnTo>
                      <a:pt x="281" y="535"/>
                    </a:lnTo>
                    <a:lnTo>
                      <a:pt x="281" y="522"/>
                    </a:lnTo>
                    <a:lnTo>
                      <a:pt x="266" y="522"/>
                    </a:lnTo>
                    <a:lnTo>
                      <a:pt x="266" y="510"/>
                    </a:lnTo>
                    <a:lnTo>
                      <a:pt x="251" y="510"/>
                    </a:lnTo>
                    <a:lnTo>
                      <a:pt x="266" y="510"/>
                    </a:lnTo>
                    <a:lnTo>
                      <a:pt x="266" y="497"/>
                    </a:lnTo>
                    <a:lnTo>
                      <a:pt x="266" y="510"/>
                    </a:lnTo>
                    <a:lnTo>
                      <a:pt x="281" y="510"/>
                    </a:lnTo>
                    <a:lnTo>
                      <a:pt x="296" y="497"/>
                    </a:lnTo>
                    <a:lnTo>
                      <a:pt x="311" y="485"/>
                    </a:lnTo>
                    <a:lnTo>
                      <a:pt x="311" y="473"/>
                    </a:lnTo>
                    <a:lnTo>
                      <a:pt x="311" y="460"/>
                    </a:lnTo>
                    <a:lnTo>
                      <a:pt x="296" y="460"/>
                    </a:lnTo>
                    <a:lnTo>
                      <a:pt x="296" y="448"/>
                    </a:lnTo>
                    <a:lnTo>
                      <a:pt x="281" y="448"/>
                    </a:lnTo>
                    <a:lnTo>
                      <a:pt x="266" y="448"/>
                    </a:lnTo>
                    <a:lnTo>
                      <a:pt x="251" y="448"/>
                    </a:lnTo>
                    <a:lnTo>
                      <a:pt x="251" y="435"/>
                    </a:lnTo>
                    <a:lnTo>
                      <a:pt x="251" y="410"/>
                    </a:lnTo>
                    <a:lnTo>
                      <a:pt x="237" y="410"/>
                    </a:lnTo>
                    <a:lnTo>
                      <a:pt x="251" y="410"/>
                    </a:lnTo>
                    <a:lnTo>
                      <a:pt x="251" y="398"/>
                    </a:lnTo>
                    <a:lnTo>
                      <a:pt x="237" y="398"/>
                    </a:lnTo>
                    <a:lnTo>
                      <a:pt x="237" y="385"/>
                    </a:lnTo>
                    <a:lnTo>
                      <a:pt x="222" y="385"/>
                    </a:lnTo>
                    <a:lnTo>
                      <a:pt x="222" y="373"/>
                    </a:lnTo>
                    <a:lnTo>
                      <a:pt x="192" y="361"/>
                    </a:lnTo>
                    <a:lnTo>
                      <a:pt x="207" y="361"/>
                    </a:lnTo>
                    <a:lnTo>
                      <a:pt x="222" y="361"/>
                    </a:lnTo>
                    <a:lnTo>
                      <a:pt x="222" y="373"/>
                    </a:lnTo>
                    <a:lnTo>
                      <a:pt x="237" y="373"/>
                    </a:lnTo>
                    <a:lnTo>
                      <a:pt x="237" y="361"/>
                    </a:lnTo>
                    <a:lnTo>
                      <a:pt x="266" y="361"/>
                    </a:lnTo>
                    <a:lnTo>
                      <a:pt x="266" y="373"/>
                    </a:lnTo>
                    <a:lnTo>
                      <a:pt x="266" y="361"/>
                    </a:lnTo>
                    <a:lnTo>
                      <a:pt x="281" y="361"/>
                    </a:lnTo>
                    <a:lnTo>
                      <a:pt x="281" y="348"/>
                    </a:lnTo>
                    <a:lnTo>
                      <a:pt x="281" y="336"/>
                    </a:lnTo>
                    <a:lnTo>
                      <a:pt x="296" y="336"/>
                    </a:lnTo>
                    <a:lnTo>
                      <a:pt x="296" y="323"/>
                    </a:lnTo>
                    <a:lnTo>
                      <a:pt x="311" y="323"/>
                    </a:lnTo>
                    <a:lnTo>
                      <a:pt x="311" y="311"/>
                    </a:lnTo>
                    <a:lnTo>
                      <a:pt x="311" y="298"/>
                    </a:lnTo>
                    <a:lnTo>
                      <a:pt x="311" y="286"/>
                    </a:lnTo>
                    <a:lnTo>
                      <a:pt x="325" y="286"/>
                    </a:lnTo>
                    <a:lnTo>
                      <a:pt x="325" y="274"/>
                    </a:lnTo>
                    <a:lnTo>
                      <a:pt x="296" y="274"/>
                    </a:lnTo>
                    <a:lnTo>
                      <a:pt x="296" y="261"/>
                    </a:lnTo>
                    <a:lnTo>
                      <a:pt x="311" y="261"/>
                    </a:lnTo>
                    <a:lnTo>
                      <a:pt x="311" y="224"/>
                    </a:lnTo>
                    <a:lnTo>
                      <a:pt x="296" y="224"/>
                    </a:lnTo>
                    <a:lnTo>
                      <a:pt x="296" y="211"/>
                    </a:lnTo>
                    <a:lnTo>
                      <a:pt x="266" y="211"/>
                    </a:lnTo>
                    <a:lnTo>
                      <a:pt x="281" y="211"/>
                    </a:lnTo>
                    <a:lnTo>
                      <a:pt x="266" y="211"/>
                    </a:lnTo>
                    <a:lnTo>
                      <a:pt x="251" y="211"/>
                    </a:lnTo>
                    <a:lnTo>
                      <a:pt x="251" y="199"/>
                    </a:lnTo>
                    <a:lnTo>
                      <a:pt x="251" y="187"/>
                    </a:lnTo>
                    <a:lnTo>
                      <a:pt x="237" y="187"/>
                    </a:lnTo>
                    <a:lnTo>
                      <a:pt x="237" y="174"/>
                    </a:lnTo>
                    <a:lnTo>
                      <a:pt x="222" y="174"/>
                    </a:lnTo>
                    <a:lnTo>
                      <a:pt x="222" y="162"/>
                    </a:lnTo>
                    <a:lnTo>
                      <a:pt x="207" y="162"/>
                    </a:lnTo>
                    <a:lnTo>
                      <a:pt x="192" y="162"/>
                    </a:lnTo>
                    <a:lnTo>
                      <a:pt x="177" y="162"/>
                    </a:lnTo>
                    <a:lnTo>
                      <a:pt x="177" y="174"/>
                    </a:lnTo>
                    <a:lnTo>
                      <a:pt x="163" y="174"/>
                    </a:lnTo>
                    <a:lnTo>
                      <a:pt x="163" y="199"/>
                    </a:lnTo>
                    <a:lnTo>
                      <a:pt x="177" y="199"/>
                    </a:lnTo>
                    <a:lnTo>
                      <a:pt x="192" y="211"/>
                    </a:lnTo>
                    <a:lnTo>
                      <a:pt x="177" y="211"/>
                    </a:lnTo>
                    <a:lnTo>
                      <a:pt x="177" y="224"/>
                    </a:lnTo>
                    <a:lnTo>
                      <a:pt x="163" y="224"/>
                    </a:lnTo>
                    <a:lnTo>
                      <a:pt x="163" y="236"/>
                    </a:lnTo>
                    <a:lnTo>
                      <a:pt x="148" y="236"/>
                    </a:lnTo>
                    <a:lnTo>
                      <a:pt x="163" y="236"/>
                    </a:lnTo>
                    <a:lnTo>
                      <a:pt x="163" y="224"/>
                    </a:lnTo>
                    <a:lnTo>
                      <a:pt x="177" y="224"/>
                    </a:lnTo>
                    <a:lnTo>
                      <a:pt x="177" y="236"/>
                    </a:lnTo>
                    <a:lnTo>
                      <a:pt x="192" y="236"/>
                    </a:lnTo>
                    <a:lnTo>
                      <a:pt x="222" y="236"/>
                    </a:lnTo>
                    <a:lnTo>
                      <a:pt x="222" y="224"/>
                    </a:lnTo>
                    <a:lnTo>
                      <a:pt x="222" y="236"/>
                    </a:lnTo>
                    <a:lnTo>
                      <a:pt x="237" y="236"/>
                    </a:lnTo>
                    <a:lnTo>
                      <a:pt x="251" y="236"/>
                    </a:lnTo>
                    <a:lnTo>
                      <a:pt x="251" y="261"/>
                    </a:lnTo>
                    <a:lnTo>
                      <a:pt x="222" y="274"/>
                    </a:lnTo>
                    <a:lnTo>
                      <a:pt x="207" y="274"/>
                    </a:lnTo>
                    <a:lnTo>
                      <a:pt x="192" y="274"/>
                    </a:lnTo>
                    <a:lnTo>
                      <a:pt x="177" y="274"/>
                    </a:lnTo>
                    <a:lnTo>
                      <a:pt x="192" y="274"/>
                    </a:lnTo>
                    <a:lnTo>
                      <a:pt x="192" y="261"/>
                    </a:lnTo>
                    <a:lnTo>
                      <a:pt x="192" y="249"/>
                    </a:lnTo>
                    <a:lnTo>
                      <a:pt x="177" y="249"/>
                    </a:lnTo>
                    <a:lnTo>
                      <a:pt x="148" y="261"/>
                    </a:lnTo>
                    <a:lnTo>
                      <a:pt x="133" y="261"/>
                    </a:lnTo>
                    <a:lnTo>
                      <a:pt x="133" y="274"/>
                    </a:lnTo>
                    <a:lnTo>
                      <a:pt x="118" y="274"/>
                    </a:lnTo>
                    <a:lnTo>
                      <a:pt x="118" y="286"/>
                    </a:lnTo>
                    <a:lnTo>
                      <a:pt x="104" y="286"/>
                    </a:lnTo>
                    <a:lnTo>
                      <a:pt x="89" y="286"/>
                    </a:lnTo>
                    <a:lnTo>
                      <a:pt x="89" y="298"/>
                    </a:lnTo>
                    <a:lnTo>
                      <a:pt x="89" y="249"/>
                    </a:lnTo>
                    <a:lnTo>
                      <a:pt x="74" y="249"/>
                    </a:lnTo>
                    <a:lnTo>
                      <a:pt x="59" y="249"/>
                    </a:lnTo>
                    <a:lnTo>
                      <a:pt x="44" y="249"/>
                    </a:lnTo>
                    <a:lnTo>
                      <a:pt x="44" y="236"/>
                    </a:lnTo>
                    <a:lnTo>
                      <a:pt x="30" y="236"/>
                    </a:lnTo>
                    <a:lnTo>
                      <a:pt x="30" y="224"/>
                    </a:lnTo>
                    <a:lnTo>
                      <a:pt x="15" y="224"/>
                    </a:lnTo>
                    <a:lnTo>
                      <a:pt x="15" y="211"/>
                    </a:lnTo>
                    <a:lnTo>
                      <a:pt x="30" y="211"/>
                    </a:lnTo>
                    <a:lnTo>
                      <a:pt x="30" y="199"/>
                    </a:lnTo>
                    <a:lnTo>
                      <a:pt x="44" y="211"/>
                    </a:lnTo>
                    <a:lnTo>
                      <a:pt x="59" y="211"/>
                    </a:lnTo>
                    <a:lnTo>
                      <a:pt x="59" y="224"/>
                    </a:lnTo>
                    <a:lnTo>
                      <a:pt x="74" y="224"/>
                    </a:lnTo>
                    <a:lnTo>
                      <a:pt x="74" y="249"/>
                    </a:lnTo>
                    <a:lnTo>
                      <a:pt x="89" y="249"/>
                    </a:lnTo>
                    <a:lnTo>
                      <a:pt x="89" y="236"/>
                    </a:lnTo>
                    <a:lnTo>
                      <a:pt x="104" y="236"/>
                    </a:lnTo>
                    <a:lnTo>
                      <a:pt x="118" y="236"/>
                    </a:lnTo>
                    <a:lnTo>
                      <a:pt x="133" y="236"/>
                    </a:lnTo>
                    <a:lnTo>
                      <a:pt x="118" y="236"/>
                    </a:lnTo>
                    <a:lnTo>
                      <a:pt x="118" y="224"/>
                    </a:lnTo>
                    <a:lnTo>
                      <a:pt x="104" y="224"/>
                    </a:lnTo>
                    <a:lnTo>
                      <a:pt x="104" y="211"/>
                    </a:lnTo>
                    <a:lnTo>
                      <a:pt x="89" y="211"/>
                    </a:lnTo>
                    <a:lnTo>
                      <a:pt x="89" y="199"/>
                    </a:lnTo>
                    <a:lnTo>
                      <a:pt x="89" y="211"/>
                    </a:lnTo>
                    <a:lnTo>
                      <a:pt x="74" y="211"/>
                    </a:lnTo>
                    <a:lnTo>
                      <a:pt x="74" y="199"/>
                    </a:lnTo>
                    <a:lnTo>
                      <a:pt x="59" y="199"/>
                    </a:lnTo>
                    <a:lnTo>
                      <a:pt x="30" y="199"/>
                    </a:lnTo>
                    <a:lnTo>
                      <a:pt x="30" y="187"/>
                    </a:lnTo>
                    <a:lnTo>
                      <a:pt x="15" y="187"/>
                    </a:lnTo>
                    <a:lnTo>
                      <a:pt x="15" y="174"/>
                    </a:lnTo>
                    <a:lnTo>
                      <a:pt x="0" y="174"/>
                    </a:lnTo>
                    <a:lnTo>
                      <a:pt x="0" y="162"/>
                    </a:lnTo>
                    <a:lnTo>
                      <a:pt x="0" y="149"/>
                    </a:lnTo>
                    <a:lnTo>
                      <a:pt x="15" y="149"/>
                    </a:lnTo>
                    <a:lnTo>
                      <a:pt x="30" y="162"/>
                    </a:lnTo>
                    <a:lnTo>
                      <a:pt x="30" y="149"/>
                    </a:lnTo>
                    <a:lnTo>
                      <a:pt x="59" y="149"/>
                    </a:lnTo>
                    <a:lnTo>
                      <a:pt x="59" y="137"/>
                    </a:lnTo>
                    <a:lnTo>
                      <a:pt x="30" y="124"/>
                    </a:lnTo>
                    <a:lnTo>
                      <a:pt x="44" y="124"/>
                    </a:lnTo>
                    <a:lnTo>
                      <a:pt x="44" y="112"/>
                    </a:lnTo>
                    <a:lnTo>
                      <a:pt x="59" y="112"/>
                    </a:lnTo>
                    <a:lnTo>
                      <a:pt x="74" y="112"/>
                    </a:lnTo>
                    <a:lnTo>
                      <a:pt x="74" y="124"/>
                    </a:lnTo>
                    <a:lnTo>
                      <a:pt x="89" y="124"/>
                    </a:lnTo>
                    <a:lnTo>
                      <a:pt x="104" y="124"/>
                    </a:lnTo>
                    <a:lnTo>
                      <a:pt x="104" y="112"/>
                    </a:lnTo>
                    <a:lnTo>
                      <a:pt x="118" y="112"/>
                    </a:lnTo>
                    <a:lnTo>
                      <a:pt x="133" y="112"/>
                    </a:lnTo>
                    <a:lnTo>
                      <a:pt x="133" y="87"/>
                    </a:lnTo>
                    <a:lnTo>
                      <a:pt x="148" y="87"/>
                    </a:lnTo>
                    <a:lnTo>
                      <a:pt x="177" y="87"/>
                    </a:lnTo>
                    <a:lnTo>
                      <a:pt x="192" y="87"/>
                    </a:lnTo>
                    <a:lnTo>
                      <a:pt x="192" y="75"/>
                    </a:lnTo>
                    <a:lnTo>
                      <a:pt x="192" y="62"/>
                    </a:lnTo>
                    <a:lnTo>
                      <a:pt x="207" y="62"/>
                    </a:lnTo>
                    <a:lnTo>
                      <a:pt x="207" y="50"/>
                    </a:lnTo>
                    <a:lnTo>
                      <a:pt x="207" y="25"/>
                    </a:lnTo>
                    <a:lnTo>
                      <a:pt x="222" y="25"/>
                    </a:lnTo>
                    <a:lnTo>
                      <a:pt x="237" y="25"/>
                    </a:lnTo>
                    <a:lnTo>
                      <a:pt x="251" y="25"/>
                    </a:lnTo>
                    <a:lnTo>
                      <a:pt x="251" y="12"/>
                    </a:lnTo>
                    <a:lnTo>
                      <a:pt x="281" y="12"/>
                    </a:lnTo>
                    <a:lnTo>
                      <a:pt x="281" y="25"/>
                    </a:lnTo>
                    <a:lnTo>
                      <a:pt x="296" y="25"/>
                    </a:lnTo>
                    <a:lnTo>
                      <a:pt x="296" y="12"/>
                    </a:lnTo>
                    <a:lnTo>
                      <a:pt x="311" y="12"/>
                    </a:lnTo>
                    <a:lnTo>
                      <a:pt x="325" y="12"/>
                    </a:lnTo>
                    <a:lnTo>
                      <a:pt x="325" y="0"/>
                    </a:lnTo>
                    <a:lnTo>
                      <a:pt x="340"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55" name="Freeform 76"/>
              <p:cNvSpPr>
                <a:spLocks/>
              </p:cNvSpPr>
              <p:nvPr/>
            </p:nvSpPr>
            <p:spPr bwMode="auto">
              <a:xfrm>
                <a:off x="1393" y="3169"/>
                <a:ext cx="1" cy="1"/>
              </a:xfrm>
              <a:custGeom>
                <a:avLst/>
                <a:gdLst/>
                <a:ahLst/>
                <a:cxnLst>
                  <a:cxn ang="0">
                    <a:pos x="0" y="0"/>
                  </a:cxn>
                  <a:cxn ang="0">
                    <a:pos x="0" y="0"/>
                  </a:cxn>
                  <a:cxn ang="0">
                    <a:pos x="0" y="0"/>
                  </a:cxn>
                </a:cxnLst>
                <a:rect l="0" t="0" r="r" b="b"/>
                <a:pathLst>
                  <a:path w="1" h="1">
                    <a:moveTo>
                      <a:pt x="0" y="0"/>
                    </a:moveTo>
                    <a:lnTo>
                      <a:pt x="0" y="0"/>
                    </a:lnTo>
                    <a:lnTo>
                      <a:pt x="0"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56" name="Freeform 77"/>
              <p:cNvSpPr>
                <a:spLocks/>
              </p:cNvSpPr>
              <p:nvPr/>
            </p:nvSpPr>
            <p:spPr bwMode="auto">
              <a:xfrm>
                <a:off x="1320" y="3045"/>
                <a:ext cx="16" cy="1"/>
              </a:xfrm>
              <a:custGeom>
                <a:avLst/>
                <a:gdLst/>
                <a:ahLst/>
                <a:cxnLst>
                  <a:cxn ang="0">
                    <a:pos x="0" y="0"/>
                  </a:cxn>
                  <a:cxn ang="0">
                    <a:pos x="0" y="0"/>
                  </a:cxn>
                  <a:cxn ang="0">
                    <a:pos x="15" y="0"/>
                  </a:cxn>
                  <a:cxn ang="0">
                    <a:pos x="0" y="0"/>
                  </a:cxn>
                </a:cxnLst>
                <a:rect l="0" t="0" r="r" b="b"/>
                <a:pathLst>
                  <a:path w="16" h="1">
                    <a:moveTo>
                      <a:pt x="0" y="0"/>
                    </a:moveTo>
                    <a:lnTo>
                      <a:pt x="0" y="0"/>
                    </a:lnTo>
                    <a:lnTo>
                      <a:pt x="15" y="0"/>
                    </a:lnTo>
                    <a:lnTo>
                      <a:pt x="0"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57" name="Freeform 78"/>
              <p:cNvSpPr>
                <a:spLocks/>
              </p:cNvSpPr>
              <p:nvPr/>
            </p:nvSpPr>
            <p:spPr bwMode="auto">
              <a:xfrm>
                <a:off x="1571" y="2958"/>
                <a:ext cx="31" cy="25"/>
              </a:xfrm>
              <a:custGeom>
                <a:avLst/>
                <a:gdLst/>
                <a:ahLst/>
                <a:cxnLst>
                  <a:cxn ang="0">
                    <a:pos x="15" y="0"/>
                  </a:cxn>
                  <a:cxn ang="0">
                    <a:pos x="15" y="12"/>
                  </a:cxn>
                  <a:cxn ang="0">
                    <a:pos x="0" y="12"/>
                  </a:cxn>
                  <a:cxn ang="0">
                    <a:pos x="0" y="24"/>
                  </a:cxn>
                  <a:cxn ang="0">
                    <a:pos x="15" y="24"/>
                  </a:cxn>
                  <a:cxn ang="0">
                    <a:pos x="30" y="24"/>
                  </a:cxn>
                  <a:cxn ang="0">
                    <a:pos x="30" y="12"/>
                  </a:cxn>
                  <a:cxn ang="0">
                    <a:pos x="30" y="0"/>
                  </a:cxn>
                  <a:cxn ang="0">
                    <a:pos x="15" y="0"/>
                  </a:cxn>
                </a:cxnLst>
                <a:rect l="0" t="0" r="r" b="b"/>
                <a:pathLst>
                  <a:path w="31" h="25">
                    <a:moveTo>
                      <a:pt x="15" y="0"/>
                    </a:moveTo>
                    <a:lnTo>
                      <a:pt x="15" y="12"/>
                    </a:lnTo>
                    <a:lnTo>
                      <a:pt x="0" y="12"/>
                    </a:lnTo>
                    <a:lnTo>
                      <a:pt x="0" y="24"/>
                    </a:lnTo>
                    <a:lnTo>
                      <a:pt x="15" y="24"/>
                    </a:lnTo>
                    <a:lnTo>
                      <a:pt x="30" y="24"/>
                    </a:lnTo>
                    <a:lnTo>
                      <a:pt x="30" y="12"/>
                    </a:lnTo>
                    <a:lnTo>
                      <a:pt x="30" y="0"/>
                    </a:lnTo>
                    <a:lnTo>
                      <a:pt x="15"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58" name="Freeform 79"/>
              <p:cNvSpPr>
                <a:spLocks/>
              </p:cNvSpPr>
              <p:nvPr/>
            </p:nvSpPr>
            <p:spPr bwMode="auto">
              <a:xfrm>
                <a:off x="1601" y="2982"/>
                <a:ext cx="31" cy="13"/>
              </a:xfrm>
              <a:custGeom>
                <a:avLst/>
                <a:gdLst/>
                <a:ahLst/>
                <a:cxnLst>
                  <a:cxn ang="0">
                    <a:pos x="30" y="0"/>
                  </a:cxn>
                  <a:cxn ang="0">
                    <a:pos x="0" y="12"/>
                  </a:cxn>
                  <a:cxn ang="0">
                    <a:pos x="30" y="12"/>
                  </a:cxn>
                  <a:cxn ang="0">
                    <a:pos x="30" y="0"/>
                  </a:cxn>
                </a:cxnLst>
                <a:rect l="0" t="0" r="r" b="b"/>
                <a:pathLst>
                  <a:path w="31" h="13">
                    <a:moveTo>
                      <a:pt x="30" y="0"/>
                    </a:moveTo>
                    <a:lnTo>
                      <a:pt x="0" y="12"/>
                    </a:lnTo>
                    <a:lnTo>
                      <a:pt x="30" y="12"/>
                    </a:lnTo>
                    <a:lnTo>
                      <a:pt x="30"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59" name="Freeform 80"/>
              <p:cNvSpPr>
                <a:spLocks/>
              </p:cNvSpPr>
              <p:nvPr/>
            </p:nvSpPr>
            <p:spPr bwMode="auto">
              <a:xfrm>
                <a:off x="1541" y="3019"/>
                <a:ext cx="76" cy="27"/>
              </a:xfrm>
              <a:custGeom>
                <a:avLst/>
                <a:gdLst/>
                <a:ahLst/>
                <a:cxnLst>
                  <a:cxn ang="0">
                    <a:pos x="0" y="26"/>
                  </a:cxn>
                  <a:cxn ang="0">
                    <a:pos x="0" y="13"/>
                  </a:cxn>
                  <a:cxn ang="0">
                    <a:pos x="15" y="13"/>
                  </a:cxn>
                  <a:cxn ang="0">
                    <a:pos x="30" y="13"/>
                  </a:cxn>
                  <a:cxn ang="0">
                    <a:pos x="45" y="13"/>
                  </a:cxn>
                  <a:cxn ang="0">
                    <a:pos x="60" y="13"/>
                  </a:cxn>
                  <a:cxn ang="0">
                    <a:pos x="60" y="0"/>
                  </a:cxn>
                  <a:cxn ang="0">
                    <a:pos x="75" y="13"/>
                  </a:cxn>
                  <a:cxn ang="0">
                    <a:pos x="60" y="13"/>
                  </a:cxn>
                  <a:cxn ang="0">
                    <a:pos x="60" y="26"/>
                  </a:cxn>
                  <a:cxn ang="0">
                    <a:pos x="45" y="26"/>
                  </a:cxn>
                  <a:cxn ang="0">
                    <a:pos x="15" y="26"/>
                  </a:cxn>
                  <a:cxn ang="0">
                    <a:pos x="0" y="26"/>
                  </a:cxn>
                  <a:cxn ang="0">
                    <a:pos x="0" y="13"/>
                  </a:cxn>
                  <a:cxn ang="0">
                    <a:pos x="0" y="26"/>
                  </a:cxn>
                </a:cxnLst>
                <a:rect l="0" t="0" r="r" b="b"/>
                <a:pathLst>
                  <a:path w="76" h="27">
                    <a:moveTo>
                      <a:pt x="0" y="26"/>
                    </a:moveTo>
                    <a:lnTo>
                      <a:pt x="0" y="13"/>
                    </a:lnTo>
                    <a:lnTo>
                      <a:pt x="15" y="13"/>
                    </a:lnTo>
                    <a:lnTo>
                      <a:pt x="30" y="13"/>
                    </a:lnTo>
                    <a:lnTo>
                      <a:pt x="45" y="13"/>
                    </a:lnTo>
                    <a:lnTo>
                      <a:pt x="60" y="13"/>
                    </a:lnTo>
                    <a:lnTo>
                      <a:pt x="60" y="0"/>
                    </a:lnTo>
                    <a:lnTo>
                      <a:pt x="75" y="13"/>
                    </a:lnTo>
                    <a:lnTo>
                      <a:pt x="60" y="13"/>
                    </a:lnTo>
                    <a:lnTo>
                      <a:pt x="60" y="26"/>
                    </a:lnTo>
                    <a:lnTo>
                      <a:pt x="45" y="26"/>
                    </a:lnTo>
                    <a:lnTo>
                      <a:pt x="15" y="26"/>
                    </a:lnTo>
                    <a:lnTo>
                      <a:pt x="0" y="26"/>
                    </a:lnTo>
                    <a:lnTo>
                      <a:pt x="0" y="13"/>
                    </a:lnTo>
                    <a:lnTo>
                      <a:pt x="0" y="26"/>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60" name="Freeform 81"/>
              <p:cNvSpPr>
                <a:spLocks/>
              </p:cNvSpPr>
              <p:nvPr/>
            </p:nvSpPr>
            <p:spPr bwMode="auto">
              <a:xfrm>
                <a:off x="1660" y="3007"/>
                <a:ext cx="16" cy="13"/>
              </a:xfrm>
              <a:custGeom>
                <a:avLst/>
                <a:gdLst/>
                <a:ahLst/>
                <a:cxnLst>
                  <a:cxn ang="0">
                    <a:pos x="0" y="0"/>
                  </a:cxn>
                  <a:cxn ang="0">
                    <a:pos x="0" y="0"/>
                  </a:cxn>
                  <a:cxn ang="0">
                    <a:pos x="0" y="12"/>
                  </a:cxn>
                  <a:cxn ang="0">
                    <a:pos x="0" y="0"/>
                  </a:cxn>
                  <a:cxn ang="0">
                    <a:pos x="15" y="0"/>
                  </a:cxn>
                  <a:cxn ang="0">
                    <a:pos x="0" y="0"/>
                  </a:cxn>
                </a:cxnLst>
                <a:rect l="0" t="0" r="r" b="b"/>
                <a:pathLst>
                  <a:path w="16" h="13">
                    <a:moveTo>
                      <a:pt x="0" y="0"/>
                    </a:moveTo>
                    <a:lnTo>
                      <a:pt x="0" y="0"/>
                    </a:lnTo>
                    <a:lnTo>
                      <a:pt x="0" y="12"/>
                    </a:lnTo>
                    <a:lnTo>
                      <a:pt x="0" y="0"/>
                    </a:lnTo>
                    <a:lnTo>
                      <a:pt x="15" y="0"/>
                    </a:lnTo>
                    <a:lnTo>
                      <a:pt x="0"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61" name="Freeform 82"/>
              <p:cNvSpPr>
                <a:spLocks/>
              </p:cNvSpPr>
              <p:nvPr/>
            </p:nvSpPr>
            <p:spPr bwMode="auto">
              <a:xfrm>
                <a:off x="787" y="3207"/>
                <a:ext cx="75" cy="51"/>
              </a:xfrm>
              <a:custGeom>
                <a:avLst/>
                <a:gdLst/>
                <a:ahLst/>
                <a:cxnLst>
                  <a:cxn ang="0">
                    <a:pos x="74" y="13"/>
                  </a:cxn>
                  <a:cxn ang="0">
                    <a:pos x="59" y="13"/>
                  </a:cxn>
                  <a:cxn ang="0">
                    <a:pos x="59" y="0"/>
                  </a:cxn>
                  <a:cxn ang="0">
                    <a:pos x="44" y="13"/>
                  </a:cxn>
                  <a:cxn ang="0">
                    <a:pos x="44" y="25"/>
                  </a:cxn>
                  <a:cxn ang="0">
                    <a:pos x="30" y="25"/>
                  </a:cxn>
                  <a:cxn ang="0">
                    <a:pos x="30" y="50"/>
                  </a:cxn>
                  <a:cxn ang="0">
                    <a:pos x="15" y="50"/>
                  </a:cxn>
                  <a:cxn ang="0">
                    <a:pos x="0" y="50"/>
                  </a:cxn>
                  <a:cxn ang="0">
                    <a:pos x="30" y="50"/>
                  </a:cxn>
                  <a:cxn ang="0">
                    <a:pos x="44" y="50"/>
                  </a:cxn>
                  <a:cxn ang="0">
                    <a:pos x="44" y="38"/>
                  </a:cxn>
                  <a:cxn ang="0">
                    <a:pos x="59" y="25"/>
                  </a:cxn>
                  <a:cxn ang="0">
                    <a:pos x="74" y="13"/>
                  </a:cxn>
                  <a:cxn ang="0">
                    <a:pos x="59" y="13"/>
                  </a:cxn>
                  <a:cxn ang="0">
                    <a:pos x="74" y="13"/>
                  </a:cxn>
                </a:cxnLst>
                <a:rect l="0" t="0" r="r" b="b"/>
                <a:pathLst>
                  <a:path w="75" h="51">
                    <a:moveTo>
                      <a:pt x="74" y="13"/>
                    </a:moveTo>
                    <a:lnTo>
                      <a:pt x="59" y="13"/>
                    </a:lnTo>
                    <a:lnTo>
                      <a:pt x="59" y="0"/>
                    </a:lnTo>
                    <a:lnTo>
                      <a:pt x="44" y="13"/>
                    </a:lnTo>
                    <a:lnTo>
                      <a:pt x="44" y="25"/>
                    </a:lnTo>
                    <a:lnTo>
                      <a:pt x="30" y="25"/>
                    </a:lnTo>
                    <a:lnTo>
                      <a:pt x="30" y="50"/>
                    </a:lnTo>
                    <a:lnTo>
                      <a:pt x="15" y="50"/>
                    </a:lnTo>
                    <a:lnTo>
                      <a:pt x="0" y="50"/>
                    </a:lnTo>
                    <a:lnTo>
                      <a:pt x="30" y="50"/>
                    </a:lnTo>
                    <a:lnTo>
                      <a:pt x="44" y="50"/>
                    </a:lnTo>
                    <a:lnTo>
                      <a:pt x="44" y="38"/>
                    </a:lnTo>
                    <a:lnTo>
                      <a:pt x="59" y="25"/>
                    </a:lnTo>
                    <a:lnTo>
                      <a:pt x="74" y="13"/>
                    </a:lnTo>
                    <a:lnTo>
                      <a:pt x="59" y="13"/>
                    </a:lnTo>
                    <a:lnTo>
                      <a:pt x="74" y="13"/>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62" name="Freeform 83"/>
              <p:cNvSpPr>
                <a:spLocks/>
              </p:cNvSpPr>
              <p:nvPr/>
            </p:nvSpPr>
            <p:spPr bwMode="auto">
              <a:xfrm>
                <a:off x="847" y="3120"/>
                <a:ext cx="30" cy="25"/>
              </a:xfrm>
              <a:custGeom>
                <a:avLst/>
                <a:gdLst/>
                <a:ahLst/>
                <a:cxnLst>
                  <a:cxn ang="0">
                    <a:pos x="0" y="24"/>
                  </a:cxn>
                  <a:cxn ang="0">
                    <a:pos x="15" y="12"/>
                  </a:cxn>
                  <a:cxn ang="0">
                    <a:pos x="0" y="0"/>
                  </a:cxn>
                  <a:cxn ang="0">
                    <a:pos x="29" y="0"/>
                  </a:cxn>
                  <a:cxn ang="0">
                    <a:pos x="29" y="12"/>
                  </a:cxn>
                  <a:cxn ang="0">
                    <a:pos x="29" y="24"/>
                  </a:cxn>
                  <a:cxn ang="0">
                    <a:pos x="15" y="24"/>
                  </a:cxn>
                  <a:cxn ang="0">
                    <a:pos x="0" y="24"/>
                  </a:cxn>
                  <a:cxn ang="0">
                    <a:pos x="15" y="24"/>
                  </a:cxn>
                  <a:cxn ang="0">
                    <a:pos x="15" y="12"/>
                  </a:cxn>
                  <a:cxn ang="0">
                    <a:pos x="0" y="24"/>
                  </a:cxn>
                </a:cxnLst>
                <a:rect l="0" t="0" r="r" b="b"/>
                <a:pathLst>
                  <a:path w="30" h="25">
                    <a:moveTo>
                      <a:pt x="0" y="24"/>
                    </a:moveTo>
                    <a:lnTo>
                      <a:pt x="15" y="12"/>
                    </a:lnTo>
                    <a:lnTo>
                      <a:pt x="0" y="0"/>
                    </a:lnTo>
                    <a:lnTo>
                      <a:pt x="29" y="0"/>
                    </a:lnTo>
                    <a:lnTo>
                      <a:pt x="29" y="12"/>
                    </a:lnTo>
                    <a:lnTo>
                      <a:pt x="29" y="24"/>
                    </a:lnTo>
                    <a:lnTo>
                      <a:pt x="15" y="24"/>
                    </a:lnTo>
                    <a:lnTo>
                      <a:pt x="0" y="24"/>
                    </a:lnTo>
                    <a:lnTo>
                      <a:pt x="15" y="24"/>
                    </a:lnTo>
                    <a:lnTo>
                      <a:pt x="15" y="12"/>
                    </a:lnTo>
                    <a:lnTo>
                      <a:pt x="0" y="24"/>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63" name="Freeform 84"/>
              <p:cNvSpPr>
                <a:spLocks/>
              </p:cNvSpPr>
              <p:nvPr/>
            </p:nvSpPr>
            <p:spPr bwMode="auto">
              <a:xfrm>
                <a:off x="995" y="3493"/>
                <a:ext cx="30" cy="13"/>
              </a:xfrm>
              <a:custGeom>
                <a:avLst/>
                <a:gdLst/>
                <a:ahLst/>
                <a:cxnLst>
                  <a:cxn ang="0">
                    <a:pos x="15" y="12"/>
                  </a:cxn>
                  <a:cxn ang="0">
                    <a:pos x="0" y="12"/>
                  </a:cxn>
                  <a:cxn ang="0">
                    <a:pos x="15" y="0"/>
                  </a:cxn>
                  <a:cxn ang="0">
                    <a:pos x="15" y="12"/>
                  </a:cxn>
                  <a:cxn ang="0">
                    <a:pos x="0" y="12"/>
                  </a:cxn>
                  <a:cxn ang="0">
                    <a:pos x="15" y="12"/>
                  </a:cxn>
                  <a:cxn ang="0">
                    <a:pos x="15" y="0"/>
                  </a:cxn>
                  <a:cxn ang="0">
                    <a:pos x="29" y="0"/>
                  </a:cxn>
                  <a:cxn ang="0">
                    <a:pos x="29" y="12"/>
                  </a:cxn>
                  <a:cxn ang="0">
                    <a:pos x="15" y="12"/>
                  </a:cxn>
                </a:cxnLst>
                <a:rect l="0" t="0" r="r" b="b"/>
                <a:pathLst>
                  <a:path w="30" h="13">
                    <a:moveTo>
                      <a:pt x="15" y="12"/>
                    </a:moveTo>
                    <a:lnTo>
                      <a:pt x="0" y="12"/>
                    </a:lnTo>
                    <a:lnTo>
                      <a:pt x="15" y="0"/>
                    </a:lnTo>
                    <a:lnTo>
                      <a:pt x="15" y="12"/>
                    </a:lnTo>
                    <a:lnTo>
                      <a:pt x="0" y="12"/>
                    </a:lnTo>
                    <a:lnTo>
                      <a:pt x="15" y="12"/>
                    </a:lnTo>
                    <a:lnTo>
                      <a:pt x="15" y="0"/>
                    </a:lnTo>
                    <a:lnTo>
                      <a:pt x="29" y="0"/>
                    </a:lnTo>
                    <a:lnTo>
                      <a:pt x="29" y="12"/>
                    </a:lnTo>
                    <a:lnTo>
                      <a:pt x="15" y="12"/>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64" name="Freeform 85"/>
              <p:cNvSpPr>
                <a:spLocks/>
              </p:cNvSpPr>
              <p:nvPr/>
            </p:nvSpPr>
            <p:spPr bwMode="auto">
              <a:xfrm>
                <a:off x="995" y="3505"/>
                <a:ext cx="15" cy="14"/>
              </a:xfrm>
              <a:custGeom>
                <a:avLst/>
                <a:gdLst/>
                <a:ahLst/>
                <a:cxnLst>
                  <a:cxn ang="0">
                    <a:pos x="0" y="13"/>
                  </a:cxn>
                  <a:cxn ang="0">
                    <a:pos x="0" y="13"/>
                  </a:cxn>
                  <a:cxn ang="0">
                    <a:pos x="14" y="13"/>
                  </a:cxn>
                  <a:cxn ang="0">
                    <a:pos x="14" y="0"/>
                  </a:cxn>
                  <a:cxn ang="0">
                    <a:pos x="14" y="13"/>
                  </a:cxn>
                  <a:cxn ang="0">
                    <a:pos x="0" y="13"/>
                  </a:cxn>
                </a:cxnLst>
                <a:rect l="0" t="0" r="r" b="b"/>
                <a:pathLst>
                  <a:path w="15" h="14">
                    <a:moveTo>
                      <a:pt x="0" y="13"/>
                    </a:moveTo>
                    <a:lnTo>
                      <a:pt x="0" y="13"/>
                    </a:lnTo>
                    <a:lnTo>
                      <a:pt x="14" y="13"/>
                    </a:lnTo>
                    <a:lnTo>
                      <a:pt x="14" y="0"/>
                    </a:lnTo>
                    <a:lnTo>
                      <a:pt x="14" y="13"/>
                    </a:lnTo>
                    <a:lnTo>
                      <a:pt x="0" y="13"/>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65" name="Freeform 86"/>
              <p:cNvSpPr>
                <a:spLocks/>
              </p:cNvSpPr>
              <p:nvPr/>
            </p:nvSpPr>
            <p:spPr bwMode="auto">
              <a:xfrm>
                <a:off x="964" y="3518"/>
                <a:ext cx="32" cy="38"/>
              </a:xfrm>
              <a:custGeom>
                <a:avLst/>
                <a:gdLst/>
                <a:ahLst/>
                <a:cxnLst>
                  <a:cxn ang="0">
                    <a:pos x="31" y="0"/>
                  </a:cxn>
                  <a:cxn ang="0">
                    <a:pos x="31" y="0"/>
                  </a:cxn>
                  <a:cxn ang="0">
                    <a:pos x="16" y="0"/>
                  </a:cxn>
                  <a:cxn ang="0">
                    <a:pos x="16" y="12"/>
                  </a:cxn>
                  <a:cxn ang="0">
                    <a:pos x="0" y="12"/>
                  </a:cxn>
                  <a:cxn ang="0">
                    <a:pos x="0" y="37"/>
                  </a:cxn>
                  <a:cxn ang="0">
                    <a:pos x="16" y="37"/>
                  </a:cxn>
                  <a:cxn ang="0">
                    <a:pos x="16" y="25"/>
                  </a:cxn>
                  <a:cxn ang="0">
                    <a:pos x="16" y="12"/>
                  </a:cxn>
                  <a:cxn ang="0">
                    <a:pos x="31" y="12"/>
                  </a:cxn>
                  <a:cxn ang="0">
                    <a:pos x="31" y="0"/>
                  </a:cxn>
                </a:cxnLst>
                <a:rect l="0" t="0" r="r" b="b"/>
                <a:pathLst>
                  <a:path w="32" h="38">
                    <a:moveTo>
                      <a:pt x="31" y="0"/>
                    </a:moveTo>
                    <a:lnTo>
                      <a:pt x="31" y="0"/>
                    </a:lnTo>
                    <a:lnTo>
                      <a:pt x="16" y="0"/>
                    </a:lnTo>
                    <a:lnTo>
                      <a:pt x="16" y="12"/>
                    </a:lnTo>
                    <a:lnTo>
                      <a:pt x="0" y="12"/>
                    </a:lnTo>
                    <a:lnTo>
                      <a:pt x="0" y="37"/>
                    </a:lnTo>
                    <a:lnTo>
                      <a:pt x="16" y="37"/>
                    </a:lnTo>
                    <a:lnTo>
                      <a:pt x="16" y="25"/>
                    </a:lnTo>
                    <a:lnTo>
                      <a:pt x="16" y="12"/>
                    </a:lnTo>
                    <a:lnTo>
                      <a:pt x="31" y="12"/>
                    </a:lnTo>
                    <a:lnTo>
                      <a:pt x="31"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66" name="Freeform 87"/>
              <p:cNvSpPr>
                <a:spLocks/>
              </p:cNvSpPr>
              <p:nvPr/>
            </p:nvSpPr>
            <p:spPr bwMode="auto">
              <a:xfrm>
                <a:off x="713" y="3270"/>
                <a:ext cx="60" cy="62"/>
              </a:xfrm>
              <a:custGeom>
                <a:avLst/>
                <a:gdLst/>
                <a:ahLst/>
                <a:cxnLst>
                  <a:cxn ang="0">
                    <a:pos x="30" y="0"/>
                  </a:cxn>
                  <a:cxn ang="0">
                    <a:pos x="30" y="12"/>
                  </a:cxn>
                  <a:cxn ang="0">
                    <a:pos x="30" y="24"/>
                  </a:cxn>
                  <a:cxn ang="0">
                    <a:pos x="44" y="24"/>
                  </a:cxn>
                  <a:cxn ang="0">
                    <a:pos x="44" y="37"/>
                  </a:cxn>
                  <a:cxn ang="0">
                    <a:pos x="59" y="37"/>
                  </a:cxn>
                  <a:cxn ang="0">
                    <a:pos x="44" y="37"/>
                  </a:cxn>
                  <a:cxn ang="0">
                    <a:pos x="44" y="49"/>
                  </a:cxn>
                  <a:cxn ang="0">
                    <a:pos x="30" y="49"/>
                  </a:cxn>
                  <a:cxn ang="0">
                    <a:pos x="15" y="49"/>
                  </a:cxn>
                  <a:cxn ang="0">
                    <a:pos x="15" y="61"/>
                  </a:cxn>
                  <a:cxn ang="0">
                    <a:pos x="15" y="49"/>
                  </a:cxn>
                  <a:cxn ang="0">
                    <a:pos x="0" y="49"/>
                  </a:cxn>
                  <a:cxn ang="0">
                    <a:pos x="15" y="37"/>
                  </a:cxn>
                  <a:cxn ang="0">
                    <a:pos x="15" y="24"/>
                  </a:cxn>
                  <a:cxn ang="0">
                    <a:pos x="30" y="24"/>
                  </a:cxn>
                  <a:cxn ang="0">
                    <a:pos x="30" y="12"/>
                  </a:cxn>
                  <a:cxn ang="0">
                    <a:pos x="30" y="0"/>
                  </a:cxn>
                </a:cxnLst>
                <a:rect l="0" t="0" r="r" b="b"/>
                <a:pathLst>
                  <a:path w="60" h="62">
                    <a:moveTo>
                      <a:pt x="30" y="0"/>
                    </a:moveTo>
                    <a:lnTo>
                      <a:pt x="30" y="12"/>
                    </a:lnTo>
                    <a:lnTo>
                      <a:pt x="30" y="24"/>
                    </a:lnTo>
                    <a:lnTo>
                      <a:pt x="44" y="24"/>
                    </a:lnTo>
                    <a:lnTo>
                      <a:pt x="44" y="37"/>
                    </a:lnTo>
                    <a:lnTo>
                      <a:pt x="59" y="37"/>
                    </a:lnTo>
                    <a:lnTo>
                      <a:pt x="44" y="37"/>
                    </a:lnTo>
                    <a:lnTo>
                      <a:pt x="44" y="49"/>
                    </a:lnTo>
                    <a:lnTo>
                      <a:pt x="30" y="49"/>
                    </a:lnTo>
                    <a:lnTo>
                      <a:pt x="15" y="49"/>
                    </a:lnTo>
                    <a:lnTo>
                      <a:pt x="15" y="61"/>
                    </a:lnTo>
                    <a:lnTo>
                      <a:pt x="15" y="49"/>
                    </a:lnTo>
                    <a:lnTo>
                      <a:pt x="0" y="49"/>
                    </a:lnTo>
                    <a:lnTo>
                      <a:pt x="15" y="37"/>
                    </a:lnTo>
                    <a:lnTo>
                      <a:pt x="15" y="24"/>
                    </a:lnTo>
                    <a:lnTo>
                      <a:pt x="30" y="24"/>
                    </a:lnTo>
                    <a:lnTo>
                      <a:pt x="30" y="12"/>
                    </a:lnTo>
                    <a:lnTo>
                      <a:pt x="30"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67" name="Freeform 88"/>
              <p:cNvSpPr>
                <a:spLocks/>
              </p:cNvSpPr>
              <p:nvPr/>
            </p:nvSpPr>
            <p:spPr bwMode="auto">
              <a:xfrm>
                <a:off x="668" y="3319"/>
                <a:ext cx="61" cy="39"/>
              </a:xfrm>
              <a:custGeom>
                <a:avLst/>
                <a:gdLst/>
                <a:ahLst/>
                <a:cxnLst>
                  <a:cxn ang="0">
                    <a:pos x="45" y="0"/>
                  </a:cxn>
                  <a:cxn ang="0">
                    <a:pos x="45" y="13"/>
                  </a:cxn>
                  <a:cxn ang="0">
                    <a:pos x="15" y="13"/>
                  </a:cxn>
                  <a:cxn ang="0">
                    <a:pos x="15" y="25"/>
                  </a:cxn>
                  <a:cxn ang="0">
                    <a:pos x="0" y="25"/>
                  </a:cxn>
                  <a:cxn ang="0">
                    <a:pos x="15" y="38"/>
                  </a:cxn>
                  <a:cxn ang="0">
                    <a:pos x="15" y="25"/>
                  </a:cxn>
                  <a:cxn ang="0">
                    <a:pos x="30" y="25"/>
                  </a:cxn>
                  <a:cxn ang="0">
                    <a:pos x="30" y="13"/>
                  </a:cxn>
                  <a:cxn ang="0">
                    <a:pos x="45" y="13"/>
                  </a:cxn>
                  <a:cxn ang="0">
                    <a:pos x="45" y="25"/>
                  </a:cxn>
                  <a:cxn ang="0">
                    <a:pos x="60" y="25"/>
                  </a:cxn>
                  <a:cxn ang="0">
                    <a:pos x="45" y="13"/>
                  </a:cxn>
                  <a:cxn ang="0">
                    <a:pos x="45" y="0"/>
                  </a:cxn>
                </a:cxnLst>
                <a:rect l="0" t="0" r="r" b="b"/>
                <a:pathLst>
                  <a:path w="61" h="39">
                    <a:moveTo>
                      <a:pt x="45" y="0"/>
                    </a:moveTo>
                    <a:lnTo>
                      <a:pt x="45" y="13"/>
                    </a:lnTo>
                    <a:lnTo>
                      <a:pt x="15" y="13"/>
                    </a:lnTo>
                    <a:lnTo>
                      <a:pt x="15" y="25"/>
                    </a:lnTo>
                    <a:lnTo>
                      <a:pt x="0" y="25"/>
                    </a:lnTo>
                    <a:lnTo>
                      <a:pt x="15" y="38"/>
                    </a:lnTo>
                    <a:lnTo>
                      <a:pt x="15" y="25"/>
                    </a:lnTo>
                    <a:lnTo>
                      <a:pt x="30" y="25"/>
                    </a:lnTo>
                    <a:lnTo>
                      <a:pt x="30" y="13"/>
                    </a:lnTo>
                    <a:lnTo>
                      <a:pt x="45" y="13"/>
                    </a:lnTo>
                    <a:lnTo>
                      <a:pt x="45" y="25"/>
                    </a:lnTo>
                    <a:lnTo>
                      <a:pt x="60" y="25"/>
                    </a:lnTo>
                    <a:lnTo>
                      <a:pt x="45" y="13"/>
                    </a:lnTo>
                    <a:lnTo>
                      <a:pt x="45"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68" name="Freeform 89"/>
              <p:cNvSpPr>
                <a:spLocks/>
              </p:cNvSpPr>
              <p:nvPr/>
            </p:nvSpPr>
            <p:spPr bwMode="auto">
              <a:xfrm>
                <a:off x="624" y="3357"/>
                <a:ext cx="76" cy="37"/>
              </a:xfrm>
              <a:custGeom>
                <a:avLst/>
                <a:gdLst/>
                <a:ahLst/>
                <a:cxnLst>
                  <a:cxn ang="0">
                    <a:pos x="15" y="0"/>
                  </a:cxn>
                  <a:cxn ang="0">
                    <a:pos x="15" y="0"/>
                  </a:cxn>
                  <a:cxn ang="0">
                    <a:pos x="30" y="0"/>
                  </a:cxn>
                  <a:cxn ang="0">
                    <a:pos x="45" y="0"/>
                  </a:cxn>
                  <a:cxn ang="0">
                    <a:pos x="45" y="12"/>
                  </a:cxn>
                  <a:cxn ang="0">
                    <a:pos x="60" y="12"/>
                  </a:cxn>
                  <a:cxn ang="0">
                    <a:pos x="75" y="12"/>
                  </a:cxn>
                  <a:cxn ang="0">
                    <a:pos x="75" y="24"/>
                  </a:cxn>
                  <a:cxn ang="0">
                    <a:pos x="45" y="24"/>
                  </a:cxn>
                  <a:cxn ang="0">
                    <a:pos x="45" y="36"/>
                  </a:cxn>
                  <a:cxn ang="0">
                    <a:pos x="15" y="36"/>
                  </a:cxn>
                  <a:cxn ang="0">
                    <a:pos x="15" y="24"/>
                  </a:cxn>
                  <a:cxn ang="0">
                    <a:pos x="0" y="24"/>
                  </a:cxn>
                  <a:cxn ang="0">
                    <a:pos x="0" y="12"/>
                  </a:cxn>
                  <a:cxn ang="0">
                    <a:pos x="15" y="12"/>
                  </a:cxn>
                  <a:cxn ang="0">
                    <a:pos x="15" y="0"/>
                  </a:cxn>
                  <a:cxn ang="0">
                    <a:pos x="0" y="0"/>
                  </a:cxn>
                  <a:cxn ang="0">
                    <a:pos x="15" y="0"/>
                  </a:cxn>
                </a:cxnLst>
                <a:rect l="0" t="0" r="r" b="b"/>
                <a:pathLst>
                  <a:path w="76" h="37">
                    <a:moveTo>
                      <a:pt x="15" y="0"/>
                    </a:moveTo>
                    <a:lnTo>
                      <a:pt x="15" y="0"/>
                    </a:lnTo>
                    <a:lnTo>
                      <a:pt x="30" y="0"/>
                    </a:lnTo>
                    <a:lnTo>
                      <a:pt x="45" y="0"/>
                    </a:lnTo>
                    <a:lnTo>
                      <a:pt x="45" y="12"/>
                    </a:lnTo>
                    <a:lnTo>
                      <a:pt x="60" y="12"/>
                    </a:lnTo>
                    <a:lnTo>
                      <a:pt x="75" y="12"/>
                    </a:lnTo>
                    <a:lnTo>
                      <a:pt x="75" y="24"/>
                    </a:lnTo>
                    <a:lnTo>
                      <a:pt x="45" y="24"/>
                    </a:lnTo>
                    <a:lnTo>
                      <a:pt x="45" y="36"/>
                    </a:lnTo>
                    <a:lnTo>
                      <a:pt x="15" y="36"/>
                    </a:lnTo>
                    <a:lnTo>
                      <a:pt x="15" y="24"/>
                    </a:lnTo>
                    <a:lnTo>
                      <a:pt x="0" y="24"/>
                    </a:lnTo>
                    <a:lnTo>
                      <a:pt x="0" y="12"/>
                    </a:lnTo>
                    <a:lnTo>
                      <a:pt x="15" y="12"/>
                    </a:lnTo>
                    <a:lnTo>
                      <a:pt x="15" y="0"/>
                    </a:lnTo>
                    <a:lnTo>
                      <a:pt x="0" y="0"/>
                    </a:lnTo>
                    <a:lnTo>
                      <a:pt x="15"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69" name="Freeform 90"/>
              <p:cNvSpPr>
                <a:spLocks/>
              </p:cNvSpPr>
              <p:nvPr/>
            </p:nvSpPr>
            <p:spPr bwMode="auto">
              <a:xfrm>
                <a:off x="1009" y="3369"/>
                <a:ext cx="75" cy="62"/>
              </a:xfrm>
              <a:custGeom>
                <a:avLst/>
                <a:gdLst/>
                <a:ahLst/>
                <a:cxnLst>
                  <a:cxn ang="0">
                    <a:pos x="59" y="49"/>
                  </a:cxn>
                  <a:cxn ang="0">
                    <a:pos x="59" y="49"/>
                  </a:cxn>
                  <a:cxn ang="0">
                    <a:pos x="59" y="37"/>
                  </a:cxn>
                  <a:cxn ang="0">
                    <a:pos x="74" y="37"/>
                  </a:cxn>
                  <a:cxn ang="0">
                    <a:pos x="74" y="24"/>
                  </a:cxn>
                  <a:cxn ang="0">
                    <a:pos x="74" y="12"/>
                  </a:cxn>
                  <a:cxn ang="0">
                    <a:pos x="59" y="0"/>
                  </a:cxn>
                  <a:cxn ang="0">
                    <a:pos x="30" y="0"/>
                  </a:cxn>
                  <a:cxn ang="0">
                    <a:pos x="15" y="0"/>
                  </a:cxn>
                  <a:cxn ang="0">
                    <a:pos x="0" y="0"/>
                  </a:cxn>
                  <a:cxn ang="0">
                    <a:pos x="0" y="12"/>
                  </a:cxn>
                  <a:cxn ang="0">
                    <a:pos x="0" y="24"/>
                  </a:cxn>
                  <a:cxn ang="0">
                    <a:pos x="0" y="37"/>
                  </a:cxn>
                  <a:cxn ang="0">
                    <a:pos x="0" y="49"/>
                  </a:cxn>
                  <a:cxn ang="0">
                    <a:pos x="15" y="49"/>
                  </a:cxn>
                  <a:cxn ang="0">
                    <a:pos x="15" y="37"/>
                  </a:cxn>
                  <a:cxn ang="0">
                    <a:pos x="30" y="37"/>
                  </a:cxn>
                  <a:cxn ang="0">
                    <a:pos x="30" y="49"/>
                  </a:cxn>
                  <a:cxn ang="0">
                    <a:pos x="15" y="49"/>
                  </a:cxn>
                  <a:cxn ang="0">
                    <a:pos x="15" y="61"/>
                  </a:cxn>
                  <a:cxn ang="0">
                    <a:pos x="30" y="61"/>
                  </a:cxn>
                  <a:cxn ang="0">
                    <a:pos x="44" y="61"/>
                  </a:cxn>
                  <a:cxn ang="0">
                    <a:pos x="44" y="49"/>
                  </a:cxn>
                  <a:cxn ang="0">
                    <a:pos x="59" y="49"/>
                  </a:cxn>
                </a:cxnLst>
                <a:rect l="0" t="0" r="r" b="b"/>
                <a:pathLst>
                  <a:path w="75" h="62">
                    <a:moveTo>
                      <a:pt x="59" y="49"/>
                    </a:moveTo>
                    <a:lnTo>
                      <a:pt x="59" y="49"/>
                    </a:lnTo>
                    <a:lnTo>
                      <a:pt x="59" y="37"/>
                    </a:lnTo>
                    <a:lnTo>
                      <a:pt x="74" y="37"/>
                    </a:lnTo>
                    <a:lnTo>
                      <a:pt x="74" y="24"/>
                    </a:lnTo>
                    <a:lnTo>
                      <a:pt x="74" y="12"/>
                    </a:lnTo>
                    <a:lnTo>
                      <a:pt x="59" y="0"/>
                    </a:lnTo>
                    <a:lnTo>
                      <a:pt x="30" y="0"/>
                    </a:lnTo>
                    <a:lnTo>
                      <a:pt x="15" y="0"/>
                    </a:lnTo>
                    <a:lnTo>
                      <a:pt x="0" y="0"/>
                    </a:lnTo>
                    <a:lnTo>
                      <a:pt x="0" y="12"/>
                    </a:lnTo>
                    <a:lnTo>
                      <a:pt x="0" y="24"/>
                    </a:lnTo>
                    <a:lnTo>
                      <a:pt x="0" y="37"/>
                    </a:lnTo>
                    <a:lnTo>
                      <a:pt x="0" y="49"/>
                    </a:lnTo>
                    <a:lnTo>
                      <a:pt x="15" y="49"/>
                    </a:lnTo>
                    <a:lnTo>
                      <a:pt x="15" y="37"/>
                    </a:lnTo>
                    <a:lnTo>
                      <a:pt x="30" y="37"/>
                    </a:lnTo>
                    <a:lnTo>
                      <a:pt x="30" y="49"/>
                    </a:lnTo>
                    <a:lnTo>
                      <a:pt x="15" y="49"/>
                    </a:lnTo>
                    <a:lnTo>
                      <a:pt x="15" y="61"/>
                    </a:lnTo>
                    <a:lnTo>
                      <a:pt x="30" y="61"/>
                    </a:lnTo>
                    <a:lnTo>
                      <a:pt x="44" y="61"/>
                    </a:lnTo>
                    <a:lnTo>
                      <a:pt x="44" y="49"/>
                    </a:lnTo>
                    <a:lnTo>
                      <a:pt x="59" y="49"/>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70" name="Freeform 91"/>
              <p:cNvSpPr>
                <a:spLocks/>
              </p:cNvSpPr>
              <p:nvPr/>
            </p:nvSpPr>
            <p:spPr bwMode="auto">
              <a:xfrm>
                <a:off x="1097" y="3357"/>
                <a:ext cx="47" cy="26"/>
              </a:xfrm>
              <a:custGeom>
                <a:avLst/>
                <a:gdLst/>
                <a:ahLst/>
                <a:cxnLst>
                  <a:cxn ang="0">
                    <a:pos x="15" y="25"/>
                  </a:cxn>
                  <a:cxn ang="0">
                    <a:pos x="0" y="25"/>
                  </a:cxn>
                  <a:cxn ang="0">
                    <a:pos x="0" y="13"/>
                  </a:cxn>
                  <a:cxn ang="0">
                    <a:pos x="15" y="13"/>
                  </a:cxn>
                  <a:cxn ang="0">
                    <a:pos x="31" y="13"/>
                  </a:cxn>
                  <a:cxn ang="0">
                    <a:pos x="31" y="0"/>
                  </a:cxn>
                  <a:cxn ang="0">
                    <a:pos x="46" y="0"/>
                  </a:cxn>
                  <a:cxn ang="0">
                    <a:pos x="46" y="13"/>
                  </a:cxn>
                  <a:cxn ang="0">
                    <a:pos x="31" y="13"/>
                  </a:cxn>
                  <a:cxn ang="0">
                    <a:pos x="46" y="13"/>
                  </a:cxn>
                  <a:cxn ang="0">
                    <a:pos x="31" y="25"/>
                  </a:cxn>
                  <a:cxn ang="0">
                    <a:pos x="15" y="25"/>
                  </a:cxn>
                </a:cxnLst>
                <a:rect l="0" t="0" r="r" b="b"/>
                <a:pathLst>
                  <a:path w="47" h="26">
                    <a:moveTo>
                      <a:pt x="15" y="25"/>
                    </a:moveTo>
                    <a:lnTo>
                      <a:pt x="0" y="25"/>
                    </a:lnTo>
                    <a:lnTo>
                      <a:pt x="0" y="13"/>
                    </a:lnTo>
                    <a:lnTo>
                      <a:pt x="15" y="13"/>
                    </a:lnTo>
                    <a:lnTo>
                      <a:pt x="31" y="13"/>
                    </a:lnTo>
                    <a:lnTo>
                      <a:pt x="31" y="0"/>
                    </a:lnTo>
                    <a:lnTo>
                      <a:pt x="46" y="0"/>
                    </a:lnTo>
                    <a:lnTo>
                      <a:pt x="46" y="13"/>
                    </a:lnTo>
                    <a:lnTo>
                      <a:pt x="31" y="13"/>
                    </a:lnTo>
                    <a:lnTo>
                      <a:pt x="46" y="13"/>
                    </a:lnTo>
                    <a:lnTo>
                      <a:pt x="31" y="25"/>
                    </a:lnTo>
                    <a:lnTo>
                      <a:pt x="15" y="25"/>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71" name="Freeform 92"/>
              <p:cNvSpPr>
                <a:spLocks/>
              </p:cNvSpPr>
              <p:nvPr/>
            </p:nvSpPr>
            <p:spPr bwMode="auto">
              <a:xfrm>
                <a:off x="1112" y="3393"/>
                <a:ext cx="16" cy="14"/>
              </a:xfrm>
              <a:custGeom>
                <a:avLst/>
                <a:gdLst/>
                <a:ahLst/>
                <a:cxnLst>
                  <a:cxn ang="0">
                    <a:pos x="15" y="13"/>
                  </a:cxn>
                  <a:cxn ang="0">
                    <a:pos x="15" y="13"/>
                  </a:cxn>
                  <a:cxn ang="0">
                    <a:pos x="15" y="0"/>
                  </a:cxn>
                  <a:cxn ang="0">
                    <a:pos x="0" y="0"/>
                  </a:cxn>
                  <a:cxn ang="0">
                    <a:pos x="15" y="13"/>
                  </a:cxn>
                </a:cxnLst>
                <a:rect l="0" t="0" r="r" b="b"/>
                <a:pathLst>
                  <a:path w="16" h="14">
                    <a:moveTo>
                      <a:pt x="15" y="13"/>
                    </a:moveTo>
                    <a:lnTo>
                      <a:pt x="15" y="13"/>
                    </a:lnTo>
                    <a:lnTo>
                      <a:pt x="15" y="0"/>
                    </a:lnTo>
                    <a:lnTo>
                      <a:pt x="0" y="0"/>
                    </a:lnTo>
                    <a:lnTo>
                      <a:pt x="15" y="13"/>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72" name="Freeform 93"/>
              <p:cNvSpPr>
                <a:spLocks/>
              </p:cNvSpPr>
              <p:nvPr/>
            </p:nvSpPr>
            <p:spPr bwMode="auto">
              <a:xfrm>
                <a:off x="1097" y="3406"/>
                <a:ext cx="1" cy="12"/>
              </a:xfrm>
              <a:custGeom>
                <a:avLst/>
                <a:gdLst/>
                <a:ahLst/>
                <a:cxnLst>
                  <a:cxn ang="0">
                    <a:pos x="0" y="0"/>
                  </a:cxn>
                  <a:cxn ang="0">
                    <a:pos x="0" y="11"/>
                  </a:cxn>
                  <a:cxn ang="0">
                    <a:pos x="0" y="0"/>
                  </a:cxn>
                </a:cxnLst>
                <a:rect l="0" t="0" r="r" b="b"/>
                <a:pathLst>
                  <a:path w="1" h="12">
                    <a:moveTo>
                      <a:pt x="0" y="0"/>
                    </a:moveTo>
                    <a:lnTo>
                      <a:pt x="0" y="11"/>
                    </a:lnTo>
                    <a:lnTo>
                      <a:pt x="0"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73" name="Freeform 94"/>
              <p:cNvSpPr>
                <a:spLocks/>
              </p:cNvSpPr>
              <p:nvPr/>
            </p:nvSpPr>
            <p:spPr bwMode="auto">
              <a:xfrm>
                <a:off x="1127" y="3344"/>
                <a:ext cx="17" cy="14"/>
              </a:xfrm>
              <a:custGeom>
                <a:avLst/>
                <a:gdLst/>
                <a:ahLst/>
                <a:cxnLst>
                  <a:cxn ang="0">
                    <a:pos x="0" y="0"/>
                  </a:cxn>
                  <a:cxn ang="0">
                    <a:pos x="0" y="13"/>
                  </a:cxn>
                  <a:cxn ang="0">
                    <a:pos x="16" y="13"/>
                  </a:cxn>
                  <a:cxn ang="0">
                    <a:pos x="16" y="0"/>
                  </a:cxn>
                  <a:cxn ang="0">
                    <a:pos x="0" y="0"/>
                  </a:cxn>
                </a:cxnLst>
                <a:rect l="0" t="0" r="r" b="b"/>
                <a:pathLst>
                  <a:path w="17" h="14">
                    <a:moveTo>
                      <a:pt x="0" y="0"/>
                    </a:moveTo>
                    <a:lnTo>
                      <a:pt x="0" y="13"/>
                    </a:lnTo>
                    <a:lnTo>
                      <a:pt x="16" y="13"/>
                    </a:lnTo>
                    <a:lnTo>
                      <a:pt x="16" y="0"/>
                    </a:lnTo>
                    <a:lnTo>
                      <a:pt x="0"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74" name="Freeform 95"/>
              <p:cNvSpPr>
                <a:spLocks/>
              </p:cNvSpPr>
              <p:nvPr/>
            </p:nvSpPr>
            <p:spPr bwMode="auto">
              <a:xfrm>
                <a:off x="1187" y="3754"/>
                <a:ext cx="15" cy="14"/>
              </a:xfrm>
              <a:custGeom>
                <a:avLst/>
                <a:gdLst/>
                <a:ahLst/>
                <a:cxnLst>
                  <a:cxn ang="0">
                    <a:pos x="14" y="13"/>
                  </a:cxn>
                  <a:cxn ang="0">
                    <a:pos x="0" y="13"/>
                  </a:cxn>
                  <a:cxn ang="0">
                    <a:pos x="0" y="0"/>
                  </a:cxn>
                  <a:cxn ang="0">
                    <a:pos x="0" y="13"/>
                  </a:cxn>
                  <a:cxn ang="0">
                    <a:pos x="14" y="13"/>
                  </a:cxn>
                  <a:cxn ang="0">
                    <a:pos x="0" y="13"/>
                  </a:cxn>
                  <a:cxn ang="0">
                    <a:pos x="14" y="13"/>
                  </a:cxn>
                </a:cxnLst>
                <a:rect l="0" t="0" r="r" b="b"/>
                <a:pathLst>
                  <a:path w="15" h="14">
                    <a:moveTo>
                      <a:pt x="14" y="13"/>
                    </a:moveTo>
                    <a:lnTo>
                      <a:pt x="0" y="13"/>
                    </a:lnTo>
                    <a:lnTo>
                      <a:pt x="0" y="0"/>
                    </a:lnTo>
                    <a:lnTo>
                      <a:pt x="0" y="13"/>
                    </a:lnTo>
                    <a:lnTo>
                      <a:pt x="14" y="13"/>
                    </a:lnTo>
                    <a:lnTo>
                      <a:pt x="0" y="13"/>
                    </a:lnTo>
                    <a:lnTo>
                      <a:pt x="14" y="13"/>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75" name="Freeform 96"/>
              <p:cNvSpPr>
                <a:spLocks/>
              </p:cNvSpPr>
              <p:nvPr/>
            </p:nvSpPr>
            <p:spPr bwMode="auto">
              <a:xfrm>
                <a:off x="1245" y="3742"/>
                <a:ext cx="91" cy="51"/>
              </a:xfrm>
              <a:custGeom>
                <a:avLst/>
                <a:gdLst/>
                <a:ahLst/>
                <a:cxnLst>
                  <a:cxn ang="0">
                    <a:pos x="30" y="0"/>
                  </a:cxn>
                  <a:cxn ang="0">
                    <a:pos x="30" y="13"/>
                  </a:cxn>
                  <a:cxn ang="0">
                    <a:pos x="15" y="13"/>
                  </a:cxn>
                  <a:cxn ang="0">
                    <a:pos x="15" y="25"/>
                  </a:cxn>
                  <a:cxn ang="0">
                    <a:pos x="0" y="25"/>
                  </a:cxn>
                  <a:cxn ang="0">
                    <a:pos x="0" y="38"/>
                  </a:cxn>
                  <a:cxn ang="0">
                    <a:pos x="15" y="38"/>
                  </a:cxn>
                  <a:cxn ang="0">
                    <a:pos x="15" y="50"/>
                  </a:cxn>
                  <a:cxn ang="0">
                    <a:pos x="30" y="50"/>
                  </a:cxn>
                  <a:cxn ang="0">
                    <a:pos x="45" y="50"/>
                  </a:cxn>
                  <a:cxn ang="0">
                    <a:pos x="60" y="50"/>
                  </a:cxn>
                  <a:cxn ang="0">
                    <a:pos x="75" y="38"/>
                  </a:cxn>
                  <a:cxn ang="0">
                    <a:pos x="75" y="25"/>
                  </a:cxn>
                  <a:cxn ang="0">
                    <a:pos x="90" y="25"/>
                  </a:cxn>
                  <a:cxn ang="0">
                    <a:pos x="90" y="13"/>
                  </a:cxn>
                  <a:cxn ang="0">
                    <a:pos x="75" y="13"/>
                  </a:cxn>
                  <a:cxn ang="0">
                    <a:pos x="75" y="0"/>
                  </a:cxn>
                  <a:cxn ang="0">
                    <a:pos x="60" y="0"/>
                  </a:cxn>
                  <a:cxn ang="0">
                    <a:pos x="60" y="13"/>
                  </a:cxn>
                  <a:cxn ang="0">
                    <a:pos x="45" y="13"/>
                  </a:cxn>
                  <a:cxn ang="0">
                    <a:pos x="30" y="13"/>
                  </a:cxn>
                  <a:cxn ang="0">
                    <a:pos x="30" y="0"/>
                  </a:cxn>
                </a:cxnLst>
                <a:rect l="0" t="0" r="r" b="b"/>
                <a:pathLst>
                  <a:path w="91" h="51">
                    <a:moveTo>
                      <a:pt x="30" y="0"/>
                    </a:moveTo>
                    <a:lnTo>
                      <a:pt x="30" y="13"/>
                    </a:lnTo>
                    <a:lnTo>
                      <a:pt x="15" y="13"/>
                    </a:lnTo>
                    <a:lnTo>
                      <a:pt x="15" y="25"/>
                    </a:lnTo>
                    <a:lnTo>
                      <a:pt x="0" y="25"/>
                    </a:lnTo>
                    <a:lnTo>
                      <a:pt x="0" y="38"/>
                    </a:lnTo>
                    <a:lnTo>
                      <a:pt x="15" y="38"/>
                    </a:lnTo>
                    <a:lnTo>
                      <a:pt x="15" y="50"/>
                    </a:lnTo>
                    <a:lnTo>
                      <a:pt x="30" y="50"/>
                    </a:lnTo>
                    <a:lnTo>
                      <a:pt x="45" y="50"/>
                    </a:lnTo>
                    <a:lnTo>
                      <a:pt x="60" y="50"/>
                    </a:lnTo>
                    <a:lnTo>
                      <a:pt x="75" y="38"/>
                    </a:lnTo>
                    <a:lnTo>
                      <a:pt x="75" y="25"/>
                    </a:lnTo>
                    <a:lnTo>
                      <a:pt x="90" y="25"/>
                    </a:lnTo>
                    <a:lnTo>
                      <a:pt x="90" y="13"/>
                    </a:lnTo>
                    <a:lnTo>
                      <a:pt x="75" y="13"/>
                    </a:lnTo>
                    <a:lnTo>
                      <a:pt x="75" y="0"/>
                    </a:lnTo>
                    <a:lnTo>
                      <a:pt x="60" y="0"/>
                    </a:lnTo>
                    <a:lnTo>
                      <a:pt x="60" y="13"/>
                    </a:lnTo>
                    <a:lnTo>
                      <a:pt x="45" y="13"/>
                    </a:lnTo>
                    <a:lnTo>
                      <a:pt x="30" y="13"/>
                    </a:lnTo>
                    <a:lnTo>
                      <a:pt x="30"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76" name="Freeform 97"/>
              <p:cNvSpPr>
                <a:spLocks/>
              </p:cNvSpPr>
              <p:nvPr/>
            </p:nvSpPr>
            <p:spPr bwMode="auto">
              <a:xfrm>
                <a:off x="1364" y="3667"/>
                <a:ext cx="76" cy="101"/>
              </a:xfrm>
              <a:custGeom>
                <a:avLst/>
                <a:gdLst/>
                <a:ahLst/>
                <a:cxnLst>
                  <a:cxn ang="0">
                    <a:pos x="45" y="0"/>
                  </a:cxn>
                  <a:cxn ang="0">
                    <a:pos x="45" y="0"/>
                  </a:cxn>
                  <a:cxn ang="0">
                    <a:pos x="45" y="13"/>
                  </a:cxn>
                  <a:cxn ang="0">
                    <a:pos x="30" y="13"/>
                  </a:cxn>
                  <a:cxn ang="0">
                    <a:pos x="30" y="25"/>
                  </a:cxn>
                  <a:cxn ang="0">
                    <a:pos x="15" y="25"/>
                  </a:cxn>
                  <a:cxn ang="0">
                    <a:pos x="15" y="38"/>
                  </a:cxn>
                  <a:cxn ang="0">
                    <a:pos x="30" y="38"/>
                  </a:cxn>
                  <a:cxn ang="0">
                    <a:pos x="30" y="50"/>
                  </a:cxn>
                  <a:cxn ang="0">
                    <a:pos x="30" y="63"/>
                  </a:cxn>
                  <a:cxn ang="0">
                    <a:pos x="15" y="63"/>
                  </a:cxn>
                  <a:cxn ang="0">
                    <a:pos x="15" y="75"/>
                  </a:cxn>
                  <a:cxn ang="0">
                    <a:pos x="0" y="75"/>
                  </a:cxn>
                  <a:cxn ang="0">
                    <a:pos x="15" y="75"/>
                  </a:cxn>
                  <a:cxn ang="0">
                    <a:pos x="15" y="88"/>
                  </a:cxn>
                  <a:cxn ang="0">
                    <a:pos x="30" y="88"/>
                  </a:cxn>
                  <a:cxn ang="0">
                    <a:pos x="30" y="100"/>
                  </a:cxn>
                  <a:cxn ang="0">
                    <a:pos x="30" y="88"/>
                  </a:cxn>
                  <a:cxn ang="0">
                    <a:pos x="45" y="88"/>
                  </a:cxn>
                  <a:cxn ang="0">
                    <a:pos x="45" y="75"/>
                  </a:cxn>
                  <a:cxn ang="0">
                    <a:pos x="45" y="63"/>
                  </a:cxn>
                  <a:cxn ang="0">
                    <a:pos x="60" y="63"/>
                  </a:cxn>
                  <a:cxn ang="0">
                    <a:pos x="60" y="50"/>
                  </a:cxn>
                  <a:cxn ang="0">
                    <a:pos x="60" y="38"/>
                  </a:cxn>
                  <a:cxn ang="0">
                    <a:pos x="75" y="38"/>
                  </a:cxn>
                  <a:cxn ang="0">
                    <a:pos x="60" y="25"/>
                  </a:cxn>
                  <a:cxn ang="0">
                    <a:pos x="60" y="13"/>
                  </a:cxn>
                  <a:cxn ang="0">
                    <a:pos x="60" y="0"/>
                  </a:cxn>
                  <a:cxn ang="0">
                    <a:pos x="45" y="0"/>
                  </a:cxn>
                </a:cxnLst>
                <a:rect l="0" t="0" r="r" b="b"/>
                <a:pathLst>
                  <a:path w="76" h="101">
                    <a:moveTo>
                      <a:pt x="45" y="0"/>
                    </a:moveTo>
                    <a:lnTo>
                      <a:pt x="45" y="0"/>
                    </a:lnTo>
                    <a:lnTo>
                      <a:pt x="45" y="13"/>
                    </a:lnTo>
                    <a:lnTo>
                      <a:pt x="30" y="13"/>
                    </a:lnTo>
                    <a:lnTo>
                      <a:pt x="30" y="25"/>
                    </a:lnTo>
                    <a:lnTo>
                      <a:pt x="15" y="25"/>
                    </a:lnTo>
                    <a:lnTo>
                      <a:pt x="15" y="38"/>
                    </a:lnTo>
                    <a:lnTo>
                      <a:pt x="30" y="38"/>
                    </a:lnTo>
                    <a:lnTo>
                      <a:pt x="30" y="50"/>
                    </a:lnTo>
                    <a:lnTo>
                      <a:pt x="30" y="63"/>
                    </a:lnTo>
                    <a:lnTo>
                      <a:pt x="15" y="63"/>
                    </a:lnTo>
                    <a:lnTo>
                      <a:pt x="15" y="75"/>
                    </a:lnTo>
                    <a:lnTo>
                      <a:pt x="0" y="75"/>
                    </a:lnTo>
                    <a:lnTo>
                      <a:pt x="15" y="75"/>
                    </a:lnTo>
                    <a:lnTo>
                      <a:pt x="15" y="88"/>
                    </a:lnTo>
                    <a:lnTo>
                      <a:pt x="30" y="88"/>
                    </a:lnTo>
                    <a:lnTo>
                      <a:pt x="30" y="100"/>
                    </a:lnTo>
                    <a:lnTo>
                      <a:pt x="30" y="88"/>
                    </a:lnTo>
                    <a:lnTo>
                      <a:pt x="45" y="88"/>
                    </a:lnTo>
                    <a:lnTo>
                      <a:pt x="45" y="75"/>
                    </a:lnTo>
                    <a:lnTo>
                      <a:pt x="45" y="63"/>
                    </a:lnTo>
                    <a:lnTo>
                      <a:pt x="60" y="63"/>
                    </a:lnTo>
                    <a:lnTo>
                      <a:pt x="60" y="50"/>
                    </a:lnTo>
                    <a:lnTo>
                      <a:pt x="60" y="38"/>
                    </a:lnTo>
                    <a:lnTo>
                      <a:pt x="75" y="38"/>
                    </a:lnTo>
                    <a:lnTo>
                      <a:pt x="60" y="25"/>
                    </a:lnTo>
                    <a:lnTo>
                      <a:pt x="60" y="13"/>
                    </a:lnTo>
                    <a:lnTo>
                      <a:pt x="60" y="0"/>
                    </a:lnTo>
                    <a:lnTo>
                      <a:pt x="45" y="0"/>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77" name="Freeform 98"/>
              <p:cNvSpPr>
                <a:spLocks/>
              </p:cNvSpPr>
              <p:nvPr/>
            </p:nvSpPr>
            <p:spPr bwMode="auto">
              <a:xfrm>
                <a:off x="699" y="2970"/>
                <a:ext cx="59" cy="76"/>
              </a:xfrm>
              <a:custGeom>
                <a:avLst/>
                <a:gdLst/>
                <a:ahLst/>
                <a:cxnLst>
                  <a:cxn ang="0">
                    <a:pos x="15" y="75"/>
                  </a:cxn>
                  <a:cxn ang="0">
                    <a:pos x="29" y="75"/>
                  </a:cxn>
                  <a:cxn ang="0">
                    <a:pos x="29" y="63"/>
                  </a:cxn>
                  <a:cxn ang="0">
                    <a:pos x="44" y="75"/>
                  </a:cxn>
                  <a:cxn ang="0">
                    <a:pos x="44" y="63"/>
                  </a:cxn>
                  <a:cxn ang="0">
                    <a:pos x="29" y="63"/>
                  </a:cxn>
                  <a:cxn ang="0">
                    <a:pos x="29" y="50"/>
                  </a:cxn>
                  <a:cxn ang="0">
                    <a:pos x="44" y="50"/>
                  </a:cxn>
                  <a:cxn ang="0">
                    <a:pos x="44" y="38"/>
                  </a:cxn>
                  <a:cxn ang="0">
                    <a:pos x="58" y="25"/>
                  </a:cxn>
                  <a:cxn ang="0">
                    <a:pos x="58" y="13"/>
                  </a:cxn>
                  <a:cxn ang="0">
                    <a:pos x="44" y="0"/>
                  </a:cxn>
                  <a:cxn ang="0">
                    <a:pos x="29" y="13"/>
                  </a:cxn>
                  <a:cxn ang="0">
                    <a:pos x="15" y="13"/>
                  </a:cxn>
                  <a:cxn ang="0">
                    <a:pos x="15" y="25"/>
                  </a:cxn>
                  <a:cxn ang="0">
                    <a:pos x="0" y="25"/>
                  </a:cxn>
                  <a:cxn ang="0">
                    <a:pos x="15" y="25"/>
                  </a:cxn>
                  <a:cxn ang="0">
                    <a:pos x="15" y="38"/>
                  </a:cxn>
                  <a:cxn ang="0">
                    <a:pos x="29" y="50"/>
                  </a:cxn>
                  <a:cxn ang="0">
                    <a:pos x="15" y="63"/>
                  </a:cxn>
                  <a:cxn ang="0">
                    <a:pos x="15" y="75"/>
                  </a:cxn>
                </a:cxnLst>
                <a:rect l="0" t="0" r="r" b="b"/>
                <a:pathLst>
                  <a:path w="59" h="76">
                    <a:moveTo>
                      <a:pt x="15" y="75"/>
                    </a:moveTo>
                    <a:lnTo>
                      <a:pt x="29" y="75"/>
                    </a:lnTo>
                    <a:lnTo>
                      <a:pt x="29" y="63"/>
                    </a:lnTo>
                    <a:lnTo>
                      <a:pt x="44" y="75"/>
                    </a:lnTo>
                    <a:lnTo>
                      <a:pt x="44" y="63"/>
                    </a:lnTo>
                    <a:lnTo>
                      <a:pt x="29" y="63"/>
                    </a:lnTo>
                    <a:lnTo>
                      <a:pt x="29" y="50"/>
                    </a:lnTo>
                    <a:lnTo>
                      <a:pt x="44" y="50"/>
                    </a:lnTo>
                    <a:lnTo>
                      <a:pt x="44" y="38"/>
                    </a:lnTo>
                    <a:lnTo>
                      <a:pt x="58" y="25"/>
                    </a:lnTo>
                    <a:lnTo>
                      <a:pt x="58" y="13"/>
                    </a:lnTo>
                    <a:lnTo>
                      <a:pt x="44" y="0"/>
                    </a:lnTo>
                    <a:lnTo>
                      <a:pt x="29" y="13"/>
                    </a:lnTo>
                    <a:lnTo>
                      <a:pt x="15" y="13"/>
                    </a:lnTo>
                    <a:lnTo>
                      <a:pt x="15" y="25"/>
                    </a:lnTo>
                    <a:lnTo>
                      <a:pt x="0" y="25"/>
                    </a:lnTo>
                    <a:lnTo>
                      <a:pt x="15" y="25"/>
                    </a:lnTo>
                    <a:lnTo>
                      <a:pt x="15" y="38"/>
                    </a:lnTo>
                    <a:lnTo>
                      <a:pt x="29" y="50"/>
                    </a:lnTo>
                    <a:lnTo>
                      <a:pt x="15" y="63"/>
                    </a:lnTo>
                    <a:lnTo>
                      <a:pt x="15" y="75"/>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sp>
            <p:nvSpPr>
              <p:cNvPr id="78" name="Freeform 99"/>
              <p:cNvSpPr>
                <a:spLocks/>
              </p:cNvSpPr>
              <p:nvPr/>
            </p:nvSpPr>
            <p:spPr bwMode="auto">
              <a:xfrm>
                <a:off x="699" y="3045"/>
                <a:ext cx="45" cy="51"/>
              </a:xfrm>
              <a:custGeom>
                <a:avLst/>
                <a:gdLst/>
                <a:ahLst/>
                <a:cxnLst>
                  <a:cxn ang="0">
                    <a:pos x="0" y="13"/>
                  </a:cxn>
                  <a:cxn ang="0">
                    <a:pos x="15" y="13"/>
                  </a:cxn>
                  <a:cxn ang="0">
                    <a:pos x="29" y="13"/>
                  </a:cxn>
                  <a:cxn ang="0">
                    <a:pos x="29" y="0"/>
                  </a:cxn>
                  <a:cxn ang="0">
                    <a:pos x="29" y="13"/>
                  </a:cxn>
                  <a:cxn ang="0">
                    <a:pos x="44" y="25"/>
                  </a:cxn>
                  <a:cxn ang="0">
                    <a:pos x="29" y="25"/>
                  </a:cxn>
                  <a:cxn ang="0">
                    <a:pos x="29" y="38"/>
                  </a:cxn>
                  <a:cxn ang="0">
                    <a:pos x="29" y="50"/>
                  </a:cxn>
                  <a:cxn ang="0">
                    <a:pos x="15" y="50"/>
                  </a:cxn>
                  <a:cxn ang="0">
                    <a:pos x="15" y="38"/>
                  </a:cxn>
                  <a:cxn ang="0">
                    <a:pos x="0" y="38"/>
                  </a:cxn>
                  <a:cxn ang="0">
                    <a:pos x="0" y="13"/>
                  </a:cxn>
                </a:cxnLst>
                <a:rect l="0" t="0" r="r" b="b"/>
                <a:pathLst>
                  <a:path w="45" h="51">
                    <a:moveTo>
                      <a:pt x="0" y="13"/>
                    </a:moveTo>
                    <a:lnTo>
                      <a:pt x="15" y="13"/>
                    </a:lnTo>
                    <a:lnTo>
                      <a:pt x="29" y="13"/>
                    </a:lnTo>
                    <a:lnTo>
                      <a:pt x="29" y="0"/>
                    </a:lnTo>
                    <a:lnTo>
                      <a:pt x="29" y="13"/>
                    </a:lnTo>
                    <a:lnTo>
                      <a:pt x="44" y="25"/>
                    </a:lnTo>
                    <a:lnTo>
                      <a:pt x="29" y="25"/>
                    </a:lnTo>
                    <a:lnTo>
                      <a:pt x="29" y="38"/>
                    </a:lnTo>
                    <a:lnTo>
                      <a:pt x="29" y="50"/>
                    </a:lnTo>
                    <a:lnTo>
                      <a:pt x="15" y="50"/>
                    </a:lnTo>
                    <a:lnTo>
                      <a:pt x="15" y="38"/>
                    </a:lnTo>
                    <a:lnTo>
                      <a:pt x="0" y="38"/>
                    </a:lnTo>
                    <a:lnTo>
                      <a:pt x="0" y="13"/>
                    </a:lnTo>
                  </a:path>
                </a:pathLst>
              </a:custGeom>
              <a:solidFill>
                <a:srgbClr val="FFCCFF"/>
              </a:solidFill>
              <a:ln w="12700" cap="rnd" cmpd="sng">
                <a:solidFill>
                  <a:schemeClr val="bg1"/>
                </a:solidFill>
                <a:prstDash val="solid"/>
                <a:round/>
                <a:headEnd type="none" w="med" len="med"/>
                <a:tailEnd type="none" w="med" len="med"/>
              </a:ln>
              <a:effectLst/>
            </p:spPr>
            <p:txBody>
              <a:bodyPr/>
              <a:lstStyle/>
              <a:p>
                <a:endParaRPr lang="ja-JP" altLang="en-US"/>
              </a:p>
            </p:txBody>
          </p:sp>
        </p:grpSp>
        <p:sp>
          <p:nvSpPr>
            <p:cNvPr id="79" name="Line 100"/>
            <p:cNvSpPr>
              <a:spLocks noChangeShapeType="1"/>
            </p:cNvSpPr>
            <p:nvPr/>
          </p:nvSpPr>
          <p:spPr bwMode="auto">
            <a:xfrm>
              <a:off x="1658938" y="5354638"/>
              <a:ext cx="0" cy="841375"/>
            </a:xfrm>
            <a:prstGeom prst="line">
              <a:avLst/>
            </a:prstGeom>
            <a:noFill/>
            <a:ln w="57150">
              <a:solidFill>
                <a:srgbClr val="AFAFFF"/>
              </a:solidFill>
              <a:round/>
              <a:headEnd/>
              <a:tailEnd/>
            </a:ln>
            <a:effectLst/>
          </p:spPr>
          <p:txBody>
            <a:bodyPr/>
            <a:lstStyle/>
            <a:p>
              <a:endParaRPr lang="ja-JP" altLang="en-US"/>
            </a:p>
          </p:txBody>
        </p:sp>
        <p:sp>
          <p:nvSpPr>
            <p:cNvPr id="80" name="Line 101"/>
            <p:cNvSpPr>
              <a:spLocks noChangeShapeType="1"/>
            </p:cNvSpPr>
            <p:nvPr/>
          </p:nvSpPr>
          <p:spPr bwMode="auto">
            <a:xfrm>
              <a:off x="8507413" y="5378450"/>
              <a:ext cx="0" cy="817563"/>
            </a:xfrm>
            <a:prstGeom prst="line">
              <a:avLst/>
            </a:prstGeom>
            <a:noFill/>
            <a:ln w="57150">
              <a:solidFill>
                <a:srgbClr val="AFAFFF"/>
              </a:solidFill>
              <a:round/>
              <a:headEnd/>
              <a:tailEnd/>
            </a:ln>
            <a:effectLst/>
          </p:spPr>
          <p:txBody>
            <a:bodyPr/>
            <a:lstStyle/>
            <a:p>
              <a:endParaRPr lang="ja-JP" altLang="en-US"/>
            </a:p>
          </p:txBody>
        </p:sp>
        <p:sp>
          <p:nvSpPr>
            <p:cNvPr id="81" name="Line 102"/>
            <p:cNvSpPr>
              <a:spLocks noChangeShapeType="1"/>
            </p:cNvSpPr>
            <p:nvPr/>
          </p:nvSpPr>
          <p:spPr bwMode="auto">
            <a:xfrm>
              <a:off x="9345613" y="4946650"/>
              <a:ext cx="0" cy="1249363"/>
            </a:xfrm>
            <a:prstGeom prst="line">
              <a:avLst/>
            </a:prstGeom>
            <a:noFill/>
            <a:ln w="57150">
              <a:solidFill>
                <a:srgbClr val="AFAFFF"/>
              </a:solidFill>
              <a:round/>
              <a:headEnd/>
              <a:tailEnd/>
            </a:ln>
            <a:effectLst/>
          </p:spPr>
          <p:txBody>
            <a:bodyPr/>
            <a:lstStyle/>
            <a:p>
              <a:endParaRPr lang="ja-JP" altLang="en-US"/>
            </a:p>
          </p:txBody>
        </p:sp>
        <p:sp>
          <p:nvSpPr>
            <p:cNvPr id="82" name="Rectangle 109"/>
            <p:cNvSpPr>
              <a:spLocks noChangeArrowheads="1"/>
            </p:cNvSpPr>
            <p:nvPr/>
          </p:nvSpPr>
          <p:spPr bwMode="auto">
            <a:xfrm>
              <a:off x="8151813" y="5895975"/>
              <a:ext cx="765175" cy="693738"/>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0.391TFlops</a:t>
              </a:r>
            </a:p>
            <a:p>
              <a:pPr algn="ctr"/>
              <a:endParaRPr lang="en-US" altLang="ja-JP" sz="1000">
                <a:solidFill>
                  <a:srgbClr val="000000"/>
                </a:solidFill>
                <a:latin typeface="HGSｺﾞｼｯｸE" pitchFamily="50" charset="-128"/>
                <a:ea typeface="HGSｺﾞｼｯｸE" pitchFamily="50" charset="-128"/>
              </a:endParaRPr>
            </a:p>
          </p:txBody>
        </p:sp>
        <p:sp>
          <p:nvSpPr>
            <p:cNvPr id="83" name="Text Box 110"/>
            <p:cNvSpPr txBox="1">
              <a:spLocks noChangeArrowheads="1"/>
            </p:cNvSpPr>
            <p:nvPr/>
          </p:nvSpPr>
          <p:spPr bwMode="auto">
            <a:xfrm>
              <a:off x="8232775" y="6446838"/>
              <a:ext cx="608013" cy="152400"/>
            </a:xfrm>
            <a:prstGeom prst="rect">
              <a:avLst/>
            </a:prstGeom>
            <a:noFill/>
            <a:ln w="9525">
              <a:noFill/>
              <a:miter lim="800000"/>
              <a:headEnd/>
              <a:tailEnd/>
            </a:ln>
            <a:effectLst/>
          </p:spPr>
          <p:txBody>
            <a:bodyPr wrap="none" lIns="0" tIns="0" rIns="0" bIns="0" anchor="ctr" anchorCtr="1">
              <a:spAutoFit/>
            </a:bodyPr>
            <a:lstStyle/>
            <a:p>
              <a:pPr algn="ctr"/>
              <a:r>
                <a:rPr lang="en-US" altLang="ja-JP" sz="1000">
                  <a:solidFill>
                    <a:srgbClr val="0000CC"/>
                  </a:solidFill>
                  <a:latin typeface="HGSｺﾞｼｯｸE" pitchFamily="50" charset="-128"/>
                  <a:ea typeface="HGSｺﾞｼｯｸE" pitchFamily="50" charset="-128"/>
                </a:rPr>
                <a:t>HyperBlade</a:t>
              </a:r>
            </a:p>
          </p:txBody>
        </p:sp>
        <p:sp>
          <p:nvSpPr>
            <p:cNvPr id="84" name="Rectangle 111"/>
            <p:cNvSpPr>
              <a:spLocks noChangeArrowheads="1"/>
            </p:cNvSpPr>
            <p:nvPr/>
          </p:nvSpPr>
          <p:spPr bwMode="auto">
            <a:xfrm>
              <a:off x="6450013" y="5895975"/>
              <a:ext cx="765175" cy="693738"/>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0.768TFlops</a:t>
              </a:r>
            </a:p>
            <a:p>
              <a:pPr algn="ctr"/>
              <a:endParaRPr lang="en-US" altLang="ja-JP" sz="1000">
                <a:solidFill>
                  <a:srgbClr val="000000"/>
                </a:solidFill>
                <a:latin typeface="HGSｺﾞｼｯｸE" pitchFamily="50" charset="-128"/>
                <a:ea typeface="HGSｺﾞｼｯｸE" pitchFamily="50" charset="-128"/>
              </a:endParaRPr>
            </a:p>
          </p:txBody>
        </p:sp>
        <p:sp>
          <p:nvSpPr>
            <p:cNvPr id="85" name="Text Box 112"/>
            <p:cNvSpPr txBox="1">
              <a:spLocks noChangeArrowheads="1"/>
            </p:cNvSpPr>
            <p:nvPr/>
          </p:nvSpPr>
          <p:spPr bwMode="auto">
            <a:xfrm>
              <a:off x="6677025" y="6446838"/>
              <a:ext cx="307975" cy="152400"/>
            </a:xfrm>
            <a:prstGeom prst="rect">
              <a:avLst/>
            </a:prstGeom>
            <a:noFill/>
            <a:ln w="9525">
              <a:noFill/>
              <a:miter lim="800000"/>
              <a:headEnd/>
              <a:tailEnd/>
            </a:ln>
            <a:effectLst/>
          </p:spPr>
          <p:txBody>
            <a:bodyPr wrap="none" lIns="0" tIns="0" rIns="0" bIns="0" anchor="ctr" anchorCtr="1">
              <a:spAutoFit/>
            </a:bodyPr>
            <a:lstStyle/>
            <a:p>
              <a:pPr algn="ctr"/>
              <a:r>
                <a:rPr lang="en-US" altLang="ja-JP" sz="1000">
                  <a:solidFill>
                    <a:srgbClr val="0000CC"/>
                  </a:solidFill>
                  <a:latin typeface="HGSｺﾞｼｯｸE" pitchFamily="50" charset="-128"/>
                  <a:ea typeface="HGSｺﾞｼｯｸE" pitchFamily="50" charset="-128"/>
                </a:rPr>
                <a:t>Prism</a:t>
              </a:r>
            </a:p>
          </p:txBody>
        </p:sp>
        <p:sp>
          <p:nvSpPr>
            <p:cNvPr id="86" name="Rectangle 113"/>
            <p:cNvSpPr>
              <a:spLocks noChangeArrowheads="1"/>
            </p:cNvSpPr>
            <p:nvPr/>
          </p:nvSpPr>
          <p:spPr bwMode="auto">
            <a:xfrm>
              <a:off x="9002713" y="5895975"/>
              <a:ext cx="765175" cy="693738"/>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0.008TFlops</a:t>
              </a:r>
            </a:p>
            <a:p>
              <a:pPr algn="ctr"/>
              <a:endParaRPr lang="en-US" altLang="ja-JP" sz="1000">
                <a:solidFill>
                  <a:srgbClr val="000000"/>
                </a:solidFill>
                <a:latin typeface="HGSｺﾞｼｯｸE" pitchFamily="50" charset="-128"/>
                <a:ea typeface="HGSｺﾞｼｯｸE" pitchFamily="50" charset="-128"/>
              </a:endParaRPr>
            </a:p>
          </p:txBody>
        </p:sp>
        <p:sp>
          <p:nvSpPr>
            <p:cNvPr id="87" name="Text Box 114"/>
            <p:cNvSpPr txBox="1">
              <a:spLocks noChangeArrowheads="1"/>
            </p:cNvSpPr>
            <p:nvPr/>
          </p:nvSpPr>
          <p:spPr bwMode="auto">
            <a:xfrm>
              <a:off x="9236075" y="6446838"/>
              <a:ext cx="295275" cy="152400"/>
            </a:xfrm>
            <a:prstGeom prst="rect">
              <a:avLst/>
            </a:prstGeom>
            <a:noFill/>
            <a:ln w="9525">
              <a:noFill/>
              <a:miter lim="800000"/>
              <a:headEnd/>
              <a:tailEnd/>
            </a:ln>
            <a:effectLst/>
          </p:spPr>
          <p:txBody>
            <a:bodyPr wrap="none" lIns="0" tIns="0" rIns="0" bIns="0" anchor="ctr" anchorCtr="1">
              <a:spAutoFit/>
            </a:bodyPr>
            <a:lstStyle/>
            <a:p>
              <a:pPr algn="ctr"/>
              <a:r>
                <a:rPr lang="en-US" altLang="ja-JP" sz="1000">
                  <a:solidFill>
                    <a:srgbClr val="0000CC"/>
                  </a:solidFill>
                  <a:latin typeface="HGSｺﾞｼｯｸE" pitchFamily="50" charset="-128"/>
                  <a:ea typeface="HGSｺﾞｼｯｸE" pitchFamily="50" charset="-128"/>
                </a:rPr>
                <a:t>SX-6i</a:t>
              </a:r>
            </a:p>
          </p:txBody>
        </p:sp>
        <p:sp>
          <p:nvSpPr>
            <p:cNvPr id="88" name="Rectangle 115"/>
            <p:cNvSpPr>
              <a:spLocks noChangeArrowheads="1"/>
            </p:cNvSpPr>
            <p:nvPr/>
          </p:nvSpPr>
          <p:spPr bwMode="auto">
            <a:xfrm>
              <a:off x="7300913" y="5895975"/>
              <a:ext cx="765175" cy="693738"/>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0.409TFlops</a:t>
              </a:r>
            </a:p>
            <a:p>
              <a:pPr algn="ctr"/>
              <a:endParaRPr lang="en-US" altLang="ja-JP" sz="1000">
                <a:solidFill>
                  <a:srgbClr val="000000"/>
                </a:solidFill>
                <a:latin typeface="HGSｺﾞｼｯｸE" pitchFamily="50" charset="-128"/>
                <a:ea typeface="HGSｺﾞｼｯｸE" pitchFamily="50" charset="-128"/>
              </a:endParaRPr>
            </a:p>
          </p:txBody>
        </p:sp>
        <p:sp>
          <p:nvSpPr>
            <p:cNvPr id="89" name="Text Box 116"/>
            <p:cNvSpPr txBox="1">
              <a:spLocks noChangeArrowheads="1"/>
            </p:cNvSpPr>
            <p:nvPr/>
          </p:nvSpPr>
          <p:spPr bwMode="auto">
            <a:xfrm>
              <a:off x="7450138" y="6450013"/>
              <a:ext cx="463550" cy="152400"/>
            </a:xfrm>
            <a:prstGeom prst="rect">
              <a:avLst/>
            </a:prstGeom>
            <a:noFill/>
            <a:ln w="9525">
              <a:noFill/>
              <a:miter lim="800000"/>
              <a:headEnd/>
              <a:tailEnd/>
            </a:ln>
            <a:effectLst/>
          </p:spPr>
          <p:txBody>
            <a:bodyPr wrap="none" lIns="0" tIns="0" rIns="0" bIns="0" anchor="ctr" anchorCtr="1">
              <a:spAutoFit/>
            </a:bodyPr>
            <a:lstStyle/>
            <a:p>
              <a:pPr algn="ctr"/>
              <a:r>
                <a:rPr lang="en-US" altLang="ja-JP" sz="1000">
                  <a:solidFill>
                    <a:srgbClr val="0000CC"/>
                  </a:solidFill>
                  <a:latin typeface="HGSｺﾞｼｯｸE" pitchFamily="50" charset="-128"/>
                  <a:ea typeface="HGSｺﾞｼｯｸE" pitchFamily="50" charset="-128"/>
                </a:rPr>
                <a:t>Altix350</a:t>
              </a:r>
            </a:p>
          </p:txBody>
        </p:sp>
        <p:sp>
          <p:nvSpPr>
            <p:cNvPr id="90" name="Rectangle 117"/>
            <p:cNvSpPr>
              <a:spLocks noChangeArrowheads="1"/>
            </p:cNvSpPr>
            <p:nvPr/>
          </p:nvSpPr>
          <p:spPr bwMode="auto">
            <a:xfrm>
              <a:off x="2195513" y="5895975"/>
              <a:ext cx="765175" cy="693738"/>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1.79TFlops</a:t>
              </a:r>
            </a:p>
            <a:p>
              <a:pPr algn="ctr"/>
              <a:endParaRPr lang="en-US" altLang="ja-JP" sz="1000">
                <a:solidFill>
                  <a:srgbClr val="000000"/>
                </a:solidFill>
                <a:latin typeface="HGSｺﾞｼｯｸE" pitchFamily="50" charset="-128"/>
                <a:ea typeface="HGSｺﾞｼｯｸE" pitchFamily="50" charset="-128"/>
              </a:endParaRPr>
            </a:p>
          </p:txBody>
        </p:sp>
        <p:sp>
          <p:nvSpPr>
            <p:cNvPr id="91" name="Text Box 118"/>
            <p:cNvSpPr txBox="1">
              <a:spLocks noChangeArrowheads="1"/>
            </p:cNvSpPr>
            <p:nvPr/>
          </p:nvSpPr>
          <p:spPr bwMode="auto">
            <a:xfrm>
              <a:off x="2332038" y="6446838"/>
              <a:ext cx="495300" cy="152400"/>
            </a:xfrm>
            <a:prstGeom prst="rect">
              <a:avLst/>
            </a:prstGeom>
            <a:noFill/>
            <a:ln w="9525">
              <a:noFill/>
              <a:miter lim="800000"/>
              <a:headEnd/>
              <a:tailEnd/>
            </a:ln>
            <a:effectLst/>
          </p:spPr>
          <p:txBody>
            <a:bodyPr wrap="none" lIns="0" tIns="0" rIns="0" bIns="0" anchor="ctr" anchorCtr="1">
              <a:spAutoFit/>
            </a:bodyPr>
            <a:lstStyle/>
            <a:p>
              <a:pPr algn="ctr"/>
              <a:r>
                <a:rPr lang="en-US" altLang="ja-JP" sz="1000">
                  <a:solidFill>
                    <a:srgbClr val="0000CC"/>
                  </a:solidFill>
                  <a:latin typeface="HGSｺﾞｼｯｸE" pitchFamily="50" charset="-128"/>
                  <a:ea typeface="HGSｺﾞｼｯｸE" pitchFamily="50" charset="-128"/>
                </a:rPr>
                <a:t>SR16000</a:t>
              </a:r>
            </a:p>
          </p:txBody>
        </p:sp>
        <p:sp>
          <p:nvSpPr>
            <p:cNvPr id="92" name="Rectangle 119"/>
            <p:cNvSpPr>
              <a:spLocks noChangeArrowheads="1"/>
            </p:cNvSpPr>
            <p:nvPr/>
          </p:nvSpPr>
          <p:spPr bwMode="auto">
            <a:xfrm>
              <a:off x="3046413" y="5895975"/>
              <a:ext cx="765175" cy="693738"/>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120TFlops</a:t>
              </a:r>
            </a:p>
            <a:p>
              <a:pPr algn="ctr"/>
              <a:endParaRPr lang="en-US" altLang="ja-JP" sz="1000">
                <a:solidFill>
                  <a:srgbClr val="000000"/>
                </a:solidFill>
                <a:latin typeface="HGSｺﾞｼｯｸE" pitchFamily="50" charset="-128"/>
                <a:ea typeface="HGSｺﾞｼｯｸE" pitchFamily="50" charset="-128"/>
              </a:endParaRPr>
            </a:p>
          </p:txBody>
        </p:sp>
        <p:sp>
          <p:nvSpPr>
            <p:cNvPr id="93" name="Text Box 120"/>
            <p:cNvSpPr txBox="1">
              <a:spLocks noChangeArrowheads="1"/>
            </p:cNvSpPr>
            <p:nvPr/>
          </p:nvSpPr>
          <p:spPr bwMode="auto">
            <a:xfrm>
              <a:off x="3316288" y="6446838"/>
              <a:ext cx="220662" cy="152400"/>
            </a:xfrm>
            <a:prstGeom prst="rect">
              <a:avLst/>
            </a:prstGeom>
            <a:noFill/>
            <a:ln w="9525">
              <a:noFill/>
              <a:miter lim="800000"/>
              <a:headEnd/>
              <a:tailEnd/>
            </a:ln>
            <a:effectLst/>
          </p:spPr>
          <p:txBody>
            <a:bodyPr wrap="none" lIns="0" tIns="0" rIns="0" bIns="0" anchor="ctr" anchorCtr="1">
              <a:spAutoFit/>
            </a:bodyPr>
            <a:lstStyle/>
            <a:p>
              <a:pPr algn="ctr"/>
              <a:r>
                <a:rPr lang="en-US" altLang="ja-JP" sz="1000">
                  <a:solidFill>
                    <a:srgbClr val="0000CC"/>
                  </a:solidFill>
                  <a:latin typeface="HGSｺﾞｼｯｸE" pitchFamily="50" charset="-128"/>
                  <a:ea typeface="HGSｺﾞｼｯｸE" pitchFamily="50" charset="-128"/>
                </a:rPr>
                <a:t>FX1</a:t>
              </a:r>
            </a:p>
          </p:txBody>
        </p:sp>
        <p:sp>
          <p:nvSpPr>
            <p:cNvPr id="94" name="Rectangle 121"/>
            <p:cNvSpPr>
              <a:spLocks noChangeArrowheads="1"/>
            </p:cNvSpPr>
            <p:nvPr/>
          </p:nvSpPr>
          <p:spPr bwMode="auto">
            <a:xfrm>
              <a:off x="1344613" y="5895975"/>
              <a:ext cx="765175" cy="693738"/>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13.60TFlops</a:t>
              </a:r>
            </a:p>
            <a:p>
              <a:pPr algn="ctr"/>
              <a:endParaRPr lang="en-US" altLang="ja-JP" sz="1000">
                <a:solidFill>
                  <a:srgbClr val="000000"/>
                </a:solidFill>
                <a:latin typeface="HGSｺﾞｼｯｸE" pitchFamily="50" charset="-128"/>
                <a:ea typeface="HGSｺﾞｼｯｸE" pitchFamily="50" charset="-128"/>
              </a:endParaRPr>
            </a:p>
          </p:txBody>
        </p:sp>
        <p:sp>
          <p:nvSpPr>
            <p:cNvPr id="95" name="Text Box 122"/>
            <p:cNvSpPr txBox="1">
              <a:spLocks noChangeArrowheads="1"/>
            </p:cNvSpPr>
            <p:nvPr/>
          </p:nvSpPr>
          <p:spPr bwMode="auto">
            <a:xfrm>
              <a:off x="1458913" y="6446838"/>
              <a:ext cx="531812" cy="152400"/>
            </a:xfrm>
            <a:prstGeom prst="rect">
              <a:avLst/>
            </a:prstGeom>
            <a:noFill/>
            <a:ln w="9525">
              <a:noFill/>
              <a:miter lim="800000"/>
              <a:headEnd/>
              <a:tailEnd/>
            </a:ln>
            <a:effectLst/>
          </p:spPr>
          <p:txBody>
            <a:bodyPr wrap="none" lIns="0" tIns="0" rIns="0" bIns="0" anchor="ctr" anchorCtr="1">
              <a:spAutoFit/>
            </a:bodyPr>
            <a:lstStyle/>
            <a:p>
              <a:pPr algn="ctr"/>
              <a:r>
                <a:rPr lang="en-US" altLang="ja-JP" sz="1000">
                  <a:solidFill>
                    <a:srgbClr val="0000CC"/>
                  </a:solidFill>
                  <a:latin typeface="HGSｺﾞｼｯｸE" pitchFamily="50" charset="-128"/>
                  <a:ea typeface="HGSｺﾞｼｯｸE" pitchFamily="50" charset="-128"/>
                </a:rPr>
                <a:t>Altix4700</a:t>
              </a:r>
            </a:p>
          </p:txBody>
        </p:sp>
        <p:sp>
          <p:nvSpPr>
            <p:cNvPr id="96" name="Rectangle 123"/>
            <p:cNvSpPr>
              <a:spLocks noChangeArrowheads="1"/>
            </p:cNvSpPr>
            <p:nvPr/>
          </p:nvSpPr>
          <p:spPr bwMode="auto">
            <a:xfrm>
              <a:off x="3897313" y="5895975"/>
              <a:ext cx="766762" cy="693738"/>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0.282TFlops</a:t>
              </a:r>
            </a:p>
            <a:p>
              <a:pPr algn="ctr"/>
              <a:endParaRPr lang="en-US" altLang="ja-JP" sz="1000">
                <a:solidFill>
                  <a:srgbClr val="000000"/>
                </a:solidFill>
                <a:latin typeface="HGSｺﾞｼｯｸE" pitchFamily="50" charset="-128"/>
                <a:ea typeface="HGSｺﾞｼｯｸE" pitchFamily="50" charset="-128"/>
              </a:endParaRPr>
            </a:p>
          </p:txBody>
        </p:sp>
        <p:sp>
          <p:nvSpPr>
            <p:cNvPr id="97" name="Text Box 124"/>
            <p:cNvSpPr txBox="1">
              <a:spLocks noChangeArrowheads="1"/>
            </p:cNvSpPr>
            <p:nvPr/>
          </p:nvSpPr>
          <p:spPr bwMode="auto">
            <a:xfrm>
              <a:off x="4043363" y="6450013"/>
              <a:ext cx="471487" cy="152400"/>
            </a:xfrm>
            <a:prstGeom prst="rect">
              <a:avLst/>
            </a:prstGeom>
            <a:noFill/>
            <a:ln w="9525">
              <a:noFill/>
              <a:miter lim="800000"/>
              <a:headEnd/>
              <a:tailEnd/>
            </a:ln>
            <a:effectLst/>
          </p:spPr>
          <p:txBody>
            <a:bodyPr wrap="none" lIns="0" tIns="0" rIns="0" bIns="0" anchor="ctr" anchorCtr="1">
              <a:spAutoFit/>
            </a:bodyPr>
            <a:lstStyle/>
            <a:p>
              <a:r>
                <a:rPr lang="en-US" altLang="ja-JP" sz="1000">
                  <a:solidFill>
                    <a:srgbClr val="0000CC"/>
                  </a:solidFill>
                  <a:latin typeface="HGSｺﾞｼｯｸE" pitchFamily="50" charset="-128"/>
                  <a:ea typeface="HGSｺﾞｼｯｸE" pitchFamily="50" charset="-128"/>
                </a:rPr>
                <a:t>SX-7/32</a:t>
              </a:r>
            </a:p>
          </p:txBody>
        </p:sp>
        <p:sp>
          <p:nvSpPr>
            <p:cNvPr id="98" name="Rectangle 125"/>
            <p:cNvSpPr>
              <a:spLocks noChangeArrowheads="1"/>
            </p:cNvSpPr>
            <p:nvPr/>
          </p:nvSpPr>
          <p:spPr bwMode="auto">
            <a:xfrm>
              <a:off x="5599113" y="5895975"/>
              <a:ext cx="765175" cy="693738"/>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13.1TFlops</a:t>
              </a:r>
            </a:p>
            <a:p>
              <a:pPr algn="ctr"/>
              <a:endParaRPr lang="en-US" altLang="ja-JP" sz="1000">
                <a:solidFill>
                  <a:srgbClr val="000000"/>
                </a:solidFill>
                <a:latin typeface="HGSｺﾞｼｯｸE" pitchFamily="50" charset="-128"/>
                <a:ea typeface="HGSｺﾞｼｯｸE" pitchFamily="50" charset="-128"/>
              </a:endParaRPr>
            </a:p>
          </p:txBody>
        </p:sp>
        <p:sp>
          <p:nvSpPr>
            <p:cNvPr id="99" name="Text Box 126"/>
            <p:cNvSpPr txBox="1">
              <a:spLocks noChangeArrowheads="1"/>
            </p:cNvSpPr>
            <p:nvPr/>
          </p:nvSpPr>
          <p:spPr bwMode="auto">
            <a:xfrm>
              <a:off x="5608638" y="6446838"/>
              <a:ext cx="746125" cy="152400"/>
            </a:xfrm>
            <a:prstGeom prst="rect">
              <a:avLst/>
            </a:prstGeom>
            <a:noFill/>
            <a:ln w="9525">
              <a:noFill/>
              <a:miter lim="800000"/>
              <a:headEnd/>
              <a:tailEnd/>
            </a:ln>
            <a:effectLst/>
          </p:spPr>
          <p:txBody>
            <a:bodyPr wrap="none" lIns="0" tIns="0" rIns="0" bIns="0" anchor="ctr" anchorCtr="1">
              <a:spAutoFit/>
            </a:bodyPr>
            <a:lstStyle/>
            <a:p>
              <a:pPr algn="ctr"/>
              <a:r>
                <a:rPr lang="en-US" altLang="ja-JP" sz="1000">
                  <a:solidFill>
                    <a:srgbClr val="0000CC"/>
                  </a:solidFill>
                  <a:latin typeface="HGSｺﾞｼｯｸE" pitchFamily="50" charset="-128"/>
                  <a:ea typeface="HGSｺﾞｼｯｸE" pitchFamily="50" charset="-128"/>
                </a:rPr>
                <a:t>Altix3700Bx2</a:t>
              </a:r>
            </a:p>
          </p:txBody>
        </p:sp>
        <p:sp>
          <p:nvSpPr>
            <p:cNvPr id="100" name="Rectangle 127"/>
            <p:cNvSpPr>
              <a:spLocks noChangeArrowheads="1"/>
            </p:cNvSpPr>
            <p:nvPr/>
          </p:nvSpPr>
          <p:spPr bwMode="auto">
            <a:xfrm>
              <a:off x="4749800" y="5895975"/>
              <a:ext cx="765175" cy="693738"/>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12.4TFlops</a:t>
              </a:r>
            </a:p>
            <a:p>
              <a:pPr algn="ctr"/>
              <a:r>
                <a:rPr lang="en-US" altLang="ja-JP" sz="1000">
                  <a:solidFill>
                    <a:srgbClr val="000000"/>
                  </a:solidFill>
                  <a:latin typeface="HGSｺﾞｼｯｸE" pitchFamily="50" charset="-128"/>
                  <a:ea typeface="HGSｺﾞｼｯｸE" pitchFamily="50" charset="-128"/>
                </a:rPr>
                <a:t>1.689TFlops</a:t>
              </a:r>
            </a:p>
            <a:p>
              <a:pPr algn="ctr"/>
              <a:endParaRPr lang="en-US" altLang="ja-JP" sz="1000">
                <a:solidFill>
                  <a:srgbClr val="000000"/>
                </a:solidFill>
                <a:latin typeface="HGSｺﾞｼｯｸE" pitchFamily="50" charset="-128"/>
                <a:ea typeface="HGSｺﾞｼｯｸE" pitchFamily="50" charset="-128"/>
              </a:endParaRPr>
            </a:p>
          </p:txBody>
        </p:sp>
        <p:sp>
          <p:nvSpPr>
            <p:cNvPr id="101" name="Text Box 128"/>
            <p:cNvSpPr txBox="1">
              <a:spLocks noChangeArrowheads="1"/>
            </p:cNvSpPr>
            <p:nvPr/>
          </p:nvSpPr>
          <p:spPr bwMode="auto">
            <a:xfrm>
              <a:off x="4851400" y="6446838"/>
              <a:ext cx="557213" cy="152400"/>
            </a:xfrm>
            <a:prstGeom prst="rect">
              <a:avLst/>
            </a:prstGeom>
            <a:noFill/>
            <a:ln w="9525">
              <a:noFill/>
              <a:miter lim="800000"/>
              <a:headEnd/>
              <a:tailEnd/>
            </a:ln>
            <a:effectLst/>
          </p:spPr>
          <p:txBody>
            <a:bodyPr wrap="none" lIns="0" tIns="0" rIns="0" bIns="0" anchor="ctr" anchorCtr="1">
              <a:spAutoFit/>
            </a:bodyPr>
            <a:lstStyle/>
            <a:p>
              <a:pPr algn="ctr"/>
              <a:r>
                <a:rPr lang="en-US" altLang="ja-JP" sz="1000">
                  <a:solidFill>
                    <a:srgbClr val="0000CC"/>
                  </a:solidFill>
                  <a:latin typeface="HGSｺﾞｼｯｸE" pitchFamily="50" charset="-128"/>
                  <a:ea typeface="HGSｺﾞｼｯｸE" pitchFamily="50" charset="-128"/>
                </a:rPr>
                <a:t>PC cluster</a:t>
              </a:r>
            </a:p>
          </p:txBody>
        </p:sp>
        <p:sp>
          <p:nvSpPr>
            <p:cNvPr id="102" name="Rectangle 129"/>
            <p:cNvSpPr>
              <a:spLocks noChangeArrowheads="1"/>
            </p:cNvSpPr>
            <p:nvPr/>
          </p:nvSpPr>
          <p:spPr bwMode="auto">
            <a:xfrm>
              <a:off x="495300" y="5895975"/>
              <a:ext cx="766763" cy="693738"/>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45.87TFlops</a:t>
              </a:r>
            </a:p>
            <a:p>
              <a:pPr algn="ctr"/>
              <a:endParaRPr lang="en-US" altLang="ja-JP" sz="1000">
                <a:solidFill>
                  <a:srgbClr val="000000"/>
                </a:solidFill>
                <a:latin typeface="HGSｺﾞｼｯｸE" pitchFamily="50" charset="-128"/>
                <a:ea typeface="HGSｺﾞｼｯｸE" pitchFamily="50" charset="-128"/>
              </a:endParaRPr>
            </a:p>
          </p:txBody>
        </p:sp>
        <p:sp>
          <p:nvSpPr>
            <p:cNvPr id="103" name="Text Box 130"/>
            <p:cNvSpPr txBox="1">
              <a:spLocks noChangeArrowheads="1"/>
            </p:cNvSpPr>
            <p:nvPr/>
          </p:nvSpPr>
          <p:spPr bwMode="auto">
            <a:xfrm>
              <a:off x="636588" y="6370638"/>
              <a:ext cx="479425" cy="152400"/>
            </a:xfrm>
            <a:prstGeom prst="rect">
              <a:avLst/>
            </a:prstGeom>
            <a:noFill/>
            <a:ln w="9525">
              <a:noFill/>
              <a:miter lim="800000"/>
              <a:headEnd/>
              <a:tailEnd/>
            </a:ln>
            <a:effectLst/>
          </p:spPr>
          <p:txBody>
            <a:bodyPr wrap="none" lIns="0" tIns="0" rIns="0" bIns="0" anchor="ctr" anchorCtr="1">
              <a:spAutoFit/>
            </a:bodyPr>
            <a:lstStyle/>
            <a:p>
              <a:pPr algn="ctr"/>
              <a:r>
                <a:rPr lang="en-US" altLang="ja-JP" sz="1000">
                  <a:solidFill>
                    <a:srgbClr val="0000CC"/>
                  </a:solidFill>
                  <a:latin typeface="HGSｺﾞｼｯｸE" pitchFamily="50" charset="-128"/>
                  <a:ea typeface="HGSｺﾞｼｯｸE" pitchFamily="50" charset="-128"/>
                </a:rPr>
                <a:t>Altix ICE</a:t>
              </a:r>
            </a:p>
          </p:txBody>
        </p:sp>
        <p:sp>
          <p:nvSpPr>
            <p:cNvPr id="104" name="Rectangle 131"/>
            <p:cNvSpPr>
              <a:spLocks noChangeArrowheads="1"/>
            </p:cNvSpPr>
            <p:nvPr/>
          </p:nvSpPr>
          <p:spPr bwMode="auto">
            <a:xfrm>
              <a:off x="8986838" y="4387850"/>
              <a:ext cx="765175" cy="693738"/>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0.083TFlops</a:t>
              </a:r>
            </a:p>
            <a:p>
              <a:pPr algn="ctr"/>
              <a:endParaRPr lang="en-US" altLang="ja-JP" sz="1000">
                <a:solidFill>
                  <a:srgbClr val="000000"/>
                </a:solidFill>
                <a:latin typeface="HGSｺﾞｼｯｸE" pitchFamily="50" charset="-128"/>
                <a:ea typeface="HGSｺﾞｼｯｸE" pitchFamily="50" charset="-128"/>
              </a:endParaRPr>
            </a:p>
          </p:txBody>
        </p:sp>
        <p:sp>
          <p:nvSpPr>
            <p:cNvPr id="105" name="Text Box 132"/>
            <p:cNvSpPr txBox="1">
              <a:spLocks noChangeArrowheads="1"/>
            </p:cNvSpPr>
            <p:nvPr/>
          </p:nvSpPr>
          <p:spPr bwMode="auto">
            <a:xfrm>
              <a:off x="9051925" y="4941888"/>
              <a:ext cx="595313" cy="152400"/>
            </a:xfrm>
            <a:prstGeom prst="rect">
              <a:avLst/>
            </a:prstGeom>
            <a:noFill/>
            <a:ln w="9525">
              <a:noFill/>
              <a:miter lim="800000"/>
              <a:headEnd/>
              <a:tailEnd/>
            </a:ln>
            <a:effectLst/>
          </p:spPr>
          <p:txBody>
            <a:bodyPr wrap="none" lIns="0" tIns="0" rIns="0" bIns="0" anchor="ctr" anchorCtr="1">
              <a:spAutoFit/>
            </a:bodyPr>
            <a:lstStyle/>
            <a:p>
              <a:r>
                <a:rPr lang="en-US" altLang="ja-JP" sz="1000">
                  <a:solidFill>
                    <a:srgbClr val="0000CC"/>
                  </a:solidFill>
                  <a:latin typeface="HGSｺﾞｼｯｸE" pitchFamily="50" charset="-128"/>
                  <a:ea typeface="HGSｺﾞｼｯｸE" pitchFamily="50" charset="-128"/>
                </a:rPr>
                <a:t>pSeries690</a:t>
              </a:r>
            </a:p>
          </p:txBody>
        </p:sp>
        <p:sp>
          <p:nvSpPr>
            <p:cNvPr id="106" name="Rectangle 133"/>
            <p:cNvSpPr>
              <a:spLocks noChangeArrowheads="1"/>
            </p:cNvSpPr>
            <p:nvPr/>
          </p:nvSpPr>
          <p:spPr bwMode="auto">
            <a:xfrm>
              <a:off x="9001125" y="5140325"/>
              <a:ext cx="765175" cy="693738"/>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0.032TFlops</a:t>
              </a:r>
            </a:p>
            <a:p>
              <a:pPr algn="ctr"/>
              <a:endParaRPr lang="en-US" altLang="ja-JP" sz="1000">
                <a:solidFill>
                  <a:srgbClr val="000000"/>
                </a:solidFill>
                <a:latin typeface="HGSｺﾞｼｯｸE" pitchFamily="50" charset="-128"/>
                <a:ea typeface="HGSｺﾞｼｯｸE" pitchFamily="50" charset="-128"/>
              </a:endParaRPr>
            </a:p>
          </p:txBody>
        </p:sp>
        <p:sp>
          <p:nvSpPr>
            <p:cNvPr id="107" name="Text Box 134"/>
            <p:cNvSpPr txBox="1">
              <a:spLocks noChangeArrowheads="1"/>
            </p:cNvSpPr>
            <p:nvPr/>
          </p:nvSpPr>
          <p:spPr bwMode="auto">
            <a:xfrm>
              <a:off x="9229725" y="5681663"/>
              <a:ext cx="266700" cy="152400"/>
            </a:xfrm>
            <a:prstGeom prst="rect">
              <a:avLst/>
            </a:prstGeom>
            <a:noFill/>
            <a:ln w="9525">
              <a:noFill/>
              <a:miter lim="800000"/>
              <a:headEnd/>
              <a:tailEnd/>
            </a:ln>
            <a:effectLst/>
          </p:spPr>
          <p:txBody>
            <a:bodyPr wrap="none" lIns="0" tIns="0" rIns="0" bIns="0" anchor="ctr" anchorCtr="1">
              <a:spAutoFit/>
            </a:bodyPr>
            <a:lstStyle/>
            <a:p>
              <a:r>
                <a:rPr lang="en-US" altLang="ja-JP" sz="1000">
                  <a:solidFill>
                    <a:srgbClr val="0000CC"/>
                  </a:solidFill>
                  <a:latin typeface="HGSｺﾞｼｯｸE" pitchFamily="50" charset="-128"/>
                  <a:ea typeface="HGSｺﾞｼｯｸE" pitchFamily="50" charset="-128"/>
                </a:rPr>
                <a:t>SX-6</a:t>
              </a:r>
            </a:p>
          </p:txBody>
        </p:sp>
        <p:sp>
          <p:nvSpPr>
            <p:cNvPr id="108" name="Rectangle 135"/>
            <p:cNvSpPr>
              <a:spLocks noChangeArrowheads="1"/>
            </p:cNvSpPr>
            <p:nvPr/>
          </p:nvSpPr>
          <p:spPr bwMode="auto">
            <a:xfrm>
              <a:off x="496888" y="5140325"/>
              <a:ext cx="765175" cy="693738"/>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8.785TFlops</a:t>
              </a:r>
            </a:p>
            <a:p>
              <a:pPr algn="ctr"/>
              <a:r>
                <a:rPr lang="en-US" altLang="ja-JP" sz="1000">
                  <a:solidFill>
                    <a:srgbClr val="000000"/>
                  </a:solidFill>
                  <a:latin typeface="HGSｺﾞｼｯｸE" pitchFamily="50" charset="-128"/>
                  <a:ea typeface="HGSｺﾞｼｯｸE" pitchFamily="50" charset="-128"/>
                </a:rPr>
                <a:t>0.021TFlops</a:t>
              </a:r>
            </a:p>
            <a:p>
              <a:pPr algn="ctr"/>
              <a:endParaRPr lang="en-US" altLang="ja-JP" sz="1000">
                <a:solidFill>
                  <a:srgbClr val="000000"/>
                </a:solidFill>
                <a:latin typeface="HGSｺﾞｼｯｸE" pitchFamily="50" charset="-128"/>
                <a:ea typeface="HGSｺﾞｼｯｸE" pitchFamily="50" charset="-128"/>
              </a:endParaRPr>
            </a:p>
          </p:txBody>
        </p:sp>
        <p:sp>
          <p:nvSpPr>
            <p:cNvPr id="109" name="Text Box 136"/>
            <p:cNvSpPr txBox="1">
              <a:spLocks noChangeArrowheads="1"/>
            </p:cNvSpPr>
            <p:nvPr/>
          </p:nvSpPr>
          <p:spPr bwMode="auto">
            <a:xfrm>
              <a:off x="560388" y="5681663"/>
              <a:ext cx="641350" cy="152400"/>
            </a:xfrm>
            <a:prstGeom prst="rect">
              <a:avLst/>
            </a:prstGeom>
            <a:noFill/>
            <a:ln w="9525">
              <a:noFill/>
              <a:miter lim="800000"/>
              <a:headEnd/>
              <a:tailEnd/>
            </a:ln>
            <a:effectLst/>
          </p:spPr>
          <p:txBody>
            <a:bodyPr wrap="none" lIns="0" tIns="0" rIns="0" bIns="0" anchor="ctr" anchorCtr="1">
              <a:spAutoFit/>
            </a:bodyPr>
            <a:lstStyle/>
            <a:p>
              <a:pPr algn="ctr"/>
              <a:r>
                <a:rPr lang="en-US" altLang="ja-JP" sz="1000">
                  <a:solidFill>
                    <a:srgbClr val="0000CC"/>
                  </a:solidFill>
                  <a:latin typeface="HGSｺﾞｼｯｸE" pitchFamily="50" charset="-128"/>
                  <a:ea typeface="HGSｺﾞｼｯｸE" pitchFamily="50" charset="-128"/>
                </a:rPr>
                <a:t>PrimePower</a:t>
              </a:r>
            </a:p>
          </p:txBody>
        </p:sp>
        <p:sp>
          <p:nvSpPr>
            <p:cNvPr id="110" name="Rectangle 137"/>
            <p:cNvSpPr>
              <a:spLocks noChangeArrowheads="1"/>
            </p:cNvSpPr>
            <p:nvPr/>
          </p:nvSpPr>
          <p:spPr bwMode="auto">
            <a:xfrm>
              <a:off x="1341438" y="5140325"/>
              <a:ext cx="765175" cy="693738"/>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0.128TFlops</a:t>
              </a:r>
            </a:p>
            <a:p>
              <a:pPr algn="ctr"/>
              <a:endParaRPr lang="en-US" altLang="ja-JP" sz="1000">
                <a:solidFill>
                  <a:srgbClr val="000000"/>
                </a:solidFill>
                <a:latin typeface="HGSｺﾞｼｯｸE" pitchFamily="50" charset="-128"/>
                <a:ea typeface="HGSｺﾞｼｯｸE" pitchFamily="50" charset="-128"/>
              </a:endParaRPr>
            </a:p>
          </p:txBody>
        </p:sp>
        <p:sp>
          <p:nvSpPr>
            <p:cNvPr id="111" name="Text Box 138"/>
            <p:cNvSpPr txBox="1">
              <a:spLocks noChangeArrowheads="1"/>
            </p:cNvSpPr>
            <p:nvPr/>
          </p:nvSpPr>
          <p:spPr bwMode="auto">
            <a:xfrm>
              <a:off x="1589088" y="5681663"/>
              <a:ext cx="266700" cy="152400"/>
            </a:xfrm>
            <a:prstGeom prst="rect">
              <a:avLst/>
            </a:prstGeom>
            <a:noFill/>
            <a:ln w="9525">
              <a:noFill/>
              <a:miter lim="800000"/>
              <a:headEnd/>
              <a:tailEnd/>
            </a:ln>
            <a:effectLst/>
          </p:spPr>
          <p:txBody>
            <a:bodyPr wrap="none" lIns="0" tIns="0" rIns="0" bIns="0" anchor="ctr" anchorCtr="1">
              <a:spAutoFit/>
            </a:bodyPr>
            <a:lstStyle/>
            <a:p>
              <a:pPr algn="ctr"/>
              <a:r>
                <a:rPr lang="en-US" altLang="ja-JP" sz="1000">
                  <a:solidFill>
                    <a:srgbClr val="0000CC"/>
                  </a:solidFill>
                  <a:latin typeface="HGSｺﾞｼｯｸE" pitchFamily="50" charset="-128"/>
                  <a:ea typeface="HGSｺﾞｼｯｸE" pitchFamily="50" charset="-128"/>
                </a:rPr>
                <a:t>SX-8</a:t>
              </a:r>
            </a:p>
          </p:txBody>
        </p:sp>
        <p:sp>
          <p:nvSpPr>
            <p:cNvPr id="112" name="Rectangle 139"/>
            <p:cNvSpPr>
              <a:spLocks noChangeArrowheads="1"/>
            </p:cNvSpPr>
            <p:nvPr/>
          </p:nvSpPr>
          <p:spPr bwMode="auto">
            <a:xfrm>
              <a:off x="8156575" y="5140325"/>
              <a:ext cx="765175" cy="693738"/>
            </a:xfrm>
            <a:prstGeom prst="rect">
              <a:avLst/>
            </a:prstGeom>
            <a:solidFill>
              <a:srgbClr val="CCFF99"/>
            </a:solidFill>
            <a:ln w="19050">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a:r>
                <a:rPr lang="en-US" altLang="ja-JP" sz="1000">
                  <a:solidFill>
                    <a:srgbClr val="000000"/>
                  </a:solidFill>
                  <a:latin typeface="HGSｺﾞｼｯｸE" pitchFamily="50" charset="-128"/>
                  <a:ea typeface="HGSｺﾞｼｯｸE" pitchFamily="50" charset="-128"/>
                </a:rPr>
                <a:t>0.008TFlops</a:t>
              </a:r>
            </a:p>
            <a:p>
              <a:pPr algn="ctr"/>
              <a:endParaRPr lang="en-US" altLang="ja-JP" sz="1000">
                <a:solidFill>
                  <a:srgbClr val="000000"/>
                </a:solidFill>
                <a:latin typeface="HGSｺﾞｼｯｸE" pitchFamily="50" charset="-128"/>
                <a:ea typeface="HGSｺﾞｼｯｸE" pitchFamily="50" charset="-128"/>
              </a:endParaRPr>
            </a:p>
          </p:txBody>
        </p:sp>
        <p:grpSp>
          <p:nvGrpSpPr>
            <p:cNvPr id="244" name="Group 141"/>
            <p:cNvGrpSpPr>
              <a:grpSpLocks/>
            </p:cNvGrpSpPr>
            <p:nvPr/>
          </p:nvGrpSpPr>
          <p:grpSpPr bwMode="auto">
            <a:xfrm>
              <a:off x="2076450" y="2870200"/>
              <a:ext cx="5027613" cy="2640013"/>
              <a:chOff x="1018" y="1275"/>
              <a:chExt cx="3167" cy="1663"/>
            </a:xfrm>
          </p:grpSpPr>
          <p:sp>
            <p:nvSpPr>
              <p:cNvPr id="114" name="Line 142"/>
              <p:cNvSpPr>
                <a:spLocks noChangeShapeType="1"/>
              </p:cNvSpPr>
              <p:nvPr/>
            </p:nvSpPr>
            <p:spPr bwMode="auto">
              <a:xfrm rot="1746485" flipV="1">
                <a:off x="2465" y="2497"/>
                <a:ext cx="127" cy="98"/>
              </a:xfrm>
              <a:prstGeom prst="line">
                <a:avLst/>
              </a:prstGeom>
              <a:noFill/>
              <a:ln w="76200">
                <a:solidFill>
                  <a:srgbClr val="3366FF"/>
                </a:solidFill>
                <a:round/>
                <a:headEnd/>
                <a:tailEnd/>
              </a:ln>
              <a:effectLst/>
            </p:spPr>
            <p:txBody>
              <a:bodyPr wrap="none" anchor="ctr"/>
              <a:lstStyle/>
              <a:p>
                <a:endParaRPr lang="ja-JP" altLang="en-US"/>
              </a:p>
            </p:txBody>
          </p:sp>
          <p:sp>
            <p:nvSpPr>
              <p:cNvPr id="115" name="Freeform 143"/>
              <p:cNvSpPr>
                <a:spLocks/>
              </p:cNvSpPr>
              <p:nvPr/>
            </p:nvSpPr>
            <p:spPr bwMode="auto">
              <a:xfrm rot="1746485">
                <a:off x="1145" y="2264"/>
                <a:ext cx="1279" cy="397"/>
              </a:xfrm>
              <a:custGeom>
                <a:avLst/>
                <a:gdLst/>
                <a:ahLst/>
                <a:cxnLst>
                  <a:cxn ang="0">
                    <a:pos x="1728" y="0"/>
                  </a:cxn>
                  <a:cxn ang="0">
                    <a:pos x="1548" y="24"/>
                  </a:cxn>
                  <a:cxn ang="0">
                    <a:pos x="684" y="216"/>
                  </a:cxn>
                  <a:cxn ang="0">
                    <a:pos x="0" y="438"/>
                  </a:cxn>
                </a:cxnLst>
                <a:rect l="0" t="0" r="r" b="b"/>
                <a:pathLst>
                  <a:path w="1728" h="438">
                    <a:moveTo>
                      <a:pt x="1728" y="0"/>
                    </a:moveTo>
                    <a:lnTo>
                      <a:pt x="1548" y="24"/>
                    </a:lnTo>
                    <a:lnTo>
                      <a:pt x="684" y="216"/>
                    </a:lnTo>
                    <a:lnTo>
                      <a:pt x="0" y="438"/>
                    </a:lnTo>
                  </a:path>
                </a:pathLst>
              </a:custGeom>
              <a:noFill/>
              <a:ln w="88900">
                <a:solidFill>
                  <a:srgbClr val="9900FF"/>
                </a:solidFill>
                <a:round/>
                <a:headEnd/>
                <a:tailEnd/>
              </a:ln>
              <a:effectLst/>
            </p:spPr>
            <p:txBody>
              <a:bodyPr wrap="none" anchor="ctr"/>
              <a:lstStyle/>
              <a:p>
                <a:endParaRPr lang="ja-JP" altLang="en-US"/>
              </a:p>
            </p:txBody>
          </p:sp>
          <p:sp>
            <p:nvSpPr>
              <p:cNvPr id="116" name="Line 144"/>
              <p:cNvSpPr>
                <a:spLocks noChangeShapeType="1"/>
              </p:cNvSpPr>
              <p:nvPr/>
            </p:nvSpPr>
            <p:spPr bwMode="auto">
              <a:xfrm rot="1746485" flipV="1">
                <a:off x="2472" y="2573"/>
                <a:ext cx="1139" cy="338"/>
              </a:xfrm>
              <a:prstGeom prst="line">
                <a:avLst/>
              </a:prstGeom>
              <a:noFill/>
              <a:ln w="152400">
                <a:solidFill>
                  <a:srgbClr val="9900FF"/>
                </a:solidFill>
                <a:round/>
                <a:headEnd/>
                <a:tailEnd/>
              </a:ln>
              <a:effectLst/>
            </p:spPr>
            <p:txBody>
              <a:bodyPr wrap="none" anchor="ctr"/>
              <a:lstStyle/>
              <a:p>
                <a:endParaRPr lang="ja-JP" altLang="en-US"/>
              </a:p>
            </p:txBody>
          </p:sp>
          <p:sp>
            <p:nvSpPr>
              <p:cNvPr id="117" name="Line 145"/>
              <p:cNvSpPr>
                <a:spLocks noChangeShapeType="1"/>
              </p:cNvSpPr>
              <p:nvPr/>
            </p:nvSpPr>
            <p:spPr bwMode="auto">
              <a:xfrm rot="1746485" flipV="1">
                <a:off x="3677" y="2651"/>
                <a:ext cx="17" cy="175"/>
              </a:xfrm>
              <a:prstGeom prst="line">
                <a:avLst/>
              </a:prstGeom>
              <a:noFill/>
              <a:ln w="177800">
                <a:solidFill>
                  <a:srgbClr val="9900FF"/>
                </a:solidFill>
                <a:round/>
                <a:headEnd/>
                <a:tailEnd/>
              </a:ln>
              <a:effectLst/>
            </p:spPr>
            <p:txBody>
              <a:bodyPr wrap="none" anchor="ctr"/>
              <a:lstStyle/>
              <a:p>
                <a:endParaRPr lang="ja-JP" altLang="en-US"/>
              </a:p>
            </p:txBody>
          </p:sp>
          <p:sp>
            <p:nvSpPr>
              <p:cNvPr id="118" name="Line 146"/>
              <p:cNvSpPr>
                <a:spLocks noChangeShapeType="1"/>
              </p:cNvSpPr>
              <p:nvPr/>
            </p:nvSpPr>
            <p:spPr bwMode="auto">
              <a:xfrm rot="1746485" flipH="1" flipV="1">
                <a:off x="3851" y="1315"/>
                <a:ext cx="292" cy="1050"/>
              </a:xfrm>
              <a:prstGeom prst="line">
                <a:avLst/>
              </a:prstGeom>
              <a:noFill/>
              <a:ln w="76200">
                <a:solidFill>
                  <a:srgbClr val="9900FF"/>
                </a:solidFill>
                <a:round/>
                <a:headEnd/>
                <a:tailEnd/>
              </a:ln>
              <a:effectLst/>
            </p:spPr>
            <p:txBody>
              <a:bodyPr wrap="none" anchor="ctr"/>
              <a:lstStyle/>
              <a:p>
                <a:endParaRPr lang="ja-JP" altLang="en-US"/>
              </a:p>
            </p:txBody>
          </p:sp>
          <p:sp>
            <p:nvSpPr>
              <p:cNvPr id="119" name="Line 147"/>
              <p:cNvSpPr>
                <a:spLocks noChangeShapeType="1"/>
              </p:cNvSpPr>
              <p:nvPr/>
            </p:nvSpPr>
            <p:spPr bwMode="auto">
              <a:xfrm rot="1746485" flipV="1">
                <a:off x="2651" y="2364"/>
                <a:ext cx="972" cy="437"/>
              </a:xfrm>
              <a:prstGeom prst="line">
                <a:avLst/>
              </a:prstGeom>
              <a:noFill/>
              <a:ln w="76200">
                <a:solidFill>
                  <a:srgbClr val="3366FF"/>
                </a:solidFill>
                <a:round/>
                <a:headEnd/>
                <a:tailEnd/>
              </a:ln>
              <a:effectLst/>
            </p:spPr>
            <p:txBody>
              <a:bodyPr wrap="none" anchor="ctr"/>
              <a:lstStyle/>
              <a:p>
                <a:endParaRPr lang="ja-JP" altLang="en-US"/>
              </a:p>
            </p:txBody>
          </p:sp>
          <p:grpSp>
            <p:nvGrpSpPr>
              <p:cNvPr id="245" name="Group 148"/>
              <p:cNvGrpSpPr>
                <a:grpSpLocks/>
              </p:cNvGrpSpPr>
              <p:nvPr/>
            </p:nvGrpSpPr>
            <p:grpSpPr bwMode="auto">
              <a:xfrm rot="1746485">
                <a:off x="2771" y="2649"/>
                <a:ext cx="101" cy="100"/>
                <a:chOff x="2592" y="1680"/>
                <a:chExt cx="136" cy="112"/>
              </a:xfrm>
            </p:grpSpPr>
            <p:grpSp>
              <p:nvGrpSpPr>
                <p:cNvPr id="252" name="Group 149"/>
                <p:cNvGrpSpPr>
                  <a:grpSpLocks/>
                </p:cNvGrpSpPr>
                <p:nvPr/>
              </p:nvGrpSpPr>
              <p:grpSpPr bwMode="auto">
                <a:xfrm>
                  <a:off x="2592" y="1680"/>
                  <a:ext cx="136" cy="112"/>
                  <a:chOff x="2592" y="1680"/>
                  <a:chExt cx="136" cy="112"/>
                </a:xfrm>
              </p:grpSpPr>
              <p:sp>
                <p:nvSpPr>
                  <p:cNvPr id="257" name="Freeform 150"/>
                  <p:cNvSpPr>
                    <a:spLocks/>
                  </p:cNvSpPr>
                  <p:nvPr/>
                </p:nvSpPr>
                <p:spPr bwMode="auto">
                  <a:xfrm>
                    <a:off x="2713" y="1681"/>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0000"/>
                  </a:solidFill>
                  <a:ln w="9525">
                    <a:noFill/>
                    <a:round/>
                    <a:headEnd/>
                    <a:tailEnd/>
                  </a:ln>
                </p:spPr>
                <p:txBody>
                  <a:bodyPr/>
                  <a:lstStyle/>
                  <a:p>
                    <a:endParaRPr lang="ja-JP" altLang="en-US"/>
                  </a:p>
                </p:txBody>
              </p:sp>
              <p:sp>
                <p:nvSpPr>
                  <p:cNvPr id="258" name="Freeform 151"/>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259" name="Freeform 152"/>
                  <p:cNvSpPr>
                    <a:spLocks/>
                  </p:cNvSpPr>
                  <p:nvPr/>
                </p:nvSpPr>
                <p:spPr bwMode="auto">
                  <a:xfrm>
                    <a:off x="2592" y="1692"/>
                    <a:ext cx="119" cy="99"/>
                  </a:xfrm>
                  <a:custGeom>
                    <a:avLst/>
                    <a:gdLst/>
                    <a:ahLst/>
                    <a:cxnLst>
                      <a:cxn ang="0">
                        <a:pos x="0" y="0"/>
                      </a:cxn>
                      <a:cxn ang="0">
                        <a:pos x="357" y="0"/>
                      </a:cxn>
                      <a:cxn ang="0">
                        <a:pos x="357" y="295"/>
                      </a:cxn>
                      <a:cxn ang="0">
                        <a:pos x="0" y="295"/>
                      </a:cxn>
                      <a:cxn ang="0">
                        <a:pos x="0" y="0"/>
                      </a:cxn>
                      <a:cxn ang="0">
                        <a:pos x="0" y="0"/>
                      </a:cxn>
                      <a:cxn ang="0">
                        <a:pos x="0" y="0"/>
                      </a:cxn>
                    </a:cxnLst>
                    <a:rect l="0" t="0" r="r" b="b"/>
                    <a:pathLst>
                      <a:path w="357" h="295">
                        <a:moveTo>
                          <a:pt x="0" y="0"/>
                        </a:moveTo>
                        <a:lnTo>
                          <a:pt x="357" y="0"/>
                        </a:lnTo>
                        <a:lnTo>
                          <a:pt x="357" y="295"/>
                        </a:lnTo>
                        <a:lnTo>
                          <a:pt x="0" y="295"/>
                        </a:lnTo>
                        <a:lnTo>
                          <a:pt x="0" y="0"/>
                        </a:lnTo>
                        <a:lnTo>
                          <a:pt x="0" y="0"/>
                        </a:lnTo>
                        <a:lnTo>
                          <a:pt x="0" y="0"/>
                        </a:lnTo>
                        <a:close/>
                      </a:path>
                    </a:pathLst>
                  </a:custGeom>
                  <a:solidFill>
                    <a:srgbClr val="00CCFF"/>
                  </a:solidFill>
                  <a:ln w="9525">
                    <a:noFill/>
                    <a:round/>
                    <a:headEnd/>
                    <a:tailEnd/>
                  </a:ln>
                </p:spPr>
                <p:txBody>
                  <a:bodyPr/>
                  <a:lstStyle/>
                  <a:p>
                    <a:endParaRPr lang="ja-JP" altLang="en-US"/>
                  </a:p>
                </p:txBody>
              </p:sp>
            </p:grpSp>
            <p:grpSp>
              <p:nvGrpSpPr>
                <p:cNvPr id="253" name="Group 153"/>
                <p:cNvGrpSpPr>
                  <a:grpSpLocks/>
                </p:cNvGrpSpPr>
                <p:nvPr/>
              </p:nvGrpSpPr>
              <p:grpSpPr bwMode="auto">
                <a:xfrm>
                  <a:off x="2592" y="1680"/>
                  <a:ext cx="134" cy="111"/>
                  <a:chOff x="2592" y="1680"/>
                  <a:chExt cx="134" cy="111"/>
                </a:xfrm>
              </p:grpSpPr>
              <p:sp>
                <p:nvSpPr>
                  <p:cNvPr id="254" name="Freeform 154"/>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255" name="Freeform 155"/>
                  <p:cNvSpPr>
                    <a:spLocks/>
                  </p:cNvSpPr>
                  <p:nvPr/>
                </p:nvSpPr>
                <p:spPr bwMode="auto">
                  <a:xfrm>
                    <a:off x="2711" y="1680"/>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34AA"/>
                  </a:solidFill>
                  <a:ln w="9525">
                    <a:noFill/>
                    <a:round/>
                    <a:headEnd/>
                    <a:tailEnd/>
                  </a:ln>
                </p:spPr>
                <p:txBody>
                  <a:bodyPr/>
                  <a:lstStyle/>
                  <a:p>
                    <a:endParaRPr lang="ja-JP" altLang="en-US"/>
                  </a:p>
                </p:txBody>
              </p:sp>
              <p:sp>
                <p:nvSpPr>
                  <p:cNvPr id="256" name="Freeform 156"/>
                  <p:cNvSpPr>
                    <a:spLocks/>
                  </p:cNvSpPr>
                  <p:nvPr/>
                </p:nvSpPr>
                <p:spPr bwMode="auto">
                  <a:xfrm>
                    <a:off x="2599" y="1700"/>
                    <a:ext cx="105" cy="84"/>
                  </a:xfrm>
                  <a:custGeom>
                    <a:avLst/>
                    <a:gdLst/>
                    <a:ahLst/>
                    <a:cxnLst>
                      <a:cxn ang="0">
                        <a:pos x="47" y="0"/>
                      </a:cxn>
                      <a:cxn ang="0">
                        <a:pos x="47" y="31"/>
                      </a:cxn>
                      <a:cxn ang="0">
                        <a:pos x="119" y="31"/>
                      </a:cxn>
                      <a:cxn ang="0">
                        <a:pos x="158" y="100"/>
                      </a:cxn>
                      <a:cxn ang="0">
                        <a:pos x="197" y="31"/>
                      </a:cxn>
                      <a:cxn ang="0">
                        <a:pos x="269" y="31"/>
                      </a:cxn>
                      <a:cxn ang="0">
                        <a:pos x="269" y="0"/>
                      </a:cxn>
                      <a:cxn ang="0">
                        <a:pos x="316" y="39"/>
                      </a:cxn>
                      <a:cxn ang="0">
                        <a:pos x="269" y="78"/>
                      </a:cxn>
                      <a:cxn ang="0">
                        <a:pos x="269" y="51"/>
                      </a:cxn>
                      <a:cxn ang="0">
                        <a:pos x="217" y="51"/>
                      </a:cxn>
                      <a:cxn ang="0">
                        <a:pos x="174" y="128"/>
                      </a:cxn>
                      <a:cxn ang="0">
                        <a:pos x="217" y="204"/>
                      </a:cxn>
                      <a:cxn ang="0">
                        <a:pos x="269" y="204"/>
                      </a:cxn>
                      <a:cxn ang="0">
                        <a:pos x="269" y="176"/>
                      </a:cxn>
                      <a:cxn ang="0">
                        <a:pos x="316" y="215"/>
                      </a:cxn>
                      <a:cxn ang="0">
                        <a:pos x="269" y="254"/>
                      </a:cxn>
                      <a:cxn ang="0">
                        <a:pos x="269" y="225"/>
                      </a:cxn>
                      <a:cxn ang="0">
                        <a:pos x="197" y="225"/>
                      </a:cxn>
                      <a:cxn ang="0">
                        <a:pos x="158" y="154"/>
                      </a:cxn>
                      <a:cxn ang="0">
                        <a:pos x="119" y="225"/>
                      </a:cxn>
                      <a:cxn ang="0">
                        <a:pos x="47" y="225"/>
                      </a:cxn>
                      <a:cxn ang="0">
                        <a:pos x="47" y="252"/>
                      </a:cxn>
                      <a:cxn ang="0">
                        <a:pos x="0" y="215"/>
                      </a:cxn>
                      <a:cxn ang="0">
                        <a:pos x="47" y="176"/>
                      </a:cxn>
                      <a:cxn ang="0">
                        <a:pos x="47" y="204"/>
                      </a:cxn>
                      <a:cxn ang="0">
                        <a:pos x="97" y="204"/>
                      </a:cxn>
                      <a:cxn ang="0">
                        <a:pos x="143" y="128"/>
                      </a:cxn>
                      <a:cxn ang="0">
                        <a:pos x="98" y="51"/>
                      </a:cxn>
                      <a:cxn ang="0">
                        <a:pos x="47" y="51"/>
                      </a:cxn>
                      <a:cxn ang="0">
                        <a:pos x="47" y="77"/>
                      </a:cxn>
                      <a:cxn ang="0">
                        <a:pos x="0" y="39"/>
                      </a:cxn>
                      <a:cxn ang="0">
                        <a:pos x="47" y="0"/>
                      </a:cxn>
                      <a:cxn ang="0">
                        <a:pos x="47" y="0"/>
                      </a:cxn>
                      <a:cxn ang="0">
                        <a:pos x="47" y="0"/>
                      </a:cxn>
                    </a:cxnLst>
                    <a:rect l="0" t="0" r="r" b="b"/>
                    <a:pathLst>
                      <a:path w="316" h="254">
                        <a:moveTo>
                          <a:pt x="47" y="0"/>
                        </a:moveTo>
                        <a:lnTo>
                          <a:pt x="47" y="31"/>
                        </a:lnTo>
                        <a:lnTo>
                          <a:pt x="119" y="31"/>
                        </a:lnTo>
                        <a:lnTo>
                          <a:pt x="158" y="100"/>
                        </a:lnTo>
                        <a:lnTo>
                          <a:pt x="197" y="31"/>
                        </a:lnTo>
                        <a:lnTo>
                          <a:pt x="269" y="31"/>
                        </a:lnTo>
                        <a:lnTo>
                          <a:pt x="269" y="0"/>
                        </a:lnTo>
                        <a:lnTo>
                          <a:pt x="316" y="39"/>
                        </a:lnTo>
                        <a:lnTo>
                          <a:pt x="269" y="78"/>
                        </a:lnTo>
                        <a:lnTo>
                          <a:pt x="269" y="51"/>
                        </a:lnTo>
                        <a:lnTo>
                          <a:pt x="217" y="51"/>
                        </a:lnTo>
                        <a:lnTo>
                          <a:pt x="174" y="128"/>
                        </a:lnTo>
                        <a:lnTo>
                          <a:pt x="217" y="204"/>
                        </a:lnTo>
                        <a:lnTo>
                          <a:pt x="269" y="204"/>
                        </a:lnTo>
                        <a:lnTo>
                          <a:pt x="269" y="176"/>
                        </a:lnTo>
                        <a:lnTo>
                          <a:pt x="316" y="215"/>
                        </a:lnTo>
                        <a:lnTo>
                          <a:pt x="269" y="254"/>
                        </a:lnTo>
                        <a:lnTo>
                          <a:pt x="269" y="225"/>
                        </a:lnTo>
                        <a:lnTo>
                          <a:pt x="197" y="225"/>
                        </a:lnTo>
                        <a:lnTo>
                          <a:pt x="158" y="154"/>
                        </a:lnTo>
                        <a:lnTo>
                          <a:pt x="119" y="225"/>
                        </a:lnTo>
                        <a:lnTo>
                          <a:pt x="47" y="225"/>
                        </a:lnTo>
                        <a:lnTo>
                          <a:pt x="47" y="252"/>
                        </a:lnTo>
                        <a:lnTo>
                          <a:pt x="0" y="215"/>
                        </a:lnTo>
                        <a:lnTo>
                          <a:pt x="47" y="176"/>
                        </a:lnTo>
                        <a:lnTo>
                          <a:pt x="47" y="204"/>
                        </a:lnTo>
                        <a:lnTo>
                          <a:pt x="97" y="204"/>
                        </a:lnTo>
                        <a:lnTo>
                          <a:pt x="143" y="128"/>
                        </a:lnTo>
                        <a:lnTo>
                          <a:pt x="98" y="51"/>
                        </a:lnTo>
                        <a:lnTo>
                          <a:pt x="47" y="51"/>
                        </a:lnTo>
                        <a:lnTo>
                          <a:pt x="47" y="77"/>
                        </a:lnTo>
                        <a:lnTo>
                          <a:pt x="0" y="39"/>
                        </a:lnTo>
                        <a:lnTo>
                          <a:pt x="47" y="0"/>
                        </a:lnTo>
                        <a:lnTo>
                          <a:pt x="47" y="0"/>
                        </a:lnTo>
                        <a:lnTo>
                          <a:pt x="47" y="0"/>
                        </a:lnTo>
                        <a:close/>
                      </a:path>
                    </a:pathLst>
                  </a:custGeom>
                  <a:solidFill>
                    <a:srgbClr val="FFFFFF"/>
                  </a:solidFill>
                  <a:ln w="9525">
                    <a:noFill/>
                    <a:round/>
                    <a:headEnd/>
                    <a:tailEnd/>
                  </a:ln>
                </p:spPr>
                <p:txBody>
                  <a:bodyPr/>
                  <a:lstStyle/>
                  <a:p>
                    <a:endParaRPr lang="ja-JP" altLang="en-US"/>
                  </a:p>
                </p:txBody>
              </p:sp>
            </p:grpSp>
          </p:grpSp>
          <p:sp>
            <p:nvSpPr>
              <p:cNvPr id="121" name="Line 157"/>
              <p:cNvSpPr>
                <a:spLocks noChangeShapeType="1"/>
              </p:cNvSpPr>
              <p:nvPr/>
            </p:nvSpPr>
            <p:spPr bwMode="auto">
              <a:xfrm rot="1746485" flipH="1">
                <a:off x="2940" y="2198"/>
                <a:ext cx="533" cy="349"/>
              </a:xfrm>
              <a:prstGeom prst="line">
                <a:avLst/>
              </a:prstGeom>
              <a:noFill/>
              <a:ln w="57150">
                <a:solidFill>
                  <a:srgbClr val="3366FF"/>
                </a:solidFill>
                <a:round/>
                <a:headEnd/>
                <a:tailEnd/>
              </a:ln>
              <a:effectLst/>
            </p:spPr>
            <p:txBody>
              <a:bodyPr wrap="none" anchor="ctr"/>
              <a:lstStyle/>
              <a:p>
                <a:endParaRPr lang="ja-JP" altLang="en-US"/>
              </a:p>
            </p:txBody>
          </p:sp>
          <p:sp>
            <p:nvSpPr>
              <p:cNvPr id="122" name="Line 158"/>
              <p:cNvSpPr>
                <a:spLocks noChangeShapeType="1"/>
              </p:cNvSpPr>
              <p:nvPr/>
            </p:nvSpPr>
            <p:spPr bwMode="auto">
              <a:xfrm rot="1746485" flipH="1">
                <a:off x="3789" y="1276"/>
                <a:ext cx="0" cy="1138"/>
              </a:xfrm>
              <a:prstGeom prst="line">
                <a:avLst/>
              </a:prstGeom>
              <a:noFill/>
              <a:ln w="57150">
                <a:solidFill>
                  <a:srgbClr val="3366FF"/>
                </a:solidFill>
                <a:round/>
                <a:headEnd/>
                <a:tailEnd/>
              </a:ln>
              <a:effectLst/>
            </p:spPr>
            <p:txBody>
              <a:bodyPr wrap="none" anchor="ctr"/>
              <a:lstStyle/>
              <a:p>
                <a:endParaRPr lang="ja-JP" altLang="en-US"/>
              </a:p>
            </p:txBody>
          </p:sp>
          <p:sp>
            <p:nvSpPr>
              <p:cNvPr id="123" name="Line 159"/>
              <p:cNvSpPr>
                <a:spLocks noChangeShapeType="1"/>
              </p:cNvSpPr>
              <p:nvPr/>
            </p:nvSpPr>
            <p:spPr bwMode="auto">
              <a:xfrm rot="1746485" flipH="1">
                <a:off x="2661" y="2327"/>
                <a:ext cx="143" cy="262"/>
              </a:xfrm>
              <a:prstGeom prst="line">
                <a:avLst/>
              </a:prstGeom>
              <a:noFill/>
              <a:ln w="57150">
                <a:solidFill>
                  <a:srgbClr val="3366FF"/>
                </a:solidFill>
                <a:round/>
                <a:headEnd/>
                <a:tailEnd/>
              </a:ln>
              <a:effectLst/>
            </p:spPr>
            <p:txBody>
              <a:bodyPr wrap="none" anchor="ctr"/>
              <a:lstStyle/>
              <a:p>
                <a:endParaRPr lang="ja-JP" altLang="en-US"/>
              </a:p>
            </p:txBody>
          </p:sp>
          <p:grpSp>
            <p:nvGrpSpPr>
              <p:cNvPr id="45" name="Group 160"/>
              <p:cNvGrpSpPr>
                <a:grpSpLocks/>
              </p:cNvGrpSpPr>
              <p:nvPr/>
            </p:nvGrpSpPr>
            <p:grpSpPr bwMode="auto">
              <a:xfrm rot="1746485">
                <a:off x="4001" y="1275"/>
                <a:ext cx="101" cy="102"/>
                <a:chOff x="2592" y="1680"/>
                <a:chExt cx="136" cy="112"/>
              </a:xfrm>
            </p:grpSpPr>
            <p:grpSp>
              <p:nvGrpSpPr>
                <p:cNvPr id="50" name="Group 161"/>
                <p:cNvGrpSpPr>
                  <a:grpSpLocks/>
                </p:cNvGrpSpPr>
                <p:nvPr/>
              </p:nvGrpSpPr>
              <p:grpSpPr bwMode="auto">
                <a:xfrm>
                  <a:off x="2592" y="1680"/>
                  <a:ext cx="136" cy="112"/>
                  <a:chOff x="2592" y="1680"/>
                  <a:chExt cx="136" cy="112"/>
                </a:xfrm>
              </p:grpSpPr>
              <p:sp>
                <p:nvSpPr>
                  <p:cNvPr id="249" name="Freeform 162"/>
                  <p:cNvSpPr>
                    <a:spLocks/>
                  </p:cNvSpPr>
                  <p:nvPr/>
                </p:nvSpPr>
                <p:spPr bwMode="auto">
                  <a:xfrm>
                    <a:off x="2713" y="1681"/>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0000"/>
                  </a:solidFill>
                  <a:ln w="9525">
                    <a:noFill/>
                    <a:round/>
                    <a:headEnd/>
                    <a:tailEnd/>
                  </a:ln>
                </p:spPr>
                <p:txBody>
                  <a:bodyPr/>
                  <a:lstStyle/>
                  <a:p>
                    <a:endParaRPr lang="ja-JP" altLang="en-US"/>
                  </a:p>
                </p:txBody>
              </p:sp>
              <p:sp>
                <p:nvSpPr>
                  <p:cNvPr id="250" name="Freeform 163"/>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251" name="Freeform 164"/>
                  <p:cNvSpPr>
                    <a:spLocks/>
                  </p:cNvSpPr>
                  <p:nvPr/>
                </p:nvSpPr>
                <p:spPr bwMode="auto">
                  <a:xfrm>
                    <a:off x="2592" y="1692"/>
                    <a:ext cx="119" cy="99"/>
                  </a:xfrm>
                  <a:custGeom>
                    <a:avLst/>
                    <a:gdLst/>
                    <a:ahLst/>
                    <a:cxnLst>
                      <a:cxn ang="0">
                        <a:pos x="0" y="0"/>
                      </a:cxn>
                      <a:cxn ang="0">
                        <a:pos x="357" y="0"/>
                      </a:cxn>
                      <a:cxn ang="0">
                        <a:pos x="357" y="295"/>
                      </a:cxn>
                      <a:cxn ang="0">
                        <a:pos x="0" y="295"/>
                      </a:cxn>
                      <a:cxn ang="0">
                        <a:pos x="0" y="0"/>
                      </a:cxn>
                      <a:cxn ang="0">
                        <a:pos x="0" y="0"/>
                      </a:cxn>
                      <a:cxn ang="0">
                        <a:pos x="0" y="0"/>
                      </a:cxn>
                    </a:cxnLst>
                    <a:rect l="0" t="0" r="r" b="b"/>
                    <a:pathLst>
                      <a:path w="357" h="295">
                        <a:moveTo>
                          <a:pt x="0" y="0"/>
                        </a:moveTo>
                        <a:lnTo>
                          <a:pt x="357" y="0"/>
                        </a:lnTo>
                        <a:lnTo>
                          <a:pt x="357" y="295"/>
                        </a:lnTo>
                        <a:lnTo>
                          <a:pt x="0" y="295"/>
                        </a:lnTo>
                        <a:lnTo>
                          <a:pt x="0" y="0"/>
                        </a:lnTo>
                        <a:lnTo>
                          <a:pt x="0" y="0"/>
                        </a:lnTo>
                        <a:lnTo>
                          <a:pt x="0" y="0"/>
                        </a:lnTo>
                        <a:close/>
                      </a:path>
                    </a:pathLst>
                  </a:custGeom>
                  <a:solidFill>
                    <a:srgbClr val="00CCFF"/>
                  </a:solidFill>
                  <a:ln w="9525">
                    <a:noFill/>
                    <a:round/>
                    <a:headEnd/>
                    <a:tailEnd/>
                  </a:ln>
                </p:spPr>
                <p:txBody>
                  <a:bodyPr/>
                  <a:lstStyle/>
                  <a:p>
                    <a:endParaRPr lang="ja-JP" altLang="en-US"/>
                  </a:p>
                </p:txBody>
              </p:sp>
            </p:grpSp>
            <p:grpSp>
              <p:nvGrpSpPr>
                <p:cNvPr id="53" name="Group 165"/>
                <p:cNvGrpSpPr>
                  <a:grpSpLocks/>
                </p:cNvGrpSpPr>
                <p:nvPr/>
              </p:nvGrpSpPr>
              <p:grpSpPr bwMode="auto">
                <a:xfrm>
                  <a:off x="2592" y="1680"/>
                  <a:ext cx="134" cy="111"/>
                  <a:chOff x="2592" y="1680"/>
                  <a:chExt cx="134" cy="111"/>
                </a:xfrm>
              </p:grpSpPr>
              <p:sp>
                <p:nvSpPr>
                  <p:cNvPr id="246" name="Freeform 166"/>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247" name="Freeform 167"/>
                  <p:cNvSpPr>
                    <a:spLocks/>
                  </p:cNvSpPr>
                  <p:nvPr/>
                </p:nvSpPr>
                <p:spPr bwMode="auto">
                  <a:xfrm>
                    <a:off x="2711" y="1680"/>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34AA"/>
                  </a:solidFill>
                  <a:ln w="9525">
                    <a:noFill/>
                    <a:round/>
                    <a:headEnd/>
                    <a:tailEnd/>
                  </a:ln>
                </p:spPr>
                <p:txBody>
                  <a:bodyPr/>
                  <a:lstStyle/>
                  <a:p>
                    <a:endParaRPr lang="ja-JP" altLang="en-US"/>
                  </a:p>
                </p:txBody>
              </p:sp>
              <p:sp>
                <p:nvSpPr>
                  <p:cNvPr id="248" name="Freeform 168"/>
                  <p:cNvSpPr>
                    <a:spLocks/>
                  </p:cNvSpPr>
                  <p:nvPr/>
                </p:nvSpPr>
                <p:spPr bwMode="auto">
                  <a:xfrm>
                    <a:off x="2599" y="1700"/>
                    <a:ext cx="105" cy="84"/>
                  </a:xfrm>
                  <a:custGeom>
                    <a:avLst/>
                    <a:gdLst/>
                    <a:ahLst/>
                    <a:cxnLst>
                      <a:cxn ang="0">
                        <a:pos x="47" y="0"/>
                      </a:cxn>
                      <a:cxn ang="0">
                        <a:pos x="47" y="31"/>
                      </a:cxn>
                      <a:cxn ang="0">
                        <a:pos x="119" y="31"/>
                      </a:cxn>
                      <a:cxn ang="0">
                        <a:pos x="158" y="100"/>
                      </a:cxn>
                      <a:cxn ang="0">
                        <a:pos x="197" y="31"/>
                      </a:cxn>
                      <a:cxn ang="0">
                        <a:pos x="269" y="31"/>
                      </a:cxn>
                      <a:cxn ang="0">
                        <a:pos x="269" y="0"/>
                      </a:cxn>
                      <a:cxn ang="0">
                        <a:pos x="316" y="39"/>
                      </a:cxn>
                      <a:cxn ang="0">
                        <a:pos x="269" y="78"/>
                      </a:cxn>
                      <a:cxn ang="0">
                        <a:pos x="269" y="51"/>
                      </a:cxn>
                      <a:cxn ang="0">
                        <a:pos x="217" y="51"/>
                      </a:cxn>
                      <a:cxn ang="0">
                        <a:pos x="174" y="128"/>
                      </a:cxn>
                      <a:cxn ang="0">
                        <a:pos x="217" y="204"/>
                      </a:cxn>
                      <a:cxn ang="0">
                        <a:pos x="269" y="204"/>
                      </a:cxn>
                      <a:cxn ang="0">
                        <a:pos x="269" y="176"/>
                      </a:cxn>
                      <a:cxn ang="0">
                        <a:pos x="316" y="215"/>
                      </a:cxn>
                      <a:cxn ang="0">
                        <a:pos x="269" y="254"/>
                      </a:cxn>
                      <a:cxn ang="0">
                        <a:pos x="269" y="225"/>
                      </a:cxn>
                      <a:cxn ang="0">
                        <a:pos x="197" y="225"/>
                      </a:cxn>
                      <a:cxn ang="0">
                        <a:pos x="158" y="154"/>
                      </a:cxn>
                      <a:cxn ang="0">
                        <a:pos x="119" y="225"/>
                      </a:cxn>
                      <a:cxn ang="0">
                        <a:pos x="47" y="225"/>
                      </a:cxn>
                      <a:cxn ang="0">
                        <a:pos x="47" y="252"/>
                      </a:cxn>
                      <a:cxn ang="0">
                        <a:pos x="0" y="215"/>
                      </a:cxn>
                      <a:cxn ang="0">
                        <a:pos x="47" y="176"/>
                      </a:cxn>
                      <a:cxn ang="0">
                        <a:pos x="47" y="204"/>
                      </a:cxn>
                      <a:cxn ang="0">
                        <a:pos x="97" y="204"/>
                      </a:cxn>
                      <a:cxn ang="0">
                        <a:pos x="143" y="128"/>
                      </a:cxn>
                      <a:cxn ang="0">
                        <a:pos x="98" y="51"/>
                      </a:cxn>
                      <a:cxn ang="0">
                        <a:pos x="47" y="51"/>
                      </a:cxn>
                      <a:cxn ang="0">
                        <a:pos x="47" y="77"/>
                      </a:cxn>
                      <a:cxn ang="0">
                        <a:pos x="0" y="39"/>
                      </a:cxn>
                      <a:cxn ang="0">
                        <a:pos x="47" y="0"/>
                      </a:cxn>
                      <a:cxn ang="0">
                        <a:pos x="47" y="0"/>
                      </a:cxn>
                      <a:cxn ang="0">
                        <a:pos x="47" y="0"/>
                      </a:cxn>
                    </a:cxnLst>
                    <a:rect l="0" t="0" r="r" b="b"/>
                    <a:pathLst>
                      <a:path w="316" h="254">
                        <a:moveTo>
                          <a:pt x="47" y="0"/>
                        </a:moveTo>
                        <a:lnTo>
                          <a:pt x="47" y="31"/>
                        </a:lnTo>
                        <a:lnTo>
                          <a:pt x="119" y="31"/>
                        </a:lnTo>
                        <a:lnTo>
                          <a:pt x="158" y="100"/>
                        </a:lnTo>
                        <a:lnTo>
                          <a:pt x="197" y="31"/>
                        </a:lnTo>
                        <a:lnTo>
                          <a:pt x="269" y="31"/>
                        </a:lnTo>
                        <a:lnTo>
                          <a:pt x="269" y="0"/>
                        </a:lnTo>
                        <a:lnTo>
                          <a:pt x="316" y="39"/>
                        </a:lnTo>
                        <a:lnTo>
                          <a:pt x="269" y="78"/>
                        </a:lnTo>
                        <a:lnTo>
                          <a:pt x="269" y="51"/>
                        </a:lnTo>
                        <a:lnTo>
                          <a:pt x="217" y="51"/>
                        </a:lnTo>
                        <a:lnTo>
                          <a:pt x="174" y="128"/>
                        </a:lnTo>
                        <a:lnTo>
                          <a:pt x="217" y="204"/>
                        </a:lnTo>
                        <a:lnTo>
                          <a:pt x="269" y="204"/>
                        </a:lnTo>
                        <a:lnTo>
                          <a:pt x="269" y="176"/>
                        </a:lnTo>
                        <a:lnTo>
                          <a:pt x="316" y="215"/>
                        </a:lnTo>
                        <a:lnTo>
                          <a:pt x="269" y="254"/>
                        </a:lnTo>
                        <a:lnTo>
                          <a:pt x="269" y="225"/>
                        </a:lnTo>
                        <a:lnTo>
                          <a:pt x="197" y="225"/>
                        </a:lnTo>
                        <a:lnTo>
                          <a:pt x="158" y="154"/>
                        </a:lnTo>
                        <a:lnTo>
                          <a:pt x="119" y="225"/>
                        </a:lnTo>
                        <a:lnTo>
                          <a:pt x="47" y="225"/>
                        </a:lnTo>
                        <a:lnTo>
                          <a:pt x="47" y="252"/>
                        </a:lnTo>
                        <a:lnTo>
                          <a:pt x="0" y="215"/>
                        </a:lnTo>
                        <a:lnTo>
                          <a:pt x="47" y="176"/>
                        </a:lnTo>
                        <a:lnTo>
                          <a:pt x="47" y="204"/>
                        </a:lnTo>
                        <a:lnTo>
                          <a:pt x="97" y="204"/>
                        </a:lnTo>
                        <a:lnTo>
                          <a:pt x="143" y="128"/>
                        </a:lnTo>
                        <a:lnTo>
                          <a:pt x="98" y="51"/>
                        </a:lnTo>
                        <a:lnTo>
                          <a:pt x="47" y="51"/>
                        </a:lnTo>
                        <a:lnTo>
                          <a:pt x="47" y="77"/>
                        </a:lnTo>
                        <a:lnTo>
                          <a:pt x="0" y="39"/>
                        </a:lnTo>
                        <a:lnTo>
                          <a:pt x="47" y="0"/>
                        </a:lnTo>
                        <a:lnTo>
                          <a:pt x="47" y="0"/>
                        </a:lnTo>
                        <a:lnTo>
                          <a:pt x="47" y="0"/>
                        </a:lnTo>
                        <a:close/>
                      </a:path>
                    </a:pathLst>
                  </a:custGeom>
                  <a:solidFill>
                    <a:srgbClr val="FFFFFF"/>
                  </a:solidFill>
                  <a:ln w="9525">
                    <a:noFill/>
                    <a:round/>
                    <a:headEnd/>
                    <a:tailEnd/>
                  </a:ln>
                </p:spPr>
                <p:txBody>
                  <a:bodyPr/>
                  <a:lstStyle/>
                  <a:p>
                    <a:endParaRPr lang="ja-JP" altLang="en-US"/>
                  </a:p>
                </p:txBody>
              </p:sp>
            </p:grpSp>
          </p:grpSp>
          <p:grpSp>
            <p:nvGrpSpPr>
              <p:cNvPr id="263" name="Group 169"/>
              <p:cNvGrpSpPr>
                <a:grpSpLocks/>
              </p:cNvGrpSpPr>
              <p:nvPr/>
            </p:nvGrpSpPr>
            <p:grpSpPr bwMode="auto">
              <a:xfrm rot="1746485">
                <a:off x="3452" y="2296"/>
                <a:ext cx="101" cy="102"/>
                <a:chOff x="2592" y="1680"/>
                <a:chExt cx="136" cy="112"/>
              </a:xfrm>
            </p:grpSpPr>
            <p:grpSp>
              <p:nvGrpSpPr>
                <p:cNvPr id="264" name="Group 170"/>
                <p:cNvGrpSpPr>
                  <a:grpSpLocks/>
                </p:cNvGrpSpPr>
                <p:nvPr/>
              </p:nvGrpSpPr>
              <p:grpSpPr bwMode="auto">
                <a:xfrm>
                  <a:off x="2592" y="1680"/>
                  <a:ext cx="136" cy="112"/>
                  <a:chOff x="2592" y="1680"/>
                  <a:chExt cx="136" cy="112"/>
                </a:xfrm>
              </p:grpSpPr>
              <p:sp>
                <p:nvSpPr>
                  <p:cNvPr id="241" name="Freeform 171"/>
                  <p:cNvSpPr>
                    <a:spLocks/>
                  </p:cNvSpPr>
                  <p:nvPr/>
                </p:nvSpPr>
                <p:spPr bwMode="auto">
                  <a:xfrm>
                    <a:off x="2713" y="1681"/>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0000"/>
                  </a:solidFill>
                  <a:ln w="9525">
                    <a:noFill/>
                    <a:round/>
                    <a:headEnd/>
                    <a:tailEnd/>
                  </a:ln>
                </p:spPr>
                <p:txBody>
                  <a:bodyPr/>
                  <a:lstStyle/>
                  <a:p>
                    <a:endParaRPr lang="ja-JP" altLang="en-US"/>
                  </a:p>
                </p:txBody>
              </p:sp>
              <p:sp>
                <p:nvSpPr>
                  <p:cNvPr id="242" name="Freeform 172"/>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243" name="Freeform 173"/>
                  <p:cNvSpPr>
                    <a:spLocks/>
                  </p:cNvSpPr>
                  <p:nvPr/>
                </p:nvSpPr>
                <p:spPr bwMode="auto">
                  <a:xfrm>
                    <a:off x="2592" y="1692"/>
                    <a:ext cx="119" cy="99"/>
                  </a:xfrm>
                  <a:custGeom>
                    <a:avLst/>
                    <a:gdLst/>
                    <a:ahLst/>
                    <a:cxnLst>
                      <a:cxn ang="0">
                        <a:pos x="0" y="0"/>
                      </a:cxn>
                      <a:cxn ang="0">
                        <a:pos x="357" y="0"/>
                      </a:cxn>
                      <a:cxn ang="0">
                        <a:pos x="357" y="295"/>
                      </a:cxn>
                      <a:cxn ang="0">
                        <a:pos x="0" y="295"/>
                      </a:cxn>
                      <a:cxn ang="0">
                        <a:pos x="0" y="0"/>
                      </a:cxn>
                      <a:cxn ang="0">
                        <a:pos x="0" y="0"/>
                      </a:cxn>
                      <a:cxn ang="0">
                        <a:pos x="0" y="0"/>
                      </a:cxn>
                    </a:cxnLst>
                    <a:rect l="0" t="0" r="r" b="b"/>
                    <a:pathLst>
                      <a:path w="357" h="295">
                        <a:moveTo>
                          <a:pt x="0" y="0"/>
                        </a:moveTo>
                        <a:lnTo>
                          <a:pt x="357" y="0"/>
                        </a:lnTo>
                        <a:lnTo>
                          <a:pt x="357" y="295"/>
                        </a:lnTo>
                        <a:lnTo>
                          <a:pt x="0" y="295"/>
                        </a:lnTo>
                        <a:lnTo>
                          <a:pt x="0" y="0"/>
                        </a:lnTo>
                        <a:lnTo>
                          <a:pt x="0" y="0"/>
                        </a:lnTo>
                        <a:lnTo>
                          <a:pt x="0" y="0"/>
                        </a:lnTo>
                        <a:close/>
                      </a:path>
                    </a:pathLst>
                  </a:custGeom>
                  <a:solidFill>
                    <a:srgbClr val="00CCFF"/>
                  </a:solidFill>
                  <a:ln w="9525">
                    <a:noFill/>
                    <a:round/>
                    <a:headEnd/>
                    <a:tailEnd/>
                  </a:ln>
                </p:spPr>
                <p:txBody>
                  <a:bodyPr/>
                  <a:lstStyle/>
                  <a:p>
                    <a:endParaRPr lang="ja-JP" altLang="en-US"/>
                  </a:p>
                </p:txBody>
              </p:sp>
            </p:grpSp>
            <p:grpSp>
              <p:nvGrpSpPr>
                <p:cNvPr id="265" name="Group 174"/>
                <p:cNvGrpSpPr>
                  <a:grpSpLocks/>
                </p:cNvGrpSpPr>
                <p:nvPr/>
              </p:nvGrpSpPr>
              <p:grpSpPr bwMode="auto">
                <a:xfrm>
                  <a:off x="2592" y="1680"/>
                  <a:ext cx="134" cy="111"/>
                  <a:chOff x="2592" y="1680"/>
                  <a:chExt cx="134" cy="111"/>
                </a:xfrm>
              </p:grpSpPr>
              <p:sp>
                <p:nvSpPr>
                  <p:cNvPr id="238" name="Freeform 175"/>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239" name="Freeform 176"/>
                  <p:cNvSpPr>
                    <a:spLocks/>
                  </p:cNvSpPr>
                  <p:nvPr/>
                </p:nvSpPr>
                <p:spPr bwMode="auto">
                  <a:xfrm>
                    <a:off x="2711" y="1680"/>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34AA"/>
                  </a:solidFill>
                  <a:ln w="9525">
                    <a:noFill/>
                    <a:round/>
                    <a:headEnd/>
                    <a:tailEnd/>
                  </a:ln>
                </p:spPr>
                <p:txBody>
                  <a:bodyPr/>
                  <a:lstStyle/>
                  <a:p>
                    <a:endParaRPr lang="ja-JP" altLang="en-US"/>
                  </a:p>
                </p:txBody>
              </p:sp>
              <p:sp>
                <p:nvSpPr>
                  <p:cNvPr id="240" name="Freeform 177"/>
                  <p:cNvSpPr>
                    <a:spLocks/>
                  </p:cNvSpPr>
                  <p:nvPr/>
                </p:nvSpPr>
                <p:spPr bwMode="auto">
                  <a:xfrm>
                    <a:off x="2599" y="1700"/>
                    <a:ext cx="105" cy="84"/>
                  </a:xfrm>
                  <a:custGeom>
                    <a:avLst/>
                    <a:gdLst/>
                    <a:ahLst/>
                    <a:cxnLst>
                      <a:cxn ang="0">
                        <a:pos x="47" y="0"/>
                      </a:cxn>
                      <a:cxn ang="0">
                        <a:pos x="47" y="31"/>
                      </a:cxn>
                      <a:cxn ang="0">
                        <a:pos x="119" y="31"/>
                      </a:cxn>
                      <a:cxn ang="0">
                        <a:pos x="158" y="100"/>
                      </a:cxn>
                      <a:cxn ang="0">
                        <a:pos x="197" y="31"/>
                      </a:cxn>
                      <a:cxn ang="0">
                        <a:pos x="269" y="31"/>
                      </a:cxn>
                      <a:cxn ang="0">
                        <a:pos x="269" y="0"/>
                      </a:cxn>
                      <a:cxn ang="0">
                        <a:pos x="316" y="39"/>
                      </a:cxn>
                      <a:cxn ang="0">
                        <a:pos x="269" y="78"/>
                      </a:cxn>
                      <a:cxn ang="0">
                        <a:pos x="269" y="51"/>
                      </a:cxn>
                      <a:cxn ang="0">
                        <a:pos x="217" y="51"/>
                      </a:cxn>
                      <a:cxn ang="0">
                        <a:pos x="174" y="128"/>
                      </a:cxn>
                      <a:cxn ang="0">
                        <a:pos x="217" y="204"/>
                      </a:cxn>
                      <a:cxn ang="0">
                        <a:pos x="269" y="204"/>
                      </a:cxn>
                      <a:cxn ang="0">
                        <a:pos x="269" y="176"/>
                      </a:cxn>
                      <a:cxn ang="0">
                        <a:pos x="316" y="215"/>
                      </a:cxn>
                      <a:cxn ang="0">
                        <a:pos x="269" y="254"/>
                      </a:cxn>
                      <a:cxn ang="0">
                        <a:pos x="269" y="225"/>
                      </a:cxn>
                      <a:cxn ang="0">
                        <a:pos x="197" y="225"/>
                      </a:cxn>
                      <a:cxn ang="0">
                        <a:pos x="158" y="154"/>
                      </a:cxn>
                      <a:cxn ang="0">
                        <a:pos x="119" y="225"/>
                      </a:cxn>
                      <a:cxn ang="0">
                        <a:pos x="47" y="225"/>
                      </a:cxn>
                      <a:cxn ang="0">
                        <a:pos x="47" y="252"/>
                      </a:cxn>
                      <a:cxn ang="0">
                        <a:pos x="0" y="215"/>
                      </a:cxn>
                      <a:cxn ang="0">
                        <a:pos x="47" y="176"/>
                      </a:cxn>
                      <a:cxn ang="0">
                        <a:pos x="47" y="204"/>
                      </a:cxn>
                      <a:cxn ang="0">
                        <a:pos x="97" y="204"/>
                      </a:cxn>
                      <a:cxn ang="0">
                        <a:pos x="143" y="128"/>
                      </a:cxn>
                      <a:cxn ang="0">
                        <a:pos x="98" y="51"/>
                      </a:cxn>
                      <a:cxn ang="0">
                        <a:pos x="47" y="51"/>
                      </a:cxn>
                      <a:cxn ang="0">
                        <a:pos x="47" y="77"/>
                      </a:cxn>
                      <a:cxn ang="0">
                        <a:pos x="0" y="39"/>
                      </a:cxn>
                      <a:cxn ang="0">
                        <a:pos x="47" y="0"/>
                      </a:cxn>
                      <a:cxn ang="0">
                        <a:pos x="47" y="0"/>
                      </a:cxn>
                      <a:cxn ang="0">
                        <a:pos x="47" y="0"/>
                      </a:cxn>
                    </a:cxnLst>
                    <a:rect l="0" t="0" r="r" b="b"/>
                    <a:pathLst>
                      <a:path w="316" h="254">
                        <a:moveTo>
                          <a:pt x="47" y="0"/>
                        </a:moveTo>
                        <a:lnTo>
                          <a:pt x="47" y="31"/>
                        </a:lnTo>
                        <a:lnTo>
                          <a:pt x="119" y="31"/>
                        </a:lnTo>
                        <a:lnTo>
                          <a:pt x="158" y="100"/>
                        </a:lnTo>
                        <a:lnTo>
                          <a:pt x="197" y="31"/>
                        </a:lnTo>
                        <a:lnTo>
                          <a:pt x="269" y="31"/>
                        </a:lnTo>
                        <a:lnTo>
                          <a:pt x="269" y="0"/>
                        </a:lnTo>
                        <a:lnTo>
                          <a:pt x="316" y="39"/>
                        </a:lnTo>
                        <a:lnTo>
                          <a:pt x="269" y="78"/>
                        </a:lnTo>
                        <a:lnTo>
                          <a:pt x="269" y="51"/>
                        </a:lnTo>
                        <a:lnTo>
                          <a:pt x="217" y="51"/>
                        </a:lnTo>
                        <a:lnTo>
                          <a:pt x="174" y="128"/>
                        </a:lnTo>
                        <a:lnTo>
                          <a:pt x="217" y="204"/>
                        </a:lnTo>
                        <a:lnTo>
                          <a:pt x="269" y="204"/>
                        </a:lnTo>
                        <a:lnTo>
                          <a:pt x="269" y="176"/>
                        </a:lnTo>
                        <a:lnTo>
                          <a:pt x="316" y="215"/>
                        </a:lnTo>
                        <a:lnTo>
                          <a:pt x="269" y="254"/>
                        </a:lnTo>
                        <a:lnTo>
                          <a:pt x="269" y="225"/>
                        </a:lnTo>
                        <a:lnTo>
                          <a:pt x="197" y="225"/>
                        </a:lnTo>
                        <a:lnTo>
                          <a:pt x="158" y="154"/>
                        </a:lnTo>
                        <a:lnTo>
                          <a:pt x="119" y="225"/>
                        </a:lnTo>
                        <a:lnTo>
                          <a:pt x="47" y="225"/>
                        </a:lnTo>
                        <a:lnTo>
                          <a:pt x="47" y="252"/>
                        </a:lnTo>
                        <a:lnTo>
                          <a:pt x="0" y="215"/>
                        </a:lnTo>
                        <a:lnTo>
                          <a:pt x="47" y="176"/>
                        </a:lnTo>
                        <a:lnTo>
                          <a:pt x="47" y="204"/>
                        </a:lnTo>
                        <a:lnTo>
                          <a:pt x="97" y="204"/>
                        </a:lnTo>
                        <a:lnTo>
                          <a:pt x="143" y="128"/>
                        </a:lnTo>
                        <a:lnTo>
                          <a:pt x="98" y="51"/>
                        </a:lnTo>
                        <a:lnTo>
                          <a:pt x="47" y="51"/>
                        </a:lnTo>
                        <a:lnTo>
                          <a:pt x="47" y="77"/>
                        </a:lnTo>
                        <a:lnTo>
                          <a:pt x="0" y="39"/>
                        </a:lnTo>
                        <a:lnTo>
                          <a:pt x="47" y="0"/>
                        </a:lnTo>
                        <a:lnTo>
                          <a:pt x="47" y="0"/>
                        </a:lnTo>
                        <a:lnTo>
                          <a:pt x="47" y="0"/>
                        </a:lnTo>
                        <a:close/>
                      </a:path>
                    </a:pathLst>
                  </a:custGeom>
                  <a:solidFill>
                    <a:srgbClr val="FFFFFF"/>
                  </a:solidFill>
                  <a:ln w="9525">
                    <a:noFill/>
                    <a:round/>
                    <a:headEnd/>
                    <a:tailEnd/>
                  </a:ln>
                </p:spPr>
                <p:txBody>
                  <a:bodyPr/>
                  <a:lstStyle/>
                  <a:p>
                    <a:endParaRPr lang="ja-JP" altLang="en-US"/>
                  </a:p>
                </p:txBody>
              </p:sp>
            </p:grpSp>
          </p:grpSp>
          <p:grpSp>
            <p:nvGrpSpPr>
              <p:cNvPr id="266" name="Group 178"/>
              <p:cNvGrpSpPr>
                <a:grpSpLocks/>
              </p:cNvGrpSpPr>
              <p:nvPr/>
            </p:nvGrpSpPr>
            <p:grpSpPr bwMode="auto">
              <a:xfrm rot="1746485">
                <a:off x="2818" y="2341"/>
                <a:ext cx="99" cy="102"/>
                <a:chOff x="2592" y="1680"/>
                <a:chExt cx="136" cy="112"/>
              </a:xfrm>
            </p:grpSpPr>
            <p:grpSp>
              <p:nvGrpSpPr>
                <p:cNvPr id="267" name="Group 179"/>
                <p:cNvGrpSpPr>
                  <a:grpSpLocks/>
                </p:cNvGrpSpPr>
                <p:nvPr/>
              </p:nvGrpSpPr>
              <p:grpSpPr bwMode="auto">
                <a:xfrm>
                  <a:off x="2592" y="1680"/>
                  <a:ext cx="136" cy="112"/>
                  <a:chOff x="2592" y="1680"/>
                  <a:chExt cx="136" cy="112"/>
                </a:xfrm>
              </p:grpSpPr>
              <p:sp>
                <p:nvSpPr>
                  <p:cNvPr id="233" name="Freeform 180"/>
                  <p:cNvSpPr>
                    <a:spLocks/>
                  </p:cNvSpPr>
                  <p:nvPr/>
                </p:nvSpPr>
                <p:spPr bwMode="auto">
                  <a:xfrm>
                    <a:off x="2713" y="1681"/>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0000"/>
                  </a:solidFill>
                  <a:ln w="9525">
                    <a:noFill/>
                    <a:round/>
                    <a:headEnd/>
                    <a:tailEnd/>
                  </a:ln>
                </p:spPr>
                <p:txBody>
                  <a:bodyPr/>
                  <a:lstStyle/>
                  <a:p>
                    <a:endParaRPr lang="ja-JP" altLang="en-US"/>
                  </a:p>
                </p:txBody>
              </p:sp>
              <p:sp>
                <p:nvSpPr>
                  <p:cNvPr id="234" name="Freeform 181"/>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235" name="Freeform 182"/>
                  <p:cNvSpPr>
                    <a:spLocks/>
                  </p:cNvSpPr>
                  <p:nvPr/>
                </p:nvSpPr>
                <p:spPr bwMode="auto">
                  <a:xfrm>
                    <a:off x="2592" y="1692"/>
                    <a:ext cx="119" cy="99"/>
                  </a:xfrm>
                  <a:custGeom>
                    <a:avLst/>
                    <a:gdLst/>
                    <a:ahLst/>
                    <a:cxnLst>
                      <a:cxn ang="0">
                        <a:pos x="0" y="0"/>
                      </a:cxn>
                      <a:cxn ang="0">
                        <a:pos x="357" y="0"/>
                      </a:cxn>
                      <a:cxn ang="0">
                        <a:pos x="357" y="295"/>
                      </a:cxn>
                      <a:cxn ang="0">
                        <a:pos x="0" y="295"/>
                      </a:cxn>
                      <a:cxn ang="0">
                        <a:pos x="0" y="0"/>
                      </a:cxn>
                      <a:cxn ang="0">
                        <a:pos x="0" y="0"/>
                      </a:cxn>
                      <a:cxn ang="0">
                        <a:pos x="0" y="0"/>
                      </a:cxn>
                    </a:cxnLst>
                    <a:rect l="0" t="0" r="r" b="b"/>
                    <a:pathLst>
                      <a:path w="357" h="295">
                        <a:moveTo>
                          <a:pt x="0" y="0"/>
                        </a:moveTo>
                        <a:lnTo>
                          <a:pt x="357" y="0"/>
                        </a:lnTo>
                        <a:lnTo>
                          <a:pt x="357" y="295"/>
                        </a:lnTo>
                        <a:lnTo>
                          <a:pt x="0" y="295"/>
                        </a:lnTo>
                        <a:lnTo>
                          <a:pt x="0" y="0"/>
                        </a:lnTo>
                        <a:lnTo>
                          <a:pt x="0" y="0"/>
                        </a:lnTo>
                        <a:lnTo>
                          <a:pt x="0" y="0"/>
                        </a:lnTo>
                        <a:close/>
                      </a:path>
                    </a:pathLst>
                  </a:custGeom>
                  <a:solidFill>
                    <a:srgbClr val="00CCFF"/>
                  </a:solidFill>
                  <a:ln w="9525">
                    <a:noFill/>
                    <a:round/>
                    <a:headEnd/>
                    <a:tailEnd/>
                  </a:ln>
                </p:spPr>
                <p:txBody>
                  <a:bodyPr/>
                  <a:lstStyle/>
                  <a:p>
                    <a:endParaRPr lang="ja-JP" altLang="en-US"/>
                  </a:p>
                </p:txBody>
              </p:sp>
            </p:grpSp>
            <p:grpSp>
              <p:nvGrpSpPr>
                <p:cNvPr id="268" name="Group 183"/>
                <p:cNvGrpSpPr>
                  <a:grpSpLocks/>
                </p:cNvGrpSpPr>
                <p:nvPr/>
              </p:nvGrpSpPr>
              <p:grpSpPr bwMode="auto">
                <a:xfrm>
                  <a:off x="2592" y="1680"/>
                  <a:ext cx="134" cy="111"/>
                  <a:chOff x="2592" y="1680"/>
                  <a:chExt cx="134" cy="111"/>
                </a:xfrm>
              </p:grpSpPr>
              <p:sp>
                <p:nvSpPr>
                  <p:cNvPr id="230" name="Freeform 184"/>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231" name="Freeform 185"/>
                  <p:cNvSpPr>
                    <a:spLocks/>
                  </p:cNvSpPr>
                  <p:nvPr/>
                </p:nvSpPr>
                <p:spPr bwMode="auto">
                  <a:xfrm>
                    <a:off x="2711" y="1680"/>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34AA"/>
                  </a:solidFill>
                  <a:ln w="9525">
                    <a:noFill/>
                    <a:round/>
                    <a:headEnd/>
                    <a:tailEnd/>
                  </a:ln>
                </p:spPr>
                <p:txBody>
                  <a:bodyPr/>
                  <a:lstStyle/>
                  <a:p>
                    <a:endParaRPr lang="ja-JP" altLang="en-US"/>
                  </a:p>
                </p:txBody>
              </p:sp>
              <p:sp>
                <p:nvSpPr>
                  <p:cNvPr id="232" name="Freeform 186"/>
                  <p:cNvSpPr>
                    <a:spLocks/>
                  </p:cNvSpPr>
                  <p:nvPr/>
                </p:nvSpPr>
                <p:spPr bwMode="auto">
                  <a:xfrm>
                    <a:off x="2599" y="1700"/>
                    <a:ext cx="105" cy="84"/>
                  </a:xfrm>
                  <a:custGeom>
                    <a:avLst/>
                    <a:gdLst/>
                    <a:ahLst/>
                    <a:cxnLst>
                      <a:cxn ang="0">
                        <a:pos x="47" y="0"/>
                      </a:cxn>
                      <a:cxn ang="0">
                        <a:pos x="47" y="31"/>
                      </a:cxn>
                      <a:cxn ang="0">
                        <a:pos x="119" y="31"/>
                      </a:cxn>
                      <a:cxn ang="0">
                        <a:pos x="158" y="100"/>
                      </a:cxn>
                      <a:cxn ang="0">
                        <a:pos x="197" y="31"/>
                      </a:cxn>
                      <a:cxn ang="0">
                        <a:pos x="269" y="31"/>
                      </a:cxn>
                      <a:cxn ang="0">
                        <a:pos x="269" y="0"/>
                      </a:cxn>
                      <a:cxn ang="0">
                        <a:pos x="316" y="39"/>
                      </a:cxn>
                      <a:cxn ang="0">
                        <a:pos x="269" y="78"/>
                      </a:cxn>
                      <a:cxn ang="0">
                        <a:pos x="269" y="51"/>
                      </a:cxn>
                      <a:cxn ang="0">
                        <a:pos x="217" y="51"/>
                      </a:cxn>
                      <a:cxn ang="0">
                        <a:pos x="174" y="128"/>
                      </a:cxn>
                      <a:cxn ang="0">
                        <a:pos x="217" y="204"/>
                      </a:cxn>
                      <a:cxn ang="0">
                        <a:pos x="269" y="204"/>
                      </a:cxn>
                      <a:cxn ang="0">
                        <a:pos x="269" y="176"/>
                      </a:cxn>
                      <a:cxn ang="0">
                        <a:pos x="316" y="215"/>
                      </a:cxn>
                      <a:cxn ang="0">
                        <a:pos x="269" y="254"/>
                      </a:cxn>
                      <a:cxn ang="0">
                        <a:pos x="269" y="225"/>
                      </a:cxn>
                      <a:cxn ang="0">
                        <a:pos x="197" y="225"/>
                      </a:cxn>
                      <a:cxn ang="0">
                        <a:pos x="158" y="154"/>
                      </a:cxn>
                      <a:cxn ang="0">
                        <a:pos x="119" y="225"/>
                      </a:cxn>
                      <a:cxn ang="0">
                        <a:pos x="47" y="225"/>
                      </a:cxn>
                      <a:cxn ang="0">
                        <a:pos x="47" y="252"/>
                      </a:cxn>
                      <a:cxn ang="0">
                        <a:pos x="0" y="215"/>
                      </a:cxn>
                      <a:cxn ang="0">
                        <a:pos x="47" y="176"/>
                      </a:cxn>
                      <a:cxn ang="0">
                        <a:pos x="47" y="204"/>
                      </a:cxn>
                      <a:cxn ang="0">
                        <a:pos x="97" y="204"/>
                      </a:cxn>
                      <a:cxn ang="0">
                        <a:pos x="143" y="128"/>
                      </a:cxn>
                      <a:cxn ang="0">
                        <a:pos x="98" y="51"/>
                      </a:cxn>
                      <a:cxn ang="0">
                        <a:pos x="47" y="51"/>
                      </a:cxn>
                      <a:cxn ang="0">
                        <a:pos x="47" y="77"/>
                      </a:cxn>
                      <a:cxn ang="0">
                        <a:pos x="0" y="39"/>
                      </a:cxn>
                      <a:cxn ang="0">
                        <a:pos x="47" y="0"/>
                      </a:cxn>
                      <a:cxn ang="0">
                        <a:pos x="47" y="0"/>
                      </a:cxn>
                      <a:cxn ang="0">
                        <a:pos x="47" y="0"/>
                      </a:cxn>
                    </a:cxnLst>
                    <a:rect l="0" t="0" r="r" b="b"/>
                    <a:pathLst>
                      <a:path w="316" h="254">
                        <a:moveTo>
                          <a:pt x="47" y="0"/>
                        </a:moveTo>
                        <a:lnTo>
                          <a:pt x="47" y="31"/>
                        </a:lnTo>
                        <a:lnTo>
                          <a:pt x="119" y="31"/>
                        </a:lnTo>
                        <a:lnTo>
                          <a:pt x="158" y="100"/>
                        </a:lnTo>
                        <a:lnTo>
                          <a:pt x="197" y="31"/>
                        </a:lnTo>
                        <a:lnTo>
                          <a:pt x="269" y="31"/>
                        </a:lnTo>
                        <a:lnTo>
                          <a:pt x="269" y="0"/>
                        </a:lnTo>
                        <a:lnTo>
                          <a:pt x="316" y="39"/>
                        </a:lnTo>
                        <a:lnTo>
                          <a:pt x="269" y="78"/>
                        </a:lnTo>
                        <a:lnTo>
                          <a:pt x="269" y="51"/>
                        </a:lnTo>
                        <a:lnTo>
                          <a:pt x="217" y="51"/>
                        </a:lnTo>
                        <a:lnTo>
                          <a:pt x="174" y="128"/>
                        </a:lnTo>
                        <a:lnTo>
                          <a:pt x="217" y="204"/>
                        </a:lnTo>
                        <a:lnTo>
                          <a:pt x="269" y="204"/>
                        </a:lnTo>
                        <a:lnTo>
                          <a:pt x="269" y="176"/>
                        </a:lnTo>
                        <a:lnTo>
                          <a:pt x="316" y="215"/>
                        </a:lnTo>
                        <a:lnTo>
                          <a:pt x="269" y="254"/>
                        </a:lnTo>
                        <a:lnTo>
                          <a:pt x="269" y="225"/>
                        </a:lnTo>
                        <a:lnTo>
                          <a:pt x="197" y="225"/>
                        </a:lnTo>
                        <a:lnTo>
                          <a:pt x="158" y="154"/>
                        </a:lnTo>
                        <a:lnTo>
                          <a:pt x="119" y="225"/>
                        </a:lnTo>
                        <a:lnTo>
                          <a:pt x="47" y="225"/>
                        </a:lnTo>
                        <a:lnTo>
                          <a:pt x="47" y="252"/>
                        </a:lnTo>
                        <a:lnTo>
                          <a:pt x="0" y="215"/>
                        </a:lnTo>
                        <a:lnTo>
                          <a:pt x="47" y="176"/>
                        </a:lnTo>
                        <a:lnTo>
                          <a:pt x="47" y="204"/>
                        </a:lnTo>
                        <a:lnTo>
                          <a:pt x="97" y="204"/>
                        </a:lnTo>
                        <a:lnTo>
                          <a:pt x="143" y="128"/>
                        </a:lnTo>
                        <a:lnTo>
                          <a:pt x="98" y="51"/>
                        </a:lnTo>
                        <a:lnTo>
                          <a:pt x="47" y="51"/>
                        </a:lnTo>
                        <a:lnTo>
                          <a:pt x="47" y="77"/>
                        </a:lnTo>
                        <a:lnTo>
                          <a:pt x="0" y="39"/>
                        </a:lnTo>
                        <a:lnTo>
                          <a:pt x="47" y="0"/>
                        </a:lnTo>
                        <a:lnTo>
                          <a:pt x="47" y="0"/>
                        </a:lnTo>
                        <a:lnTo>
                          <a:pt x="47" y="0"/>
                        </a:lnTo>
                        <a:close/>
                      </a:path>
                    </a:pathLst>
                  </a:custGeom>
                  <a:solidFill>
                    <a:srgbClr val="FFFFFF"/>
                  </a:solidFill>
                  <a:ln w="9525">
                    <a:noFill/>
                    <a:round/>
                    <a:headEnd/>
                    <a:tailEnd/>
                  </a:ln>
                </p:spPr>
                <p:txBody>
                  <a:bodyPr/>
                  <a:lstStyle/>
                  <a:p>
                    <a:endParaRPr lang="ja-JP" altLang="en-US"/>
                  </a:p>
                </p:txBody>
              </p:sp>
            </p:grpSp>
          </p:grpSp>
          <p:sp>
            <p:nvSpPr>
              <p:cNvPr id="127" name="Line 187"/>
              <p:cNvSpPr>
                <a:spLocks noChangeShapeType="1"/>
              </p:cNvSpPr>
              <p:nvPr/>
            </p:nvSpPr>
            <p:spPr bwMode="auto">
              <a:xfrm rot="1746485">
                <a:off x="1018" y="2327"/>
                <a:ext cx="162" cy="229"/>
              </a:xfrm>
              <a:prstGeom prst="line">
                <a:avLst/>
              </a:prstGeom>
              <a:noFill/>
              <a:ln w="57150">
                <a:solidFill>
                  <a:srgbClr val="3366FF"/>
                </a:solidFill>
                <a:round/>
                <a:headEnd/>
                <a:tailEnd/>
              </a:ln>
              <a:effectLst/>
            </p:spPr>
            <p:txBody>
              <a:bodyPr wrap="none" anchor="ctr"/>
              <a:lstStyle/>
              <a:p>
                <a:endParaRPr lang="ja-JP" altLang="en-US"/>
              </a:p>
            </p:txBody>
          </p:sp>
          <p:sp>
            <p:nvSpPr>
              <p:cNvPr id="128" name="Line 188"/>
              <p:cNvSpPr>
                <a:spLocks noChangeShapeType="1"/>
              </p:cNvSpPr>
              <p:nvPr/>
            </p:nvSpPr>
            <p:spPr bwMode="auto">
              <a:xfrm rot="1746485" flipV="1">
                <a:off x="1183" y="2430"/>
                <a:ext cx="510" cy="309"/>
              </a:xfrm>
              <a:prstGeom prst="line">
                <a:avLst/>
              </a:prstGeom>
              <a:noFill/>
              <a:ln w="57150">
                <a:solidFill>
                  <a:srgbClr val="3366FF"/>
                </a:solidFill>
                <a:round/>
                <a:headEnd/>
                <a:tailEnd/>
              </a:ln>
              <a:effectLst/>
            </p:spPr>
            <p:txBody>
              <a:bodyPr wrap="none" anchor="ctr"/>
              <a:lstStyle/>
              <a:p>
                <a:endParaRPr lang="ja-JP" altLang="en-US"/>
              </a:p>
            </p:txBody>
          </p:sp>
          <p:sp>
            <p:nvSpPr>
              <p:cNvPr id="129" name="Line 189"/>
              <p:cNvSpPr>
                <a:spLocks noChangeShapeType="1"/>
              </p:cNvSpPr>
              <p:nvPr/>
            </p:nvSpPr>
            <p:spPr bwMode="auto">
              <a:xfrm rot="1746485" flipV="1">
                <a:off x="1814" y="2293"/>
                <a:ext cx="460" cy="419"/>
              </a:xfrm>
              <a:prstGeom prst="line">
                <a:avLst/>
              </a:prstGeom>
              <a:noFill/>
              <a:ln w="57150">
                <a:solidFill>
                  <a:srgbClr val="3366FF"/>
                </a:solidFill>
                <a:round/>
                <a:headEnd/>
                <a:tailEnd/>
              </a:ln>
              <a:effectLst/>
            </p:spPr>
            <p:txBody>
              <a:bodyPr wrap="none" anchor="ctr"/>
              <a:lstStyle/>
              <a:p>
                <a:endParaRPr lang="ja-JP" altLang="en-US"/>
              </a:p>
            </p:txBody>
          </p:sp>
          <p:sp>
            <p:nvSpPr>
              <p:cNvPr id="130" name="Line 190"/>
              <p:cNvSpPr>
                <a:spLocks noChangeShapeType="1"/>
              </p:cNvSpPr>
              <p:nvPr/>
            </p:nvSpPr>
            <p:spPr bwMode="auto">
              <a:xfrm rot="1746485" flipV="1">
                <a:off x="2336" y="2449"/>
                <a:ext cx="284" cy="53"/>
              </a:xfrm>
              <a:prstGeom prst="line">
                <a:avLst/>
              </a:prstGeom>
              <a:noFill/>
              <a:ln w="57150">
                <a:solidFill>
                  <a:srgbClr val="3366FF"/>
                </a:solidFill>
                <a:round/>
                <a:headEnd/>
                <a:tailEnd/>
              </a:ln>
              <a:effectLst/>
            </p:spPr>
            <p:txBody>
              <a:bodyPr wrap="none" anchor="ctr"/>
              <a:lstStyle/>
              <a:p>
                <a:endParaRPr lang="ja-JP" altLang="en-US"/>
              </a:p>
            </p:txBody>
          </p:sp>
          <p:grpSp>
            <p:nvGrpSpPr>
              <p:cNvPr id="269" name="Group 191"/>
              <p:cNvGrpSpPr>
                <a:grpSpLocks/>
              </p:cNvGrpSpPr>
              <p:nvPr/>
            </p:nvGrpSpPr>
            <p:grpSpPr bwMode="auto">
              <a:xfrm rot="1746485">
                <a:off x="1079" y="2543"/>
                <a:ext cx="101" cy="101"/>
                <a:chOff x="2592" y="1680"/>
                <a:chExt cx="136" cy="112"/>
              </a:xfrm>
            </p:grpSpPr>
            <p:grpSp>
              <p:nvGrpSpPr>
                <p:cNvPr id="270" name="Group 192"/>
                <p:cNvGrpSpPr>
                  <a:grpSpLocks/>
                </p:cNvGrpSpPr>
                <p:nvPr/>
              </p:nvGrpSpPr>
              <p:grpSpPr bwMode="auto">
                <a:xfrm>
                  <a:off x="2592" y="1680"/>
                  <a:ext cx="136" cy="112"/>
                  <a:chOff x="2592" y="1680"/>
                  <a:chExt cx="136" cy="112"/>
                </a:xfrm>
              </p:grpSpPr>
              <p:sp>
                <p:nvSpPr>
                  <p:cNvPr id="225" name="Freeform 193"/>
                  <p:cNvSpPr>
                    <a:spLocks/>
                  </p:cNvSpPr>
                  <p:nvPr/>
                </p:nvSpPr>
                <p:spPr bwMode="auto">
                  <a:xfrm>
                    <a:off x="2713" y="1681"/>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0000"/>
                  </a:solidFill>
                  <a:ln w="9525">
                    <a:noFill/>
                    <a:round/>
                    <a:headEnd/>
                    <a:tailEnd/>
                  </a:ln>
                </p:spPr>
                <p:txBody>
                  <a:bodyPr/>
                  <a:lstStyle/>
                  <a:p>
                    <a:endParaRPr lang="ja-JP" altLang="en-US"/>
                  </a:p>
                </p:txBody>
              </p:sp>
              <p:sp>
                <p:nvSpPr>
                  <p:cNvPr id="226" name="Freeform 194"/>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227" name="Freeform 195"/>
                  <p:cNvSpPr>
                    <a:spLocks/>
                  </p:cNvSpPr>
                  <p:nvPr/>
                </p:nvSpPr>
                <p:spPr bwMode="auto">
                  <a:xfrm>
                    <a:off x="2592" y="1692"/>
                    <a:ext cx="119" cy="99"/>
                  </a:xfrm>
                  <a:custGeom>
                    <a:avLst/>
                    <a:gdLst/>
                    <a:ahLst/>
                    <a:cxnLst>
                      <a:cxn ang="0">
                        <a:pos x="0" y="0"/>
                      </a:cxn>
                      <a:cxn ang="0">
                        <a:pos x="357" y="0"/>
                      </a:cxn>
                      <a:cxn ang="0">
                        <a:pos x="357" y="295"/>
                      </a:cxn>
                      <a:cxn ang="0">
                        <a:pos x="0" y="295"/>
                      </a:cxn>
                      <a:cxn ang="0">
                        <a:pos x="0" y="0"/>
                      </a:cxn>
                      <a:cxn ang="0">
                        <a:pos x="0" y="0"/>
                      </a:cxn>
                      <a:cxn ang="0">
                        <a:pos x="0" y="0"/>
                      </a:cxn>
                    </a:cxnLst>
                    <a:rect l="0" t="0" r="r" b="b"/>
                    <a:pathLst>
                      <a:path w="357" h="295">
                        <a:moveTo>
                          <a:pt x="0" y="0"/>
                        </a:moveTo>
                        <a:lnTo>
                          <a:pt x="357" y="0"/>
                        </a:lnTo>
                        <a:lnTo>
                          <a:pt x="357" y="295"/>
                        </a:lnTo>
                        <a:lnTo>
                          <a:pt x="0" y="295"/>
                        </a:lnTo>
                        <a:lnTo>
                          <a:pt x="0" y="0"/>
                        </a:lnTo>
                        <a:lnTo>
                          <a:pt x="0" y="0"/>
                        </a:lnTo>
                        <a:lnTo>
                          <a:pt x="0" y="0"/>
                        </a:lnTo>
                        <a:close/>
                      </a:path>
                    </a:pathLst>
                  </a:custGeom>
                  <a:solidFill>
                    <a:srgbClr val="00CCFF"/>
                  </a:solidFill>
                  <a:ln w="9525">
                    <a:noFill/>
                    <a:round/>
                    <a:headEnd/>
                    <a:tailEnd/>
                  </a:ln>
                </p:spPr>
                <p:txBody>
                  <a:bodyPr/>
                  <a:lstStyle/>
                  <a:p>
                    <a:endParaRPr lang="ja-JP" altLang="en-US"/>
                  </a:p>
                </p:txBody>
              </p:sp>
            </p:grpSp>
            <p:grpSp>
              <p:nvGrpSpPr>
                <p:cNvPr id="271" name="Group 196"/>
                <p:cNvGrpSpPr>
                  <a:grpSpLocks/>
                </p:cNvGrpSpPr>
                <p:nvPr/>
              </p:nvGrpSpPr>
              <p:grpSpPr bwMode="auto">
                <a:xfrm>
                  <a:off x="2592" y="1680"/>
                  <a:ext cx="134" cy="111"/>
                  <a:chOff x="2592" y="1680"/>
                  <a:chExt cx="134" cy="111"/>
                </a:xfrm>
              </p:grpSpPr>
              <p:sp>
                <p:nvSpPr>
                  <p:cNvPr id="222" name="Freeform 197"/>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223" name="Freeform 198"/>
                  <p:cNvSpPr>
                    <a:spLocks/>
                  </p:cNvSpPr>
                  <p:nvPr/>
                </p:nvSpPr>
                <p:spPr bwMode="auto">
                  <a:xfrm>
                    <a:off x="2711" y="1680"/>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34AA"/>
                  </a:solidFill>
                  <a:ln w="9525">
                    <a:noFill/>
                    <a:round/>
                    <a:headEnd/>
                    <a:tailEnd/>
                  </a:ln>
                </p:spPr>
                <p:txBody>
                  <a:bodyPr/>
                  <a:lstStyle/>
                  <a:p>
                    <a:endParaRPr lang="ja-JP" altLang="en-US"/>
                  </a:p>
                </p:txBody>
              </p:sp>
              <p:sp>
                <p:nvSpPr>
                  <p:cNvPr id="224" name="Freeform 199"/>
                  <p:cNvSpPr>
                    <a:spLocks/>
                  </p:cNvSpPr>
                  <p:nvPr/>
                </p:nvSpPr>
                <p:spPr bwMode="auto">
                  <a:xfrm>
                    <a:off x="2599" y="1700"/>
                    <a:ext cx="105" cy="84"/>
                  </a:xfrm>
                  <a:custGeom>
                    <a:avLst/>
                    <a:gdLst/>
                    <a:ahLst/>
                    <a:cxnLst>
                      <a:cxn ang="0">
                        <a:pos x="47" y="0"/>
                      </a:cxn>
                      <a:cxn ang="0">
                        <a:pos x="47" y="31"/>
                      </a:cxn>
                      <a:cxn ang="0">
                        <a:pos x="119" y="31"/>
                      </a:cxn>
                      <a:cxn ang="0">
                        <a:pos x="158" y="100"/>
                      </a:cxn>
                      <a:cxn ang="0">
                        <a:pos x="197" y="31"/>
                      </a:cxn>
                      <a:cxn ang="0">
                        <a:pos x="269" y="31"/>
                      </a:cxn>
                      <a:cxn ang="0">
                        <a:pos x="269" y="0"/>
                      </a:cxn>
                      <a:cxn ang="0">
                        <a:pos x="316" y="39"/>
                      </a:cxn>
                      <a:cxn ang="0">
                        <a:pos x="269" y="78"/>
                      </a:cxn>
                      <a:cxn ang="0">
                        <a:pos x="269" y="51"/>
                      </a:cxn>
                      <a:cxn ang="0">
                        <a:pos x="217" y="51"/>
                      </a:cxn>
                      <a:cxn ang="0">
                        <a:pos x="174" y="128"/>
                      </a:cxn>
                      <a:cxn ang="0">
                        <a:pos x="217" y="204"/>
                      </a:cxn>
                      <a:cxn ang="0">
                        <a:pos x="269" y="204"/>
                      </a:cxn>
                      <a:cxn ang="0">
                        <a:pos x="269" y="176"/>
                      </a:cxn>
                      <a:cxn ang="0">
                        <a:pos x="316" y="215"/>
                      </a:cxn>
                      <a:cxn ang="0">
                        <a:pos x="269" y="254"/>
                      </a:cxn>
                      <a:cxn ang="0">
                        <a:pos x="269" y="225"/>
                      </a:cxn>
                      <a:cxn ang="0">
                        <a:pos x="197" y="225"/>
                      </a:cxn>
                      <a:cxn ang="0">
                        <a:pos x="158" y="154"/>
                      </a:cxn>
                      <a:cxn ang="0">
                        <a:pos x="119" y="225"/>
                      </a:cxn>
                      <a:cxn ang="0">
                        <a:pos x="47" y="225"/>
                      </a:cxn>
                      <a:cxn ang="0">
                        <a:pos x="47" y="252"/>
                      </a:cxn>
                      <a:cxn ang="0">
                        <a:pos x="0" y="215"/>
                      </a:cxn>
                      <a:cxn ang="0">
                        <a:pos x="47" y="176"/>
                      </a:cxn>
                      <a:cxn ang="0">
                        <a:pos x="47" y="204"/>
                      </a:cxn>
                      <a:cxn ang="0">
                        <a:pos x="97" y="204"/>
                      </a:cxn>
                      <a:cxn ang="0">
                        <a:pos x="143" y="128"/>
                      </a:cxn>
                      <a:cxn ang="0">
                        <a:pos x="98" y="51"/>
                      </a:cxn>
                      <a:cxn ang="0">
                        <a:pos x="47" y="51"/>
                      </a:cxn>
                      <a:cxn ang="0">
                        <a:pos x="47" y="77"/>
                      </a:cxn>
                      <a:cxn ang="0">
                        <a:pos x="0" y="39"/>
                      </a:cxn>
                      <a:cxn ang="0">
                        <a:pos x="47" y="0"/>
                      </a:cxn>
                      <a:cxn ang="0">
                        <a:pos x="47" y="0"/>
                      </a:cxn>
                      <a:cxn ang="0">
                        <a:pos x="47" y="0"/>
                      </a:cxn>
                    </a:cxnLst>
                    <a:rect l="0" t="0" r="r" b="b"/>
                    <a:pathLst>
                      <a:path w="316" h="254">
                        <a:moveTo>
                          <a:pt x="47" y="0"/>
                        </a:moveTo>
                        <a:lnTo>
                          <a:pt x="47" y="31"/>
                        </a:lnTo>
                        <a:lnTo>
                          <a:pt x="119" y="31"/>
                        </a:lnTo>
                        <a:lnTo>
                          <a:pt x="158" y="100"/>
                        </a:lnTo>
                        <a:lnTo>
                          <a:pt x="197" y="31"/>
                        </a:lnTo>
                        <a:lnTo>
                          <a:pt x="269" y="31"/>
                        </a:lnTo>
                        <a:lnTo>
                          <a:pt x="269" y="0"/>
                        </a:lnTo>
                        <a:lnTo>
                          <a:pt x="316" y="39"/>
                        </a:lnTo>
                        <a:lnTo>
                          <a:pt x="269" y="78"/>
                        </a:lnTo>
                        <a:lnTo>
                          <a:pt x="269" y="51"/>
                        </a:lnTo>
                        <a:lnTo>
                          <a:pt x="217" y="51"/>
                        </a:lnTo>
                        <a:lnTo>
                          <a:pt x="174" y="128"/>
                        </a:lnTo>
                        <a:lnTo>
                          <a:pt x="217" y="204"/>
                        </a:lnTo>
                        <a:lnTo>
                          <a:pt x="269" y="204"/>
                        </a:lnTo>
                        <a:lnTo>
                          <a:pt x="269" y="176"/>
                        </a:lnTo>
                        <a:lnTo>
                          <a:pt x="316" y="215"/>
                        </a:lnTo>
                        <a:lnTo>
                          <a:pt x="269" y="254"/>
                        </a:lnTo>
                        <a:lnTo>
                          <a:pt x="269" y="225"/>
                        </a:lnTo>
                        <a:lnTo>
                          <a:pt x="197" y="225"/>
                        </a:lnTo>
                        <a:lnTo>
                          <a:pt x="158" y="154"/>
                        </a:lnTo>
                        <a:lnTo>
                          <a:pt x="119" y="225"/>
                        </a:lnTo>
                        <a:lnTo>
                          <a:pt x="47" y="225"/>
                        </a:lnTo>
                        <a:lnTo>
                          <a:pt x="47" y="252"/>
                        </a:lnTo>
                        <a:lnTo>
                          <a:pt x="0" y="215"/>
                        </a:lnTo>
                        <a:lnTo>
                          <a:pt x="47" y="176"/>
                        </a:lnTo>
                        <a:lnTo>
                          <a:pt x="47" y="204"/>
                        </a:lnTo>
                        <a:lnTo>
                          <a:pt x="97" y="204"/>
                        </a:lnTo>
                        <a:lnTo>
                          <a:pt x="143" y="128"/>
                        </a:lnTo>
                        <a:lnTo>
                          <a:pt x="98" y="51"/>
                        </a:lnTo>
                        <a:lnTo>
                          <a:pt x="47" y="51"/>
                        </a:lnTo>
                        <a:lnTo>
                          <a:pt x="47" y="77"/>
                        </a:lnTo>
                        <a:lnTo>
                          <a:pt x="0" y="39"/>
                        </a:lnTo>
                        <a:lnTo>
                          <a:pt x="47" y="0"/>
                        </a:lnTo>
                        <a:lnTo>
                          <a:pt x="47" y="0"/>
                        </a:lnTo>
                        <a:lnTo>
                          <a:pt x="47" y="0"/>
                        </a:lnTo>
                        <a:close/>
                      </a:path>
                    </a:pathLst>
                  </a:custGeom>
                  <a:solidFill>
                    <a:srgbClr val="FFFFFF"/>
                  </a:solidFill>
                  <a:ln w="9525">
                    <a:noFill/>
                    <a:round/>
                    <a:headEnd/>
                    <a:tailEnd/>
                  </a:ln>
                </p:spPr>
                <p:txBody>
                  <a:bodyPr/>
                  <a:lstStyle/>
                  <a:p>
                    <a:endParaRPr lang="ja-JP" altLang="en-US"/>
                  </a:p>
                </p:txBody>
              </p:sp>
            </p:grpSp>
          </p:grpSp>
          <p:grpSp>
            <p:nvGrpSpPr>
              <p:cNvPr id="272" name="Group 200"/>
              <p:cNvGrpSpPr>
                <a:grpSpLocks/>
              </p:cNvGrpSpPr>
              <p:nvPr/>
            </p:nvGrpSpPr>
            <p:grpSpPr bwMode="auto">
              <a:xfrm rot="1746485">
                <a:off x="1032" y="2262"/>
                <a:ext cx="100" cy="101"/>
                <a:chOff x="2592" y="1680"/>
                <a:chExt cx="136" cy="112"/>
              </a:xfrm>
            </p:grpSpPr>
            <p:grpSp>
              <p:nvGrpSpPr>
                <p:cNvPr id="273" name="Group 201"/>
                <p:cNvGrpSpPr>
                  <a:grpSpLocks/>
                </p:cNvGrpSpPr>
                <p:nvPr/>
              </p:nvGrpSpPr>
              <p:grpSpPr bwMode="auto">
                <a:xfrm>
                  <a:off x="2592" y="1680"/>
                  <a:ext cx="136" cy="112"/>
                  <a:chOff x="2592" y="1680"/>
                  <a:chExt cx="136" cy="112"/>
                </a:xfrm>
              </p:grpSpPr>
              <p:sp>
                <p:nvSpPr>
                  <p:cNvPr id="217" name="Freeform 202"/>
                  <p:cNvSpPr>
                    <a:spLocks/>
                  </p:cNvSpPr>
                  <p:nvPr/>
                </p:nvSpPr>
                <p:spPr bwMode="auto">
                  <a:xfrm>
                    <a:off x="2713" y="1681"/>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0000"/>
                  </a:solidFill>
                  <a:ln w="9525">
                    <a:noFill/>
                    <a:round/>
                    <a:headEnd/>
                    <a:tailEnd/>
                  </a:ln>
                </p:spPr>
                <p:txBody>
                  <a:bodyPr/>
                  <a:lstStyle/>
                  <a:p>
                    <a:endParaRPr lang="ja-JP" altLang="en-US"/>
                  </a:p>
                </p:txBody>
              </p:sp>
              <p:sp>
                <p:nvSpPr>
                  <p:cNvPr id="218" name="Freeform 203"/>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219" name="Freeform 204"/>
                  <p:cNvSpPr>
                    <a:spLocks/>
                  </p:cNvSpPr>
                  <p:nvPr/>
                </p:nvSpPr>
                <p:spPr bwMode="auto">
                  <a:xfrm>
                    <a:off x="2592" y="1692"/>
                    <a:ext cx="119" cy="99"/>
                  </a:xfrm>
                  <a:custGeom>
                    <a:avLst/>
                    <a:gdLst/>
                    <a:ahLst/>
                    <a:cxnLst>
                      <a:cxn ang="0">
                        <a:pos x="0" y="0"/>
                      </a:cxn>
                      <a:cxn ang="0">
                        <a:pos x="357" y="0"/>
                      </a:cxn>
                      <a:cxn ang="0">
                        <a:pos x="357" y="295"/>
                      </a:cxn>
                      <a:cxn ang="0">
                        <a:pos x="0" y="295"/>
                      </a:cxn>
                      <a:cxn ang="0">
                        <a:pos x="0" y="0"/>
                      </a:cxn>
                      <a:cxn ang="0">
                        <a:pos x="0" y="0"/>
                      </a:cxn>
                      <a:cxn ang="0">
                        <a:pos x="0" y="0"/>
                      </a:cxn>
                    </a:cxnLst>
                    <a:rect l="0" t="0" r="r" b="b"/>
                    <a:pathLst>
                      <a:path w="357" h="295">
                        <a:moveTo>
                          <a:pt x="0" y="0"/>
                        </a:moveTo>
                        <a:lnTo>
                          <a:pt x="357" y="0"/>
                        </a:lnTo>
                        <a:lnTo>
                          <a:pt x="357" y="295"/>
                        </a:lnTo>
                        <a:lnTo>
                          <a:pt x="0" y="295"/>
                        </a:lnTo>
                        <a:lnTo>
                          <a:pt x="0" y="0"/>
                        </a:lnTo>
                        <a:lnTo>
                          <a:pt x="0" y="0"/>
                        </a:lnTo>
                        <a:lnTo>
                          <a:pt x="0" y="0"/>
                        </a:lnTo>
                        <a:close/>
                      </a:path>
                    </a:pathLst>
                  </a:custGeom>
                  <a:solidFill>
                    <a:srgbClr val="00CCFF"/>
                  </a:solidFill>
                  <a:ln w="9525">
                    <a:noFill/>
                    <a:round/>
                    <a:headEnd/>
                    <a:tailEnd/>
                  </a:ln>
                </p:spPr>
                <p:txBody>
                  <a:bodyPr/>
                  <a:lstStyle/>
                  <a:p>
                    <a:endParaRPr lang="ja-JP" altLang="en-US"/>
                  </a:p>
                </p:txBody>
              </p:sp>
            </p:grpSp>
            <p:grpSp>
              <p:nvGrpSpPr>
                <p:cNvPr id="274" name="Group 205"/>
                <p:cNvGrpSpPr>
                  <a:grpSpLocks/>
                </p:cNvGrpSpPr>
                <p:nvPr/>
              </p:nvGrpSpPr>
              <p:grpSpPr bwMode="auto">
                <a:xfrm>
                  <a:off x="2592" y="1680"/>
                  <a:ext cx="134" cy="111"/>
                  <a:chOff x="2592" y="1680"/>
                  <a:chExt cx="134" cy="111"/>
                </a:xfrm>
              </p:grpSpPr>
              <p:sp>
                <p:nvSpPr>
                  <p:cNvPr id="214" name="Freeform 206"/>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215" name="Freeform 207"/>
                  <p:cNvSpPr>
                    <a:spLocks/>
                  </p:cNvSpPr>
                  <p:nvPr/>
                </p:nvSpPr>
                <p:spPr bwMode="auto">
                  <a:xfrm>
                    <a:off x="2711" y="1680"/>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34AA"/>
                  </a:solidFill>
                  <a:ln w="9525">
                    <a:noFill/>
                    <a:round/>
                    <a:headEnd/>
                    <a:tailEnd/>
                  </a:ln>
                </p:spPr>
                <p:txBody>
                  <a:bodyPr/>
                  <a:lstStyle/>
                  <a:p>
                    <a:endParaRPr lang="ja-JP" altLang="en-US"/>
                  </a:p>
                </p:txBody>
              </p:sp>
              <p:sp>
                <p:nvSpPr>
                  <p:cNvPr id="216" name="Freeform 208"/>
                  <p:cNvSpPr>
                    <a:spLocks/>
                  </p:cNvSpPr>
                  <p:nvPr/>
                </p:nvSpPr>
                <p:spPr bwMode="auto">
                  <a:xfrm>
                    <a:off x="2599" y="1700"/>
                    <a:ext cx="105" cy="84"/>
                  </a:xfrm>
                  <a:custGeom>
                    <a:avLst/>
                    <a:gdLst/>
                    <a:ahLst/>
                    <a:cxnLst>
                      <a:cxn ang="0">
                        <a:pos x="47" y="0"/>
                      </a:cxn>
                      <a:cxn ang="0">
                        <a:pos x="47" y="31"/>
                      </a:cxn>
                      <a:cxn ang="0">
                        <a:pos x="119" y="31"/>
                      </a:cxn>
                      <a:cxn ang="0">
                        <a:pos x="158" y="100"/>
                      </a:cxn>
                      <a:cxn ang="0">
                        <a:pos x="197" y="31"/>
                      </a:cxn>
                      <a:cxn ang="0">
                        <a:pos x="269" y="31"/>
                      </a:cxn>
                      <a:cxn ang="0">
                        <a:pos x="269" y="0"/>
                      </a:cxn>
                      <a:cxn ang="0">
                        <a:pos x="316" y="39"/>
                      </a:cxn>
                      <a:cxn ang="0">
                        <a:pos x="269" y="78"/>
                      </a:cxn>
                      <a:cxn ang="0">
                        <a:pos x="269" y="51"/>
                      </a:cxn>
                      <a:cxn ang="0">
                        <a:pos x="217" y="51"/>
                      </a:cxn>
                      <a:cxn ang="0">
                        <a:pos x="174" y="128"/>
                      </a:cxn>
                      <a:cxn ang="0">
                        <a:pos x="217" y="204"/>
                      </a:cxn>
                      <a:cxn ang="0">
                        <a:pos x="269" y="204"/>
                      </a:cxn>
                      <a:cxn ang="0">
                        <a:pos x="269" y="176"/>
                      </a:cxn>
                      <a:cxn ang="0">
                        <a:pos x="316" y="215"/>
                      </a:cxn>
                      <a:cxn ang="0">
                        <a:pos x="269" y="254"/>
                      </a:cxn>
                      <a:cxn ang="0">
                        <a:pos x="269" y="225"/>
                      </a:cxn>
                      <a:cxn ang="0">
                        <a:pos x="197" y="225"/>
                      </a:cxn>
                      <a:cxn ang="0">
                        <a:pos x="158" y="154"/>
                      </a:cxn>
                      <a:cxn ang="0">
                        <a:pos x="119" y="225"/>
                      </a:cxn>
                      <a:cxn ang="0">
                        <a:pos x="47" y="225"/>
                      </a:cxn>
                      <a:cxn ang="0">
                        <a:pos x="47" y="252"/>
                      </a:cxn>
                      <a:cxn ang="0">
                        <a:pos x="0" y="215"/>
                      </a:cxn>
                      <a:cxn ang="0">
                        <a:pos x="47" y="176"/>
                      </a:cxn>
                      <a:cxn ang="0">
                        <a:pos x="47" y="204"/>
                      </a:cxn>
                      <a:cxn ang="0">
                        <a:pos x="97" y="204"/>
                      </a:cxn>
                      <a:cxn ang="0">
                        <a:pos x="143" y="128"/>
                      </a:cxn>
                      <a:cxn ang="0">
                        <a:pos x="98" y="51"/>
                      </a:cxn>
                      <a:cxn ang="0">
                        <a:pos x="47" y="51"/>
                      </a:cxn>
                      <a:cxn ang="0">
                        <a:pos x="47" y="77"/>
                      </a:cxn>
                      <a:cxn ang="0">
                        <a:pos x="0" y="39"/>
                      </a:cxn>
                      <a:cxn ang="0">
                        <a:pos x="47" y="0"/>
                      </a:cxn>
                      <a:cxn ang="0">
                        <a:pos x="47" y="0"/>
                      </a:cxn>
                      <a:cxn ang="0">
                        <a:pos x="47" y="0"/>
                      </a:cxn>
                    </a:cxnLst>
                    <a:rect l="0" t="0" r="r" b="b"/>
                    <a:pathLst>
                      <a:path w="316" h="254">
                        <a:moveTo>
                          <a:pt x="47" y="0"/>
                        </a:moveTo>
                        <a:lnTo>
                          <a:pt x="47" y="31"/>
                        </a:lnTo>
                        <a:lnTo>
                          <a:pt x="119" y="31"/>
                        </a:lnTo>
                        <a:lnTo>
                          <a:pt x="158" y="100"/>
                        </a:lnTo>
                        <a:lnTo>
                          <a:pt x="197" y="31"/>
                        </a:lnTo>
                        <a:lnTo>
                          <a:pt x="269" y="31"/>
                        </a:lnTo>
                        <a:lnTo>
                          <a:pt x="269" y="0"/>
                        </a:lnTo>
                        <a:lnTo>
                          <a:pt x="316" y="39"/>
                        </a:lnTo>
                        <a:lnTo>
                          <a:pt x="269" y="78"/>
                        </a:lnTo>
                        <a:lnTo>
                          <a:pt x="269" y="51"/>
                        </a:lnTo>
                        <a:lnTo>
                          <a:pt x="217" y="51"/>
                        </a:lnTo>
                        <a:lnTo>
                          <a:pt x="174" y="128"/>
                        </a:lnTo>
                        <a:lnTo>
                          <a:pt x="217" y="204"/>
                        </a:lnTo>
                        <a:lnTo>
                          <a:pt x="269" y="204"/>
                        </a:lnTo>
                        <a:lnTo>
                          <a:pt x="269" y="176"/>
                        </a:lnTo>
                        <a:lnTo>
                          <a:pt x="316" y="215"/>
                        </a:lnTo>
                        <a:lnTo>
                          <a:pt x="269" y="254"/>
                        </a:lnTo>
                        <a:lnTo>
                          <a:pt x="269" y="225"/>
                        </a:lnTo>
                        <a:lnTo>
                          <a:pt x="197" y="225"/>
                        </a:lnTo>
                        <a:lnTo>
                          <a:pt x="158" y="154"/>
                        </a:lnTo>
                        <a:lnTo>
                          <a:pt x="119" y="225"/>
                        </a:lnTo>
                        <a:lnTo>
                          <a:pt x="47" y="225"/>
                        </a:lnTo>
                        <a:lnTo>
                          <a:pt x="47" y="252"/>
                        </a:lnTo>
                        <a:lnTo>
                          <a:pt x="0" y="215"/>
                        </a:lnTo>
                        <a:lnTo>
                          <a:pt x="47" y="176"/>
                        </a:lnTo>
                        <a:lnTo>
                          <a:pt x="47" y="204"/>
                        </a:lnTo>
                        <a:lnTo>
                          <a:pt x="97" y="204"/>
                        </a:lnTo>
                        <a:lnTo>
                          <a:pt x="143" y="128"/>
                        </a:lnTo>
                        <a:lnTo>
                          <a:pt x="98" y="51"/>
                        </a:lnTo>
                        <a:lnTo>
                          <a:pt x="47" y="51"/>
                        </a:lnTo>
                        <a:lnTo>
                          <a:pt x="47" y="77"/>
                        </a:lnTo>
                        <a:lnTo>
                          <a:pt x="0" y="39"/>
                        </a:lnTo>
                        <a:lnTo>
                          <a:pt x="47" y="0"/>
                        </a:lnTo>
                        <a:lnTo>
                          <a:pt x="47" y="0"/>
                        </a:lnTo>
                        <a:lnTo>
                          <a:pt x="47" y="0"/>
                        </a:lnTo>
                        <a:close/>
                      </a:path>
                    </a:pathLst>
                  </a:custGeom>
                  <a:solidFill>
                    <a:srgbClr val="FFFFFF"/>
                  </a:solidFill>
                  <a:ln w="9525">
                    <a:noFill/>
                    <a:round/>
                    <a:headEnd/>
                    <a:tailEnd/>
                  </a:ln>
                </p:spPr>
                <p:txBody>
                  <a:bodyPr/>
                  <a:lstStyle/>
                  <a:p>
                    <a:endParaRPr lang="ja-JP" altLang="en-US"/>
                  </a:p>
                </p:txBody>
              </p:sp>
            </p:grpSp>
          </p:grpSp>
          <p:grpSp>
            <p:nvGrpSpPr>
              <p:cNvPr id="275" name="Group 209"/>
              <p:cNvGrpSpPr>
                <a:grpSpLocks/>
              </p:cNvGrpSpPr>
              <p:nvPr/>
            </p:nvGrpSpPr>
            <p:grpSpPr bwMode="auto">
              <a:xfrm rot="1746485">
                <a:off x="1692" y="2530"/>
                <a:ext cx="101" cy="102"/>
                <a:chOff x="2592" y="1680"/>
                <a:chExt cx="136" cy="112"/>
              </a:xfrm>
            </p:grpSpPr>
            <p:grpSp>
              <p:nvGrpSpPr>
                <p:cNvPr id="276" name="Group 210"/>
                <p:cNvGrpSpPr>
                  <a:grpSpLocks/>
                </p:cNvGrpSpPr>
                <p:nvPr/>
              </p:nvGrpSpPr>
              <p:grpSpPr bwMode="auto">
                <a:xfrm>
                  <a:off x="2592" y="1680"/>
                  <a:ext cx="136" cy="112"/>
                  <a:chOff x="2592" y="1680"/>
                  <a:chExt cx="136" cy="112"/>
                </a:xfrm>
              </p:grpSpPr>
              <p:sp>
                <p:nvSpPr>
                  <p:cNvPr id="209" name="Freeform 211"/>
                  <p:cNvSpPr>
                    <a:spLocks/>
                  </p:cNvSpPr>
                  <p:nvPr/>
                </p:nvSpPr>
                <p:spPr bwMode="auto">
                  <a:xfrm>
                    <a:off x="2713" y="1681"/>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0000"/>
                  </a:solidFill>
                  <a:ln w="9525">
                    <a:noFill/>
                    <a:round/>
                    <a:headEnd/>
                    <a:tailEnd/>
                  </a:ln>
                </p:spPr>
                <p:txBody>
                  <a:bodyPr/>
                  <a:lstStyle/>
                  <a:p>
                    <a:endParaRPr lang="ja-JP" altLang="en-US"/>
                  </a:p>
                </p:txBody>
              </p:sp>
              <p:sp>
                <p:nvSpPr>
                  <p:cNvPr id="210" name="Freeform 212"/>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211" name="Freeform 213"/>
                  <p:cNvSpPr>
                    <a:spLocks/>
                  </p:cNvSpPr>
                  <p:nvPr/>
                </p:nvSpPr>
                <p:spPr bwMode="auto">
                  <a:xfrm>
                    <a:off x="2592" y="1692"/>
                    <a:ext cx="119" cy="99"/>
                  </a:xfrm>
                  <a:custGeom>
                    <a:avLst/>
                    <a:gdLst/>
                    <a:ahLst/>
                    <a:cxnLst>
                      <a:cxn ang="0">
                        <a:pos x="0" y="0"/>
                      </a:cxn>
                      <a:cxn ang="0">
                        <a:pos x="357" y="0"/>
                      </a:cxn>
                      <a:cxn ang="0">
                        <a:pos x="357" y="295"/>
                      </a:cxn>
                      <a:cxn ang="0">
                        <a:pos x="0" y="295"/>
                      </a:cxn>
                      <a:cxn ang="0">
                        <a:pos x="0" y="0"/>
                      </a:cxn>
                      <a:cxn ang="0">
                        <a:pos x="0" y="0"/>
                      </a:cxn>
                      <a:cxn ang="0">
                        <a:pos x="0" y="0"/>
                      </a:cxn>
                    </a:cxnLst>
                    <a:rect l="0" t="0" r="r" b="b"/>
                    <a:pathLst>
                      <a:path w="357" h="295">
                        <a:moveTo>
                          <a:pt x="0" y="0"/>
                        </a:moveTo>
                        <a:lnTo>
                          <a:pt x="357" y="0"/>
                        </a:lnTo>
                        <a:lnTo>
                          <a:pt x="357" y="295"/>
                        </a:lnTo>
                        <a:lnTo>
                          <a:pt x="0" y="295"/>
                        </a:lnTo>
                        <a:lnTo>
                          <a:pt x="0" y="0"/>
                        </a:lnTo>
                        <a:lnTo>
                          <a:pt x="0" y="0"/>
                        </a:lnTo>
                        <a:lnTo>
                          <a:pt x="0" y="0"/>
                        </a:lnTo>
                        <a:close/>
                      </a:path>
                    </a:pathLst>
                  </a:custGeom>
                  <a:solidFill>
                    <a:srgbClr val="00CCFF"/>
                  </a:solidFill>
                  <a:ln w="9525">
                    <a:noFill/>
                    <a:round/>
                    <a:headEnd/>
                    <a:tailEnd/>
                  </a:ln>
                </p:spPr>
                <p:txBody>
                  <a:bodyPr/>
                  <a:lstStyle/>
                  <a:p>
                    <a:endParaRPr lang="ja-JP" altLang="en-US"/>
                  </a:p>
                </p:txBody>
              </p:sp>
            </p:grpSp>
            <p:grpSp>
              <p:nvGrpSpPr>
                <p:cNvPr id="277" name="Group 214"/>
                <p:cNvGrpSpPr>
                  <a:grpSpLocks/>
                </p:cNvGrpSpPr>
                <p:nvPr/>
              </p:nvGrpSpPr>
              <p:grpSpPr bwMode="auto">
                <a:xfrm>
                  <a:off x="2592" y="1680"/>
                  <a:ext cx="134" cy="111"/>
                  <a:chOff x="2592" y="1680"/>
                  <a:chExt cx="134" cy="111"/>
                </a:xfrm>
              </p:grpSpPr>
              <p:sp>
                <p:nvSpPr>
                  <p:cNvPr id="206" name="Freeform 215"/>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207" name="Freeform 216"/>
                  <p:cNvSpPr>
                    <a:spLocks/>
                  </p:cNvSpPr>
                  <p:nvPr/>
                </p:nvSpPr>
                <p:spPr bwMode="auto">
                  <a:xfrm>
                    <a:off x="2711" y="1680"/>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34AA"/>
                  </a:solidFill>
                  <a:ln w="9525">
                    <a:noFill/>
                    <a:round/>
                    <a:headEnd/>
                    <a:tailEnd/>
                  </a:ln>
                </p:spPr>
                <p:txBody>
                  <a:bodyPr/>
                  <a:lstStyle/>
                  <a:p>
                    <a:endParaRPr lang="ja-JP" altLang="en-US"/>
                  </a:p>
                </p:txBody>
              </p:sp>
              <p:sp>
                <p:nvSpPr>
                  <p:cNvPr id="208" name="Freeform 217"/>
                  <p:cNvSpPr>
                    <a:spLocks/>
                  </p:cNvSpPr>
                  <p:nvPr/>
                </p:nvSpPr>
                <p:spPr bwMode="auto">
                  <a:xfrm>
                    <a:off x="2599" y="1700"/>
                    <a:ext cx="105" cy="84"/>
                  </a:xfrm>
                  <a:custGeom>
                    <a:avLst/>
                    <a:gdLst/>
                    <a:ahLst/>
                    <a:cxnLst>
                      <a:cxn ang="0">
                        <a:pos x="47" y="0"/>
                      </a:cxn>
                      <a:cxn ang="0">
                        <a:pos x="47" y="31"/>
                      </a:cxn>
                      <a:cxn ang="0">
                        <a:pos x="119" y="31"/>
                      </a:cxn>
                      <a:cxn ang="0">
                        <a:pos x="158" y="100"/>
                      </a:cxn>
                      <a:cxn ang="0">
                        <a:pos x="197" y="31"/>
                      </a:cxn>
                      <a:cxn ang="0">
                        <a:pos x="269" y="31"/>
                      </a:cxn>
                      <a:cxn ang="0">
                        <a:pos x="269" y="0"/>
                      </a:cxn>
                      <a:cxn ang="0">
                        <a:pos x="316" y="39"/>
                      </a:cxn>
                      <a:cxn ang="0">
                        <a:pos x="269" y="78"/>
                      </a:cxn>
                      <a:cxn ang="0">
                        <a:pos x="269" y="51"/>
                      </a:cxn>
                      <a:cxn ang="0">
                        <a:pos x="217" y="51"/>
                      </a:cxn>
                      <a:cxn ang="0">
                        <a:pos x="174" y="128"/>
                      </a:cxn>
                      <a:cxn ang="0">
                        <a:pos x="217" y="204"/>
                      </a:cxn>
                      <a:cxn ang="0">
                        <a:pos x="269" y="204"/>
                      </a:cxn>
                      <a:cxn ang="0">
                        <a:pos x="269" y="176"/>
                      </a:cxn>
                      <a:cxn ang="0">
                        <a:pos x="316" y="215"/>
                      </a:cxn>
                      <a:cxn ang="0">
                        <a:pos x="269" y="254"/>
                      </a:cxn>
                      <a:cxn ang="0">
                        <a:pos x="269" y="225"/>
                      </a:cxn>
                      <a:cxn ang="0">
                        <a:pos x="197" y="225"/>
                      </a:cxn>
                      <a:cxn ang="0">
                        <a:pos x="158" y="154"/>
                      </a:cxn>
                      <a:cxn ang="0">
                        <a:pos x="119" y="225"/>
                      </a:cxn>
                      <a:cxn ang="0">
                        <a:pos x="47" y="225"/>
                      </a:cxn>
                      <a:cxn ang="0">
                        <a:pos x="47" y="252"/>
                      </a:cxn>
                      <a:cxn ang="0">
                        <a:pos x="0" y="215"/>
                      </a:cxn>
                      <a:cxn ang="0">
                        <a:pos x="47" y="176"/>
                      </a:cxn>
                      <a:cxn ang="0">
                        <a:pos x="47" y="204"/>
                      </a:cxn>
                      <a:cxn ang="0">
                        <a:pos x="97" y="204"/>
                      </a:cxn>
                      <a:cxn ang="0">
                        <a:pos x="143" y="128"/>
                      </a:cxn>
                      <a:cxn ang="0">
                        <a:pos x="98" y="51"/>
                      </a:cxn>
                      <a:cxn ang="0">
                        <a:pos x="47" y="51"/>
                      </a:cxn>
                      <a:cxn ang="0">
                        <a:pos x="47" y="77"/>
                      </a:cxn>
                      <a:cxn ang="0">
                        <a:pos x="0" y="39"/>
                      </a:cxn>
                      <a:cxn ang="0">
                        <a:pos x="47" y="0"/>
                      </a:cxn>
                      <a:cxn ang="0">
                        <a:pos x="47" y="0"/>
                      </a:cxn>
                      <a:cxn ang="0">
                        <a:pos x="47" y="0"/>
                      </a:cxn>
                    </a:cxnLst>
                    <a:rect l="0" t="0" r="r" b="b"/>
                    <a:pathLst>
                      <a:path w="316" h="254">
                        <a:moveTo>
                          <a:pt x="47" y="0"/>
                        </a:moveTo>
                        <a:lnTo>
                          <a:pt x="47" y="31"/>
                        </a:lnTo>
                        <a:lnTo>
                          <a:pt x="119" y="31"/>
                        </a:lnTo>
                        <a:lnTo>
                          <a:pt x="158" y="100"/>
                        </a:lnTo>
                        <a:lnTo>
                          <a:pt x="197" y="31"/>
                        </a:lnTo>
                        <a:lnTo>
                          <a:pt x="269" y="31"/>
                        </a:lnTo>
                        <a:lnTo>
                          <a:pt x="269" y="0"/>
                        </a:lnTo>
                        <a:lnTo>
                          <a:pt x="316" y="39"/>
                        </a:lnTo>
                        <a:lnTo>
                          <a:pt x="269" y="78"/>
                        </a:lnTo>
                        <a:lnTo>
                          <a:pt x="269" y="51"/>
                        </a:lnTo>
                        <a:lnTo>
                          <a:pt x="217" y="51"/>
                        </a:lnTo>
                        <a:lnTo>
                          <a:pt x="174" y="128"/>
                        </a:lnTo>
                        <a:lnTo>
                          <a:pt x="217" y="204"/>
                        </a:lnTo>
                        <a:lnTo>
                          <a:pt x="269" y="204"/>
                        </a:lnTo>
                        <a:lnTo>
                          <a:pt x="269" y="176"/>
                        </a:lnTo>
                        <a:lnTo>
                          <a:pt x="316" y="215"/>
                        </a:lnTo>
                        <a:lnTo>
                          <a:pt x="269" y="254"/>
                        </a:lnTo>
                        <a:lnTo>
                          <a:pt x="269" y="225"/>
                        </a:lnTo>
                        <a:lnTo>
                          <a:pt x="197" y="225"/>
                        </a:lnTo>
                        <a:lnTo>
                          <a:pt x="158" y="154"/>
                        </a:lnTo>
                        <a:lnTo>
                          <a:pt x="119" y="225"/>
                        </a:lnTo>
                        <a:lnTo>
                          <a:pt x="47" y="225"/>
                        </a:lnTo>
                        <a:lnTo>
                          <a:pt x="47" y="252"/>
                        </a:lnTo>
                        <a:lnTo>
                          <a:pt x="0" y="215"/>
                        </a:lnTo>
                        <a:lnTo>
                          <a:pt x="47" y="176"/>
                        </a:lnTo>
                        <a:lnTo>
                          <a:pt x="47" y="204"/>
                        </a:lnTo>
                        <a:lnTo>
                          <a:pt x="97" y="204"/>
                        </a:lnTo>
                        <a:lnTo>
                          <a:pt x="143" y="128"/>
                        </a:lnTo>
                        <a:lnTo>
                          <a:pt x="98" y="51"/>
                        </a:lnTo>
                        <a:lnTo>
                          <a:pt x="47" y="51"/>
                        </a:lnTo>
                        <a:lnTo>
                          <a:pt x="47" y="77"/>
                        </a:lnTo>
                        <a:lnTo>
                          <a:pt x="0" y="39"/>
                        </a:lnTo>
                        <a:lnTo>
                          <a:pt x="47" y="0"/>
                        </a:lnTo>
                        <a:lnTo>
                          <a:pt x="47" y="0"/>
                        </a:lnTo>
                        <a:lnTo>
                          <a:pt x="47" y="0"/>
                        </a:lnTo>
                        <a:close/>
                      </a:path>
                    </a:pathLst>
                  </a:custGeom>
                  <a:solidFill>
                    <a:srgbClr val="FFFFFF"/>
                  </a:solidFill>
                  <a:ln w="9525">
                    <a:noFill/>
                    <a:round/>
                    <a:headEnd/>
                    <a:tailEnd/>
                  </a:ln>
                </p:spPr>
                <p:txBody>
                  <a:bodyPr/>
                  <a:lstStyle/>
                  <a:p>
                    <a:endParaRPr lang="ja-JP" altLang="en-US"/>
                  </a:p>
                </p:txBody>
              </p:sp>
            </p:grpSp>
          </p:grpSp>
          <p:grpSp>
            <p:nvGrpSpPr>
              <p:cNvPr id="278" name="Group 218"/>
              <p:cNvGrpSpPr>
                <a:grpSpLocks/>
              </p:cNvGrpSpPr>
              <p:nvPr/>
            </p:nvGrpSpPr>
            <p:grpSpPr bwMode="auto">
              <a:xfrm rot="1746485">
                <a:off x="2564" y="2483"/>
                <a:ext cx="101" cy="101"/>
                <a:chOff x="2592" y="1680"/>
                <a:chExt cx="136" cy="112"/>
              </a:xfrm>
            </p:grpSpPr>
            <p:grpSp>
              <p:nvGrpSpPr>
                <p:cNvPr id="279" name="Group 219"/>
                <p:cNvGrpSpPr>
                  <a:grpSpLocks/>
                </p:cNvGrpSpPr>
                <p:nvPr/>
              </p:nvGrpSpPr>
              <p:grpSpPr bwMode="auto">
                <a:xfrm>
                  <a:off x="2592" y="1680"/>
                  <a:ext cx="136" cy="112"/>
                  <a:chOff x="2592" y="1680"/>
                  <a:chExt cx="136" cy="112"/>
                </a:xfrm>
              </p:grpSpPr>
              <p:sp>
                <p:nvSpPr>
                  <p:cNvPr id="201" name="Freeform 220"/>
                  <p:cNvSpPr>
                    <a:spLocks/>
                  </p:cNvSpPr>
                  <p:nvPr/>
                </p:nvSpPr>
                <p:spPr bwMode="auto">
                  <a:xfrm>
                    <a:off x="2713" y="1681"/>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0000"/>
                  </a:solidFill>
                  <a:ln w="9525">
                    <a:noFill/>
                    <a:round/>
                    <a:headEnd/>
                    <a:tailEnd/>
                  </a:ln>
                </p:spPr>
                <p:txBody>
                  <a:bodyPr/>
                  <a:lstStyle/>
                  <a:p>
                    <a:endParaRPr lang="ja-JP" altLang="en-US"/>
                  </a:p>
                </p:txBody>
              </p:sp>
              <p:sp>
                <p:nvSpPr>
                  <p:cNvPr id="202" name="Freeform 221"/>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203" name="Freeform 222"/>
                  <p:cNvSpPr>
                    <a:spLocks/>
                  </p:cNvSpPr>
                  <p:nvPr/>
                </p:nvSpPr>
                <p:spPr bwMode="auto">
                  <a:xfrm>
                    <a:off x="2592" y="1692"/>
                    <a:ext cx="119" cy="99"/>
                  </a:xfrm>
                  <a:custGeom>
                    <a:avLst/>
                    <a:gdLst/>
                    <a:ahLst/>
                    <a:cxnLst>
                      <a:cxn ang="0">
                        <a:pos x="0" y="0"/>
                      </a:cxn>
                      <a:cxn ang="0">
                        <a:pos x="357" y="0"/>
                      </a:cxn>
                      <a:cxn ang="0">
                        <a:pos x="357" y="295"/>
                      </a:cxn>
                      <a:cxn ang="0">
                        <a:pos x="0" y="295"/>
                      </a:cxn>
                      <a:cxn ang="0">
                        <a:pos x="0" y="0"/>
                      </a:cxn>
                      <a:cxn ang="0">
                        <a:pos x="0" y="0"/>
                      </a:cxn>
                      <a:cxn ang="0">
                        <a:pos x="0" y="0"/>
                      </a:cxn>
                    </a:cxnLst>
                    <a:rect l="0" t="0" r="r" b="b"/>
                    <a:pathLst>
                      <a:path w="357" h="295">
                        <a:moveTo>
                          <a:pt x="0" y="0"/>
                        </a:moveTo>
                        <a:lnTo>
                          <a:pt x="357" y="0"/>
                        </a:lnTo>
                        <a:lnTo>
                          <a:pt x="357" y="295"/>
                        </a:lnTo>
                        <a:lnTo>
                          <a:pt x="0" y="295"/>
                        </a:lnTo>
                        <a:lnTo>
                          <a:pt x="0" y="0"/>
                        </a:lnTo>
                        <a:lnTo>
                          <a:pt x="0" y="0"/>
                        </a:lnTo>
                        <a:lnTo>
                          <a:pt x="0" y="0"/>
                        </a:lnTo>
                        <a:close/>
                      </a:path>
                    </a:pathLst>
                  </a:custGeom>
                  <a:solidFill>
                    <a:srgbClr val="00CCFF"/>
                  </a:solidFill>
                  <a:ln w="9525">
                    <a:noFill/>
                    <a:round/>
                    <a:headEnd/>
                    <a:tailEnd/>
                  </a:ln>
                </p:spPr>
                <p:txBody>
                  <a:bodyPr/>
                  <a:lstStyle/>
                  <a:p>
                    <a:endParaRPr lang="ja-JP" altLang="en-US"/>
                  </a:p>
                </p:txBody>
              </p:sp>
            </p:grpSp>
            <p:grpSp>
              <p:nvGrpSpPr>
                <p:cNvPr id="280" name="Group 223"/>
                <p:cNvGrpSpPr>
                  <a:grpSpLocks/>
                </p:cNvGrpSpPr>
                <p:nvPr/>
              </p:nvGrpSpPr>
              <p:grpSpPr bwMode="auto">
                <a:xfrm>
                  <a:off x="2592" y="1680"/>
                  <a:ext cx="134" cy="111"/>
                  <a:chOff x="2592" y="1680"/>
                  <a:chExt cx="134" cy="111"/>
                </a:xfrm>
              </p:grpSpPr>
              <p:sp>
                <p:nvSpPr>
                  <p:cNvPr id="198" name="Freeform 224"/>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199" name="Freeform 225"/>
                  <p:cNvSpPr>
                    <a:spLocks/>
                  </p:cNvSpPr>
                  <p:nvPr/>
                </p:nvSpPr>
                <p:spPr bwMode="auto">
                  <a:xfrm>
                    <a:off x="2711" y="1680"/>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34AA"/>
                  </a:solidFill>
                  <a:ln w="9525">
                    <a:noFill/>
                    <a:round/>
                    <a:headEnd/>
                    <a:tailEnd/>
                  </a:ln>
                </p:spPr>
                <p:txBody>
                  <a:bodyPr/>
                  <a:lstStyle/>
                  <a:p>
                    <a:endParaRPr lang="ja-JP" altLang="en-US"/>
                  </a:p>
                </p:txBody>
              </p:sp>
              <p:sp>
                <p:nvSpPr>
                  <p:cNvPr id="200" name="Freeform 226"/>
                  <p:cNvSpPr>
                    <a:spLocks/>
                  </p:cNvSpPr>
                  <p:nvPr/>
                </p:nvSpPr>
                <p:spPr bwMode="auto">
                  <a:xfrm>
                    <a:off x="2599" y="1700"/>
                    <a:ext cx="105" cy="84"/>
                  </a:xfrm>
                  <a:custGeom>
                    <a:avLst/>
                    <a:gdLst/>
                    <a:ahLst/>
                    <a:cxnLst>
                      <a:cxn ang="0">
                        <a:pos x="47" y="0"/>
                      </a:cxn>
                      <a:cxn ang="0">
                        <a:pos x="47" y="31"/>
                      </a:cxn>
                      <a:cxn ang="0">
                        <a:pos x="119" y="31"/>
                      </a:cxn>
                      <a:cxn ang="0">
                        <a:pos x="158" y="100"/>
                      </a:cxn>
                      <a:cxn ang="0">
                        <a:pos x="197" y="31"/>
                      </a:cxn>
                      <a:cxn ang="0">
                        <a:pos x="269" y="31"/>
                      </a:cxn>
                      <a:cxn ang="0">
                        <a:pos x="269" y="0"/>
                      </a:cxn>
                      <a:cxn ang="0">
                        <a:pos x="316" y="39"/>
                      </a:cxn>
                      <a:cxn ang="0">
                        <a:pos x="269" y="78"/>
                      </a:cxn>
                      <a:cxn ang="0">
                        <a:pos x="269" y="51"/>
                      </a:cxn>
                      <a:cxn ang="0">
                        <a:pos x="217" y="51"/>
                      </a:cxn>
                      <a:cxn ang="0">
                        <a:pos x="174" y="128"/>
                      </a:cxn>
                      <a:cxn ang="0">
                        <a:pos x="217" y="204"/>
                      </a:cxn>
                      <a:cxn ang="0">
                        <a:pos x="269" y="204"/>
                      </a:cxn>
                      <a:cxn ang="0">
                        <a:pos x="269" y="176"/>
                      </a:cxn>
                      <a:cxn ang="0">
                        <a:pos x="316" y="215"/>
                      </a:cxn>
                      <a:cxn ang="0">
                        <a:pos x="269" y="254"/>
                      </a:cxn>
                      <a:cxn ang="0">
                        <a:pos x="269" y="225"/>
                      </a:cxn>
                      <a:cxn ang="0">
                        <a:pos x="197" y="225"/>
                      </a:cxn>
                      <a:cxn ang="0">
                        <a:pos x="158" y="154"/>
                      </a:cxn>
                      <a:cxn ang="0">
                        <a:pos x="119" y="225"/>
                      </a:cxn>
                      <a:cxn ang="0">
                        <a:pos x="47" y="225"/>
                      </a:cxn>
                      <a:cxn ang="0">
                        <a:pos x="47" y="252"/>
                      </a:cxn>
                      <a:cxn ang="0">
                        <a:pos x="0" y="215"/>
                      </a:cxn>
                      <a:cxn ang="0">
                        <a:pos x="47" y="176"/>
                      </a:cxn>
                      <a:cxn ang="0">
                        <a:pos x="47" y="204"/>
                      </a:cxn>
                      <a:cxn ang="0">
                        <a:pos x="97" y="204"/>
                      </a:cxn>
                      <a:cxn ang="0">
                        <a:pos x="143" y="128"/>
                      </a:cxn>
                      <a:cxn ang="0">
                        <a:pos x="98" y="51"/>
                      </a:cxn>
                      <a:cxn ang="0">
                        <a:pos x="47" y="51"/>
                      </a:cxn>
                      <a:cxn ang="0">
                        <a:pos x="47" y="77"/>
                      </a:cxn>
                      <a:cxn ang="0">
                        <a:pos x="0" y="39"/>
                      </a:cxn>
                      <a:cxn ang="0">
                        <a:pos x="47" y="0"/>
                      </a:cxn>
                      <a:cxn ang="0">
                        <a:pos x="47" y="0"/>
                      </a:cxn>
                      <a:cxn ang="0">
                        <a:pos x="47" y="0"/>
                      </a:cxn>
                    </a:cxnLst>
                    <a:rect l="0" t="0" r="r" b="b"/>
                    <a:pathLst>
                      <a:path w="316" h="254">
                        <a:moveTo>
                          <a:pt x="47" y="0"/>
                        </a:moveTo>
                        <a:lnTo>
                          <a:pt x="47" y="31"/>
                        </a:lnTo>
                        <a:lnTo>
                          <a:pt x="119" y="31"/>
                        </a:lnTo>
                        <a:lnTo>
                          <a:pt x="158" y="100"/>
                        </a:lnTo>
                        <a:lnTo>
                          <a:pt x="197" y="31"/>
                        </a:lnTo>
                        <a:lnTo>
                          <a:pt x="269" y="31"/>
                        </a:lnTo>
                        <a:lnTo>
                          <a:pt x="269" y="0"/>
                        </a:lnTo>
                        <a:lnTo>
                          <a:pt x="316" y="39"/>
                        </a:lnTo>
                        <a:lnTo>
                          <a:pt x="269" y="78"/>
                        </a:lnTo>
                        <a:lnTo>
                          <a:pt x="269" y="51"/>
                        </a:lnTo>
                        <a:lnTo>
                          <a:pt x="217" y="51"/>
                        </a:lnTo>
                        <a:lnTo>
                          <a:pt x="174" y="128"/>
                        </a:lnTo>
                        <a:lnTo>
                          <a:pt x="217" y="204"/>
                        </a:lnTo>
                        <a:lnTo>
                          <a:pt x="269" y="204"/>
                        </a:lnTo>
                        <a:lnTo>
                          <a:pt x="269" y="176"/>
                        </a:lnTo>
                        <a:lnTo>
                          <a:pt x="316" y="215"/>
                        </a:lnTo>
                        <a:lnTo>
                          <a:pt x="269" y="254"/>
                        </a:lnTo>
                        <a:lnTo>
                          <a:pt x="269" y="225"/>
                        </a:lnTo>
                        <a:lnTo>
                          <a:pt x="197" y="225"/>
                        </a:lnTo>
                        <a:lnTo>
                          <a:pt x="158" y="154"/>
                        </a:lnTo>
                        <a:lnTo>
                          <a:pt x="119" y="225"/>
                        </a:lnTo>
                        <a:lnTo>
                          <a:pt x="47" y="225"/>
                        </a:lnTo>
                        <a:lnTo>
                          <a:pt x="47" y="252"/>
                        </a:lnTo>
                        <a:lnTo>
                          <a:pt x="0" y="215"/>
                        </a:lnTo>
                        <a:lnTo>
                          <a:pt x="47" y="176"/>
                        </a:lnTo>
                        <a:lnTo>
                          <a:pt x="47" y="204"/>
                        </a:lnTo>
                        <a:lnTo>
                          <a:pt x="97" y="204"/>
                        </a:lnTo>
                        <a:lnTo>
                          <a:pt x="143" y="128"/>
                        </a:lnTo>
                        <a:lnTo>
                          <a:pt x="98" y="51"/>
                        </a:lnTo>
                        <a:lnTo>
                          <a:pt x="47" y="51"/>
                        </a:lnTo>
                        <a:lnTo>
                          <a:pt x="47" y="77"/>
                        </a:lnTo>
                        <a:lnTo>
                          <a:pt x="0" y="39"/>
                        </a:lnTo>
                        <a:lnTo>
                          <a:pt x="47" y="0"/>
                        </a:lnTo>
                        <a:lnTo>
                          <a:pt x="47" y="0"/>
                        </a:lnTo>
                        <a:lnTo>
                          <a:pt x="47" y="0"/>
                        </a:lnTo>
                        <a:close/>
                      </a:path>
                    </a:pathLst>
                  </a:custGeom>
                  <a:solidFill>
                    <a:srgbClr val="FFFFFF"/>
                  </a:solidFill>
                  <a:ln w="9525">
                    <a:noFill/>
                    <a:round/>
                    <a:headEnd/>
                    <a:tailEnd/>
                  </a:ln>
                </p:spPr>
                <p:txBody>
                  <a:bodyPr/>
                  <a:lstStyle/>
                  <a:p>
                    <a:endParaRPr lang="ja-JP" altLang="en-US"/>
                  </a:p>
                </p:txBody>
              </p:sp>
            </p:grpSp>
          </p:grpSp>
          <p:pic>
            <p:nvPicPr>
              <p:cNvPr id="135" name="Picture 227"/>
              <p:cNvPicPr>
                <a:picLocks noChangeArrowheads="1"/>
              </p:cNvPicPr>
              <p:nvPr/>
            </p:nvPicPr>
            <p:blipFill>
              <a:blip r:embed="rId3" cstate="print"/>
              <a:srcRect/>
              <a:stretch>
                <a:fillRect/>
              </a:stretch>
            </p:blipFill>
            <p:spPr bwMode="auto">
              <a:xfrm rot="1746485">
                <a:off x="3602" y="2829"/>
                <a:ext cx="106" cy="109"/>
              </a:xfrm>
              <a:prstGeom prst="rect">
                <a:avLst/>
              </a:prstGeom>
              <a:noFill/>
              <a:ln w="9525">
                <a:noFill/>
                <a:miter lim="800000"/>
                <a:headEnd/>
                <a:tailEnd/>
              </a:ln>
              <a:effectLst/>
            </p:spPr>
          </p:pic>
          <p:grpSp>
            <p:nvGrpSpPr>
              <p:cNvPr id="281" name="Group 228"/>
              <p:cNvGrpSpPr>
                <a:grpSpLocks/>
              </p:cNvGrpSpPr>
              <p:nvPr/>
            </p:nvGrpSpPr>
            <p:grpSpPr bwMode="auto">
              <a:xfrm rot="1746485">
                <a:off x="3526" y="2785"/>
                <a:ext cx="101" cy="102"/>
                <a:chOff x="2592" y="1680"/>
                <a:chExt cx="136" cy="112"/>
              </a:xfrm>
            </p:grpSpPr>
            <p:grpSp>
              <p:nvGrpSpPr>
                <p:cNvPr id="282" name="Group 229"/>
                <p:cNvGrpSpPr>
                  <a:grpSpLocks/>
                </p:cNvGrpSpPr>
                <p:nvPr/>
              </p:nvGrpSpPr>
              <p:grpSpPr bwMode="auto">
                <a:xfrm>
                  <a:off x="2592" y="1680"/>
                  <a:ext cx="136" cy="112"/>
                  <a:chOff x="2592" y="1680"/>
                  <a:chExt cx="136" cy="112"/>
                </a:xfrm>
              </p:grpSpPr>
              <p:sp>
                <p:nvSpPr>
                  <p:cNvPr id="193" name="Freeform 230"/>
                  <p:cNvSpPr>
                    <a:spLocks/>
                  </p:cNvSpPr>
                  <p:nvPr/>
                </p:nvSpPr>
                <p:spPr bwMode="auto">
                  <a:xfrm>
                    <a:off x="2713" y="1681"/>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0000"/>
                  </a:solidFill>
                  <a:ln w="9525">
                    <a:noFill/>
                    <a:round/>
                    <a:headEnd/>
                    <a:tailEnd/>
                  </a:ln>
                </p:spPr>
                <p:txBody>
                  <a:bodyPr/>
                  <a:lstStyle/>
                  <a:p>
                    <a:endParaRPr lang="ja-JP" altLang="en-US"/>
                  </a:p>
                </p:txBody>
              </p:sp>
              <p:sp>
                <p:nvSpPr>
                  <p:cNvPr id="194" name="Freeform 231"/>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195" name="Freeform 232"/>
                  <p:cNvSpPr>
                    <a:spLocks/>
                  </p:cNvSpPr>
                  <p:nvPr/>
                </p:nvSpPr>
                <p:spPr bwMode="auto">
                  <a:xfrm>
                    <a:off x="2592" y="1692"/>
                    <a:ext cx="119" cy="99"/>
                  </a:xfrm>
                  <a:custGeom>
                    <a:avLst/>
                    <a:gdLst/>
                    <a:ahLst/>
                    <a:cxnLst>
                      <a:cxn ang="0">
                        <a:pos x="0" y="0"/>
                      </a:cxn>
                      <a:cxn ang="0">
                        <a:pos x="357" y="0"/>
                      </a:cxn>
                      <a:cxn ang="0">
                        <a:pos x="357" y="295"/>
                      </a:cxn>
                      <a:cxn ang="0">
                        <a:pos x="0" y="295"/>
                      </a:cxn>
                      <a:cxn ang="0">
                        <a:pos x="0" y="0"/>
                      </a:cxn>
                      <a:cxn ang="0">
                        <a:pos x="0" y="0"/>
                      </a:cxn>
                      <a:cxn ang="0">
                        <a:pos x="0" y="0"/>
                      </a:cxn>
                    </a:cxnLst>
                    <a:rect l="0" t="0" r="r" b="b"/>
                    <a:pathLst>
                      <a:path w="357" h="295">
                        <a:moveTo>
                          <a:pt x="0" y="0"/>
                        </a:moveTo>
                        <a:lnTo>
                          <a:pt x="357" y="0"/>
                        </a:lnTo>
                        <a:lnTo>
                          <a:pt x="357" y="295"/>
                        </a:lnTo>
                        <a:lnTo>
                          <a:pt x="0" y="295"/>
                        </a:lnTo>
                        <a:lnTo>
                          <a:pt x="0" y="0"/>
                        </a:lnTo>
                        <a:lnTo>
                          <a:pt x="0" y="0"/>
                        </a:lnTo>
                        <a:lnTo>
                          <a:pt x="0" y="0"/>
                        </a:lnTo>
                        <a:close/>
                      </a:path>
                    </a:pathLst>
                  </a:custGeom>
                  <a:solidFill>
                    <a:srgbClr val="00CCFF"/>
                  </a:solidFill>
                  <a:ln w="9525">
                    <a:noFill/>
                    <a:round/>
                    <a:headEnd/>
                    <a:tailEnd/>
                  </a:ln>
                </p:spPr>
                <p:txBody>
                  <a:bodyPr/>
                  <a:lstStyle/>
                  <a:p>
                    <a:endParaRPr lang="ja-JP" altLang="en-US"/>
                  </a:p>
                </p:txBody>
              </p:sp>
            </p:grpSp>
            <p:grpSp>
              <p:nvGrpSpPr>
                <p:cNvPr id="283" name="Group 233"/>
                <p:cNvGrpSpPr>
                  <a:grpSpLocks/>
                </p:cNvGrpSpPr>
                <p:nvPr/>
              </p:nvGrpSpPr>
              <p:grpSpPr bwMode="auto">
                <a:xfrm>
                  <a:off x="2592" y="1680"/>
                  <a:ext cx="134" cy="111"/>
                  <a:chOff x="2592" y="1680"/>
                  <a:chExt cx="134" cy="111"/>
                </a:xfrm>
              </p:grpSpPr>
              <p:sp>
                <p:nvSpPr>
                  <p:cNvPr id="190" name="Freeform 234"/>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191" name="Freeform 235"/>
                  <p:cNvSpPr>
                    <a:spLocks/>
                  </p:cNvSpPr>
                  <p:nvPr/>
                </p:nvSpPr>
                <p:spPr bwMode="auto">
                  <a:xfrm>
                    <a:off x="2711" y="1680"/>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34AA"/>
                  </a:solidFill>
                  <a:ln w="9525">
                    <a:noFill/>
                    <a:round/>
                    <a:headEnd/>
                    <a:tailEnd/>
                  </a:ln>
                </p:spPr>
                <p:txBody>
                  <a:bodyPr/>
                  <a:lstStyle/>
                  <a:p>
                    <a:endParaRPr lang="ja-JP" altLang="en-US"/>
                  </a:p>
                </p:txBody>
              </p:sp>
              <p:sp>
                <p:nvSpPr>
                  <p:cNvPr id="192" name="Freeform 236"/>
                  <p:cNvSpPr>
                    <a:spLocks/>
                  </p:cNvSpPr>
                  <p:nvPr/>
                </p:nvSpPr>
                <p:spPr bwMode="auto">
                  <a:xfrm>
                    <a:off x="2599" y="1700"/>
                    <a:ext cx="105" cy="84"/>
                  </a:xfrm>
                  <a:custGeom>
                    <a:avLst/>
                    <a:gdLst/>
                    <a:ahLst/>
                    <a:cxnLst>
                      <a:cxn ang="0">
                        <a:pos x="47" y="0"/>
                      </a:cxn>
                      <a:cxn ang="0">
                        <a:pos x="47" y="31"/>
                      </a:cxn>
                      <a:cxn ang="0">
                        <a:pos x="119" y="31"/>
                      </a:cxn>
                      <a:cxn ang="0">
                        <a:pos x="158" y="100"/>
                      </a:cxn>
                      <a:cxn ang="0">
                        <a:pos x="197" y="31"/>
                      </a:cxn>
                      <a:cxn ang="0">
                        <a:pos x="269" y="31"/>
                      </a:cxn>
                      <a:cxn ang="0">
                        <a:pos x="269" y="0"/>
                      </a:cxn>
                      <a:cxn ang="0">
                        <a:pos x="316" y="39"/>
                      </a:cxn>
                      <a:cxn ang="0">
                        <a:pos x="269" y="78"/>
                      </a:cxn>
                      <a:cxn ang="0">
                        <a:pos x="269" y="51"/>
                      </a:cxn>
                      <a:cxn ang="0">
                        <a:pos x="217" y="51"/>
                      </a:cxn>
                      <a:cxn ang="0">
                        <a:pos x="174" y="128"/>
                      </a:cxn>
                      <a:cxn ang="0">
                        <a:pos x="217" y="204"/>
                      </a:cxn>
                      <a:cxn ang="0">
                        <a:pos x="269" y="204"/>
                      </a:cxn>
                      <a:cxn ang="0">
                        <a:pos x="269" y="176"/>
                      </a:cxn>
                      <a:cxn ang="0">
                        <a:pos x="316" y="215"/>
                      </a:cxn>
                      <a:cxn ang="0">
                        <a:pos x="269" y="254"/>
                      </a:cxn>
                      <a:cxn ang="0">
                        <a:pos x="269" y="225"/>
                      </a:cxn>
                      <a:cxn ang="0">
                        <a:pos x="197" y="225"/>
                      </a:cxn>
                      <a:cxn ang="0">
                        <a:pos x="158" y="154"/>
                      </a:cxn>
                      <a:cxn ang="0">
                        <a:pos x="119" y="225"/>
                      </a:cxn>
                      <a:cxn ang="0">
                        <a:pos x="47" y="225"/>
                      </a:cxn>
                      <a:cxn ang="0">
                        <a:pos x="47" y="252"/>
                      </a:cxn>
                      <a:cxn ang="0">
                        <a:pos x="0" y="215"/>
                      </a:cxn>
                      <a:cxn ang="0">
                        <a:pos x="47" y="176"/>
                      </a:cxn>
                      <a:cxn ang="0">
                        <a:pos x="47" y="204"/>
                      </a:cxn>
                      <a:cxn ang="0">
                        <a:pos x="97" y="204"/>
                      </a:cxn>
                      <a:cxn ang="0">
                        <a:pos x="143" y="128"/>
                      </a:cxn>
                      <a:cxn ang="0">
                        <a:pos x="98" y="51"/>
                      </a:cxn>
                      <a:cxn ang="0">
                        <a:pos x="47" y="51"/>
                      </a:cxn>
                      <a:cxn ang="0">
                        <a:pos x="47" y="77"/>
                      </a:cxn>
                      <a:cxn ang="0">
                        <a:pos x="0" y="39"/>
                      </a:cxn>
                      <a:cxn ang="0">
                        <a:pos x="47" y="0"/>
                      </a:cxn>
                      <a:cxn ang="0">
                        <a:pos x="47" y="0"/>
                      </a:cxn>
                      <a:cxn ang="0">
                        <a:pos x="47" y="0"/>
                      </a:cxn>
                    </a:cxnLst>
                    <a:rect l="0" t="0" r="r" b="b"/>
                    <a:pathLst>
                      <a:path w="316" h="254">
                        <a:moveTo>
                          <a:pt x="47" y="0"/>
                        </a:moveTo>
                        <a:lnTo>
                          <a:pt x="47" y="31"/>
                        </a:lnTo>
                        <a:lnTo>
                          <a:pt x="119" y="31"/>
                        </a:lnTo>
                        <a:lnTo>
                          <a:pt x="158" y="100"/>
                        </a:lnTo>
                        <a:lnTo>
                          <a:pt x="197" y="31"/>
                        </a:lnTo>
                        <a:lnTo>
                          <a:pt x="269" y="31"/>
                        </a:lnTo>
                        <a:lnTo>
                          <a:pt x="269" y="0"/>
                        </a:lnTo>
                        <a:lnTo>
                          <a:pt x="316" y="39"/>
                        </a:lnTo>
                        <a:lnTo>
                          <a:pt x="269" y="78"/>
                        </a:lnTo>
                        <a:lnTo>
                          <a:pt x="269" y="51"/>
                        </a:lnTo>
                        <a:lnTo>
                          <a:pt x="217" y="51"/>
                        </a:lnTo>
                        <a:lnTo>
                          <a:pt x="174" y="128"/>
                        </a:lnTo>
                        <a:lnTo>
                          <a:pt x="217" y="204"/>
                        </a:lnTo>
                        <a:lnTo>
                          <a:pt x="269" y="204"/>
                        </a:lnTo>
                        <a:lnTo>
                          <a:pt x="269" y="176"/>
                        </a:lnTo>
                        <a:lnTo>
                          <a:pt x="316" y="215"/>
                        </a:lnTo>
                        <a:lnTo>
                          <a:pt x="269" y="254"/>
                        </a:lnTo>
                        <a:lnTo>
                          <a:pt x="269" y="225"/>
                        </a:lnTo>
                        <a:lnTo>
                          <a:pt x="197" y="225"/>
                        </a:lnTo>
                        <a:lnTo>
                          <a:pt x="158" y="154"/>
                        </a:lnTo>
                        <a:lnTo>
                          <a:pt x="119" y="225"/>
                        </a:lnTo>
                        <a:lnTo>
                          <a:pt x="47" y="225"/>
                        </a:lnTo>
                        <a:lnTo>
                          <a:pt x="47" y="252"/>
                        </a:lnTo>
                        <a:lnTo>
                          <a:pt x="0" y="215"/>
                        </a:lnTo>
                        <a:lnTo>
                          <a:pt x="47" y="176"/>
                        </a:lnTo>
                        <a:lnTo>
                          <a:pt x="47" y="204"/>
                        </a:lnTo>
                        <a:lnTo>
                          <a:pt x="97" y="204"/>
                        </a:lnTo>
                        <a:lnTo>
                          <a:pt x="143" y="128"/>
                        </a:lnTo>
                        <a:lnTo>
                          <a:pt x="98" y="51"/>
                        </a:lnTo>
                        <a:lnTo>
                          <a:pt x="47" y="51"/>
                        </a:lnTo>
                        <a:lnTo>
                          <a:pt x="47" y="77"/>
                        </a:lnTo>
                        <a:lnTo>
                          <a:pt x="0" y="39"/>
                        </a:lnTo>
                        <a:lnTo>
                          <a:pt x="47" y="0"/>
                        </a:lnTo>
                        <a:lnTo>
                          <a:pt x="47" y="0"/>
                        </a:lnTo>
                        <a:lnTo>
                          <a:pt x="47" y="0"/>
                        </a:lnTo>
                        <a:close/>
                      </a:path>
                    </a:pathLst>
                  </a:custGeom>
                  <a:solidFill>
                    <a:srgbClr val="FFFFFF"/>
                  </a:solidFill>
                  <a:ln w="9525">
                    <a:noFill/>
                    <a:round/>
                    <a:headEnd/>
                    <a:tailEnd/>
                  </a:ln>
                </p:spPr>
                <p:txBody>
                  <a:bodyPr/>
                  <a:lstStyle/>
                  <a:p>
                    <a:endParaRPr lang="ja-JP" altLang="en-US"/>
                  </a:p>
                </p:txBody>
              </p:sp>
            </p:grpSp>
          </p:grpSp>
          <p:sp>
            <p:nvSpPr>
              <p:cNvPr id="137" name="Line 237"/>
              <p:cNvSpPr>
                <a:spLocks noChangeShapeType="1"/>
              </p:cNvSpPr>
              <p:nvPr/>
            </p:nvSpPr>
            <p:spPr bwMode="auto">
              <a:xfrm rot="1746485" flipH="1" flipV="1">
                <a:off x="3804" y="2290"/>
                <a:ext cx="40" cy="373"/>
              </a:xfrm>
              <a:prstGeom prst="line">
                <a:avLst/>
              </a:prstGeom>
              <a:noFill/>
              <a:ln w="101600">
                <a:solidFill>
                  <a:srgbClr val="9900FF"/>
                </a:solidFill>
                <a:round/>
                <a:headEnd/>
                <a:tailEnd/>
              </a:ln>
              <a:effectLst/>
            </p:spPr>
            <p:txBody>
              <a:bodyPr wrap="none" anchor="ctr"/>
              <a:lstStyle/>
              <a:p>
                <a:endParaRPr lang="ja-JP" altLang="en-US"/>
              </a:p>
            </p:txBody>
          </p:sp>
          <p:pic>
            <p:nvPicPr>
              <p:cNvPr id="138" name="Picture 238"/>
              <p:cNvPicPr>
                <a:picLocks noChangeArrowheads="1"/>
              </p:cNvPicPr>
              <p:nvPr/>
            </p:nvPicPr>
            <p:blipFill>
              <a:blip r:embed="rId3" cstate="print"/>
              <a:srcRect/>
              <a:stretch>
                <a:fillRect/>
              </a:stretch>
            </p:blipFill>
            <p:spPr bwMode="auto">
              <a:xfrm rot="1746485">
                <a:off x="3727" y="2641"/>
                <a:ext cx="106" cy="110"/>
              </a:xfrm>
              <a:prstGeom prst="rect">
                <a:avLst/>
              </a:prstGeom>
              <a:noFill/>
              <a:ln w="9525">
                <a:noFill/>
                <a:miter lim="800000"/>
                <a:headEnd/>
                <a:tailEnd/>
              </a:ln>
              <a:effectLst/>
            </p:spPr>
          </p:pic>
          <p:grpSp>
            <p:nvGrpSpPr>
              <p:cNvPr id="284" name="Group 239"/>
              <p:cNvGrpSpPr>
                <a:grpSpLocks/>
              </p:cNvGrpSpPr>
              <p:nvPr/>
            </p:nvGrpSpPr>
            <p:grpSpPr bwMode="auto">
              <a:xfrm rot="1746485">
                <a:off x="2285" y="2493"/>
                <a:ext cx="101" cy="102"/>
                <a:chOff x="2592" y="1680"/>
                <a:chExt cx="136" cy="112"/>
              </a:xfrm>
            </p:grpSpPr>
            <p:grpSp>
              <p:nvGrpSpPr>
                <p:cNvPr id="285" name="Group 240"/>
                <p:cNvGrpSpPr>
                  <a:grpSpLocks/>
                </p:cNvGrpSpPr>
                <p:nvPr/>
              </p:nvGrpSpPr>
              <p:grpSpPr bwMode="auto">
                <a:xfrm>
                  <a:off x="2592" y="1680"/>
                  <a:ext cx="136" cy="112"/>
                  <a:chOff x="2592" y="1680"/>
                  <a:chExt cx="136" cy="112"/>
                </a:xfrm>
              </p:grpSpPr>
              <p:sp>
                <p:nvSpPr>
                  <p:cNvPr id="185" name="Freeform 241"/>
                  <p:cNvSpPr>
                    <a:spLocks/>
                  </p:cNvSpPr>
                  <p:nvPr/>
                </p:nvSpPr>
                <p:spPr bwMode="auto">
                  <a:xfrm>
                    <a:off x="2713" y="1681"/>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0000"/>
                  </a:solidFill>
                  <a:ln w="9525">
                    <a:noFill/>
                    <a:round/>
                    <a:headEnd/>
                    <a:tailEnd/>
                  </a:ln>
                </p:spPr>
                <p:txBody>
                  <a:bodyPr/>
                  <a:lstStyle/>
                  <a:p>
                    <a:endParaRPr lang="ja-JP" altLang="en-US"/>
                  </a:p>
                </p:txBody>
              </p:sp>
              <p:sp>
                <p:nvSpPr>
                  <p:cNvPr id="186" name="Freeform 242"/>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187" name="Freeform 243"/>
                  <p:cNvSpPr>
                    <a:spLocks/>
                  </p:cNvSpPr>
                  <p:nvPr/>
                </p:nvSpPr>
                <p:spPr bwMode="auto">
                  <a:xfrm>
                    <a:off x="2592" y="1692"/>
                    <a:ext cx="119" cy="99"/>
                  </a:xfrm>
                  <a:custGeom>
                    <a:avLst/>
                    <a:gdLst/>
                    <a:ahLst/>
                    <a:cxnLst>
                      <a:cxn ang="0">
                        <a:pos x="0" y="0"/>
                      </a:cxn>
                      <a:cxn ang="0">
                        <a:pos x="357" y="0"/>
                      </a:cxn>
                      <a:cxn ang="0">
                        <a:pos x="357" y="295"/>
                      </a:cxn>
                      <a:cxn ang="0">
                        <a:pos x="0" y="295"/>
                      </a:cxn>
                      <a:cxn ang="0">
                        <a:pos x="0" y="0"/>
                      </a:cxn>
                      <a:cxn ang="0">
                        <a:pos x="0" y="0"/>
                      </a:cxn>
                      <a:cxn ang="0">
                        <a:pos x="0" y="0"/>
                      </a:cxn>
                    </a:cxnLst>
                    <a:rect l="0" t="0" r="r" b="b"/>
                    <a:pathLst>
                      <a:path w="357" h="295">
                        <a:moveTo>
                          <a:pt x="0" y="0"/>
                        </a:moveTo>
                        <a:lnTo>
                          <a:pt x="357" y="0"/>
                        </a:lnTo>
                        <a:lnTo>
                          <a:pt x="357" y="295"/>
                        </a:lnTo>
                        <a:lnTo>
                          <a:pt x="0" y="295"/>
                        </a:lnTo>
                        <a:lnTo>
                          <a:pt x="0" y="0"/>
                        </a:lnTo>
                        <a:lnTo>
                          <a:pt x="0" y="0"/>
                        </a:lnTo>
                        <a:lnTo>
                          <a:pt x="0" y="0"/>
                        </a:lnTo>
                        <a:close/>
                      </a:path>
                    </a:pathLst>
                  </a:custGeom>
                  <a:solidFill>
                    <a:srgbClr val="00CCFF"/>
                  </a:solidFill>
                  <a:ln w="9525">
                    <a:noFill/>
                    <a:round/>
                    <a:headEnd/>
                    <a:tailEnd/>
                  </a:ln>
                </p:spPr>
                <p:txBody>
                  <a:bodyPr/>
                  <a:lstStyle/>
                  <a:p>
                    <a:endParaRPr lang="ja-JP" altLang="en-US"/>
                  </a:p>
                </p:txBody>
              </p:sp>
            </p:grpSp>
            <p:grpSp>
              <p:nvGrpSpPr>
                <p:cNvPr id="286" name="Group 244"/>
                <p:cNvGrpSpPr>
                  <a:grpSpLocks/>
                </p:cNvGrpSpPr>
                <p:nvPr/>
              </p:nvGrpSpPr>
              <p:grpSpPr bwMode="auto">
                <a:xfrm>
                  <a:off x="2592" y="1680"/>
                  <a:ext cx="134" cy="111"/>
                  <a:chOff x="2592" y="1680"/>
                  <a:chExt cx="134" cy="111"/>
                </a:xfrm>
              </p:grpSpPr>
              <p:sp>
                <p:nvSpPr>
                  <p:cNvPr id="182" name="Freeform 245"/>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183" name="Freeform 246"/>
                  <p:cNvSpPr>
                    <a:spLocks/>
                  </p:cNvSpPr>
                  <p:nvPr/>
                </p:nvSpPr>
                <p:spPr bwMode="auto">
                  <a:xfrm>
                    <a:off x="2711" y="1680"/>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34AA"/>
                  </a:solidFill>
                  <a:ln w="9525">
                    <a:noFill/>
                    <a:round/>
                    <a:headEnd/>
                    <a:tailEnd/>
                  </a:ln>
                </p:spPr>
                <p:txBody>
                  <a:bodyPr/>
                  <a:lstStyle/>
                  <a:p>
                    <a:endParaRPr lang="ja-JP" altLang="en-US"/>
                  </a:p>
                </p:txBody>
              </p:sp>
              <p:sp>
                <p:nvSpPr>
                  <p:cNvPr id="184" name="Freeform 247"/>
                  <p:cNvSpPr>
                    <a:spLocks/>
                  </p:cNvSpPr>
                  <p:nvPr/>
                </p:nvSpPr>
                <p:spPr bwMode="auto">
                  <a:xfrm>
                    <a:off x="2599" y="1700"/>
                    <a:ext cx="105" cy="84"/>
                  </a:xfrm>
                  <a:custGeom>
                    <a:avLst/>
                    <a:gdLst/>
                    <a:ahLst/>
                    <a:cxnLst>
                      <a:cxn ang="0">
                        <a:pos x="47" y="0"/>
                      </a:cxn>
                      <a:cxn ang="0">
                        <a:pos x="47" y="31"/>
                      </a:cxn>
                      <a:cxn ang="0">
                        <a:pos x="119" y="31"/>
                      </a:cxn>
                      <a:cxn ang="0">
                        <a:pos x="158" y="100"/>
                      </a:cxn>
                      <a:cxn ang="0">
                        <a:pos x="197" y="31"/>
                      </a:cxn>
                      <a:cxn ang="0">
                        <a:pos x="269" y="31"/>
                      </a:cxn>
                      <a:cxn ang="0">
                        <a:pos x="269" y="0"/>
                      </a:cxn>
                      <a:cxn ang="0">
                        <a:pos x="316" y="39"/>
                      </a:cxn>
                      <a:cxn ang="0">
                        <a:pos x="269" y="78"/>
                      </a:cxn>
                      <a:cxn ang="0">
                        <a:pos x="269" y="51"/>
                      </a:cxn>
                      <a:cxn ang="0">
                        <a:pos x="217" y="51"/>
                      </a:cxn>
                      <a:cxn ang="0">
                        <a:pos x="174" y="128"/>
                      </a:cxn>
                      <a:cxn ang="0">
                        <a:pos x="217" y="204"/>
                      </a:cxn>
                      <a:cxn ang="0">
                        <a:pos x="269" y="204"/>
                      </a:cxn>
                      <a:cxn ang="0">
                        <a:pos x="269" y="176"/>
                      </a:cxn>
                      <a:cxn ang="0">
                        <a:pos x="316" y="215"/>
                      </a:cxn>
                      <a:cxn ang="0">
                        <a:pos x="269" y="254"/>
                      </a:cxn>
                      <a:cxn ang="0">
                        <a:pos x="269" y="225"/>
                      </a:cxn>
                      <a:cxn ang="0">
                        <a:pos x="197" y="225"/>
                      </a:cxn>
                      <a:cxn ang="0">
                        <a:pos x="158" y="154"/>
                      </a:cxn>
                      <a:cxn ang="0">
                        <a:pos x="119" y="225"/>
                      </a:cxn>
                      <a:cxn ang="0">
                        <a:pos x="47" y="225"/>
                      </a:cxn>
                      <a:cxn ang="0">
                        <a:pos x="47" y="252"/>
                      </a:cxn>
                      <a:cxn ang="0">
                        <a:pos x="0" y="215"/>
                      </a:cxn>
                      <a:cxn ang="0">
                        <a:pos x="47" y="176"/>
                      </a:cxn>
                      <a:cxn ang="0">
                        <a:pos x="47" y="204"/>
                      </a:cxn>
                      <a:cxn ang="0">
                        <a:pos x="97" y="204"/>
                      </a:cxn>
                      <a:cxn ang="0">
                        <a:pos x="143" y="128"/>
                      </a:cxn>
                      <a:cxn ang="0">
                        <a:pos x="98" y="51"/>
                      </a:cxn>
                      <a:cxn ang="0">
                        <a:pos x="47" y="51"/>
                      </a:cxn>
                      <a:cxn ang="0">
                        <a:pos x="47" y="77"/>
                      </a:cxn>
                      <a:cxn ang="0">
                        <a:pos x="0" y="39"/>
                      </a:cxn>
                      <a:cxn ang="0">
                        <a:pos x="47" y="0"/>
                      </a:cxn>
                      <a:cxn ang="0">
                        <a:pos x="47" y="0"/>
                      </a:cxn>
                      <a:cxn ang="0">
                        <a:pos x="47" y="0"/>
                      </a:cxn>
                    </a:cxnLst>
                    <a:rect l="0" t="0" r="r" b="b"/>
                    <a:pathLst>
                      <a:path w="316" h="254">
                        <a:moveTo>
                          <a:pt x="47" y="0"/>
                        </a:moveTo>
                        <a:lnTo>
                          <a:pt x="47" y="31"/>
                        </a:lnTo>
                        <a:lnTo>
                          <a:pt x="119" y="31"/>
                        </a:lnTo>
                        <a:lnTo>
                          <a:pt x="158" y="100"/>
                        </a:lnTo>
                        <a:lnTo>
                          <a:pt x="197" y="31"/>
                        </a:lnTo>
                        <a:lnTo>
                          <a:pt x="269" y="31"/>
                        </a:lnTo>
                        <a:lnTo>
                          <a:pt x="269" y="0"/>
                        </a:lnTo>
                        <a:lnTo>
                          <a:pt x="316" y="39"/>
                        </a:lnTo>
                        <a:lnTo>
                          <a:pt x="269" y="78"/>
                        </a:lnTo>
                        <a:lnTo>
                          <a:pt x="269" y="51"/>
                        </a:lnTo>
                        <a:lnTo>
                          <a:pt x="217" y="51"/>
                        </a:lnTo>
                        <a:lnTo>
                          <a:pt x="174" y="128"/>
                        </a:lnTo>
                        <a:lnTo>
                          <a:pt x="217" y="204"/>
                        </a:lnTo>
                        <a:lnTo>
                          <a:pt x="269" y="204"/>
                        </a:lnTo>
                        <a:lnTo>
                          <a:pt x="269" y="176"/>
                        </a:lnTo>
                        <a:lnTo>
                          <a:pt x="316" y="215"/>
                        </a:lnTo>
                        <a:lnTo>
                          <a:pt x="269" y="254"/>
                        </a:lnTo>
                        <a:lnTo>
                          <a:pt x="269" y="225"/>
                        </a:lnTo>
                        <a:lnTo>
                          <a:pt x="197" y="225"/>
                        </a:lnTo>
                        <a:lnTo>
                          <a:pt x="158" y="154"/>
                        </a:lnTo>
                        <a:lnTo>
                          <a:pt x="119" y="225"/>
                        </a:lnTo>
                        <a:lnTo>
                          <a:pt x="47" y="225"/>
                        </a:lnTo>
                        <a:lnTo>
                          <a:pt x="47" y="252"/>
                        </a:lnTo>
                        <a:lnTo>
                          <a:pt x="0" y="215"/>
                        </a:lnTo>
                        <a:lnTo>
                          <a:pt x="47" y="176"/>
                        </a:lnTo>
                        <a:lnTo>
                          <a:pt x="47" y="204"/>
                        </a:lnTo>
                        <a:lnTo>
                          <a:pt x="97" y="204"/>
                        </a:lnTo>
                        <a:lnTo>
                          <a:pt x="143" y="128"/>
                        </a:lnTo>
                        <a:lnTo>
                          <a:pt x="98" y="51"/>
                        </a:lnTo>
                        <a:lnTo>
                          <a:pt x="47" y="51"/>
                        </a:lnTo>
                        <a:lnTo>
                          <a:pt x="47" y="77"/>
                        </a:lnTo>
                        <a:lnTo>
                          <a:pt x="0" y="39"/>
                        </a:lnTo>
                        <a:lnTo>
                          <a:pt x="47" y="0"/>
                        </a:lnTo>
                        <a:lnTo>
                          <a:pt x="47" y="0"/>
                        </a:lnTo>
                        <a:lnTo>
                          <a:pt x="47" y="0"/>
                        </a:lnTo>
                        <a:close/>
                      </a:path>
                    </a:pathLst>
                  </a:custGeom>
                  <a:solidFill>
                    <a:srgbClr val="FFFFFF"/>
                  </a:solidFill>
                  <a:ln w="9525">
                    <a:noFill/>
                    <a:round/>
                    <a:headEnd/>
                    <a:tailEnd/>
                  </a:ln>
                </p:spPr>
                <p:txBody>
                  <a:bodyPr/>
                  <a:lstStyle/>
                  <a:p>
                    <a:endParaRPr lang="ja-JP" altLang="en-US"/>
                  </a:p>
                </p:txBody>
              </p:sp>
            </p:grpSp>
          </p:grpSp>
          <p:grpSp>
            <p:nvGrpSpPr>
              <p:cNvPr id="287" name="Group 248"/>
              <p:cNvGrpSpPr>
                <a:grpSpLocks/>
              </p:cNvGrpSpPr>
              <p:nvPr/>
            </p:nvGrpSpPr>
            <p:grpSpPr bwMode="auto">
              <a:xfrm rot="1746485">
                <a:off x="1641" y="2333"/>
                <a:ext cx="101" cy="102"/>
                <a:chOff x="2592" y="1680"/>
                <a:chExt cx="136" cy="112"/>
              </a:xfrm>
            </p:grpSpPr>
            <p:grpSp>
              <p:nvGrpSpPr>
                <p:cNvPr id="113" name="Group 249"/>
                <p:cNvGrpSpPr>
                  <a:grpSpLocks/>
                </p:cNvGrpSpPr>
                <p:nvPr/>
              </p:nvGrpSpPr>
              <p:grpSpPr bwMode="auto">
                <a:xfrm>
                  <a:off x="2592" y="1680"/>
                  <a:ext cx="136" cy="112"/>
                  <a:chOff x="2592" y="1680"/>
                  <a:chExt cx="136" cy="112"/>
                </a:xfrm>
              </p:grpSpPr>
              <p:sp>
                <p:nvSpPr>
                  <p:cNvPr id="177" name="Freeform 250"/>
                  <p:cNvSpPr>
                    <a:spLocks/>
                  </p:cNvSpPr>
                  <p:nvPr/>
                </p:nvSpPr>
                <p:spPr bwMode="auto">
                  <a:xfrm>
                    <a:off x="2713" y="1681"/>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0000"/>
                  </a:solidFill>
                  <a:ln w="9525">
                    <a:noFill/>
                    <a:round/>
                    <a:headEnd/>
                    <a:tailEnd/>
                  </a:ln>
                </p:spPr>
                <p:txBody>
                  <a:bodyPr/>
                  <a:lstStyle/>
                  <a:p>
                    <a:endParaRPr lang="ja-JP" altLang="en-US"/>
                  </a:p>
                </p:txBody>
              </p:sp>
              <p:sp>
                <p:nvSpPr>
                  <p:cNvPr id="178" name="Freeform 251"/>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179" name="Freeform 252"/>
                  <p:cNvSpPr>
                    <a:spLocks/>
                  </p:cNvSpPr>
                  <p:nvPr/>
                </p:nvSpPr>
                <p:spPr bwMode="auto">
                  <a:xfrm>
                    <a:off x="2592" y="1692"/>
                    <a:ext cx="119" cy="99"/>
                  </a:xfrm>
                  <a:custGeom>
                    <a:avLst/>
                    <a:gdLst/>
                    <a:ahLst/>
                    <a:cxnLst>
                      <a:cxn ang="0">
                        <a:pos x="0" y="0"/>
                      </a:cxn>
                      <a:cxn ang="0">
                        <a:pos x="357" y="0"/>
                      </a:cxn>
                      <a:cxn ang="0">
                        <a:pos x="357" y="295"/>
                      </a:cxn>
                      <a:cxn ang="0">
                        <a:pos x="0" y="295"/>
                      </a:cxn>
                      <a:cxn ang="0">
                        <a:pos x="0" y="0"/>
                      </a:cxn>
                      <a:cxn ang="0">
                        <a:pos x="0" y="0"/>
                      </a:cxn>
                      <a:cxn ang="0">
                        <a:pos x="0" y="0"/>
                      </a:cxn>
                    </a:cxnLst>
                    <a:rect l="0" t="0" r="r" b="b"/>
                    <a:pathLst>
                      <a:path w="357" h="295">
                        <a:moveTo>
                          <a:pt x="0" y="0"/>
                        </a:moveTo>
                        <a:lnTo>
                          <a:pt x="357" y="0"/>
                        </a:lnTo>
                        <a:lnTo>
                          <a:pt x="357" y="295"/>
                        </a:lnTo>
                        <a:lnTo>
                          <a:pt x="0" y="295"/>
                        </a:lnTo>
                        <a:lnTo>
                          <a:pt x="0" y="0"/>
                        </a:lnTo>
                        <a:lnTo>
                          <a:pt x="0" y="0"/>
                        </a:lnTo>
                        <a:lnTo>
                          <a:pt x="0" y="0"/>
                        </a:lnTo>
                        <a:close/>
                      </a:path>
                    </a:pathLst>
                  </a:custGeom>
                  <a:solidFill>
                    <a:srgbClr val="00CCFF"/>
                  </a:solidFill>
                  <a:ln w="9525">
                    <a:noFill/>
                    <a:round/>
                    <a:headEnd/>
                    <a:tailEnd/>
                  </a:ln>
                </p:spPr>
                <p:txBody>
                  <a:bodyPr/>
                  <a:lstStyle/>
                  <a:p>
                    <a:endParaRPr lang="ja-JP" altLang="en-US"/>
                  </a:p>
                </p:txBody>
              </p:sp>
            </p:grpSp>
            <p:grpSp>
              <p:nvGrpSpPr>
                <p:cNvPr id="120" name="Group 253"/>
                <p:cNvGrpSpPr>
                  <a:grpSpLocks/>
                </p:cNvGrpSpPr>
                <p:nvPr/>
              </p:nvGrpSpPr>
              <p:grpSpPr bwMode="auto">
                <a:xfrm>
                  <a:off x="2592" y="1680"/>
                  <a:ext cx="134" cy="111"/>
                  <a:chOff x="2592" y="1680"/>
                  <a:chExt cx="134" cy="111"/>
                </a:xfrm>
              </p:grpSpPr>
              <p:sp>
                <p:nvSpPr>
                  <p:cNvPr id="174" name="Freeform 254"/>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175" name="Freeform 255"/>
                  <p:cNvSpPr>
                    <a:spLocks/>
                  </p:cNvSpPr>
                  <p:nvPr/>
                </p:nvSpPr>
                <p:spPr bwMode="auto">
                  <a:xfrm>
                    <a:off x="2711" y="1680"/>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34AA"/>
                  </a:solidFill>
                  <a:ln w="9525">
                    <a:noFill/>
                    <a:round/>
                    <a:headEnd/>
                    <a:tailEnd/>
                  </a:ln>
                </p:spPr>
                <p:txBody>
                  <a:bodyPr/>
                  <a:lstStyle/>
                  <a:p>
                    <a:endParaRPr lang="ja-JP" altLang="en-US"/>
                  </a:p>
                </p:txBody>
              </p:sp>
              <p:sp>
                <p:nvSpPr>
                  <p:cNvPr id="176" name="Freeform 256"/>
                  <p:cNvSpPr>
                    <a:spLocks/>
                  </p:cNvSpPr>
                  <p:nvPr/>
                </p:nvSpPr>
                <p:spPr bwMode="auto">
                  <a:xfrm>
                    <a:off x="2599" y="1700"/>
                    <a:ext cx="105" cy="84"/>
                  </a:xfrm>
                  <a:custGeom>
                    <a:avLst/>
                    <a:gdLst/>
                    <a:ahLst/>
                    <a:cxnLst>
                      <a:cxn ang="0">
                        <a:pos x="47" y="0"/>
                      </a:cxn>
                      <a:cxn ang="0">
                        <a:pos x="47" y="31"/>
                      </a:cxn>
                      <a:cxn ang="0">
                        <a:pos x="119" y="31"/>
                      </a:cxn>
                      <a:cxn ang="0">
                        <a:pos x="158" y="100"/>
                      </a:cxn>
                      <a:cxn ang="0">
                        <a:pos x="197" y="31"/>
                      </a:cxn>
                      <a:cxn ang="0">
                        <a:pos x="269" y="31"/>
                      </a:cxn>
                      <a:cxn ang="0">
                        <a:pos x="269" y="0"/>
                      </a:cxn>
                      <a:cxn ang="0">
                        <a:pos x="316" y="39"/>
                      </a:cxn>
                      <a:cxn ang="0">
                        <a:pos x="269" y="78"/>
                      </a:cxn>
                      <a:cxn ang="0">
                        <a:pos x="269" y="51"/>
                      </a:cxn>
                      <a:cxn ang="0">
                        <a:pos x="217" y="51"/>
                      </a:cxn>
                      <a:cxn ang="0">
                        <a:pos x="174" y="128"/>
                      </a:cxn>
                      <a:cxn ang="0">
                        <a:pos x="217" y="204"/>
                      </a:cxn>
                      <a:cxn ang="0">
                        <a:pos x="269" y="204"/>
                      </a:cxn>
                      <a:cxn ang="0">
                        <a:pos x="269" y="176"/>
                      </a:cxn>
                      <a:cxn ang="0">
                        <a:pos x="316" y="215"/>
                      </a:cxn>
                      <a:cxn ang="0">
                        <a:pos x="269" y="254"/>
                      </a:cxn>
                      <a:cxn ang="0">
                        <a:pos x="269" y="225"/>
                      </a:cxn>
                      <a:cxn ang="0">
                        <a:pos x="197" y="225"/>
                      </a:cxn>
                      <a:cxn ang="0">
                        <a:pos x="158" y="154"/>
                      </a:cxn>
                      <a:cxn ang="0">
                        <a:pos x="119" y="225"/>
                      </a:cxn>
                      <a:cxn ang="0">
                        <a:pos x="47" y="225"/>
                      </a:cxn>
                      <a:cxn ang="0">
                        <a:pos x="47" y="252"/>
                      </a:cxn>
                      <a:cxn ang="0">
                        <a:pos x="0" y="215"/>
                      </a:cxn>
                      <a:cxn ang="0">
                        <a:pos x="47" y="176"/>
                      </a:cxn>
                      <a:cxn ang="0">
                        <a:pos x="47" y="204"/>
                      </a:cxn>
                      <a:cxn ang="0">
                        <a:pos x="97" y="204"/>
                      </a:cxn>
                      <a:cxn ang="0">
                        <a:pos x="143" y="128"/>
                      </a:cxn>
                      <a:cxn ang="0">
                        <a:pos x="98" y="51"/>
                      </a:cxn>
                      <a:cxn ang="0">
                        <a:pos x="47" y="51"/>
                      </a:cxn>
                      <a:cxn ang="0">
                        <a:pos x="47" y="77"/>
                      </a:cxn>
                      <a:cxn ang="0">
                        <a:pos x="0" y="39"/>
                      </a:cxn>
                      <a:cxn ang="0">
                        <a:pos x="47" y="0"/>
                      </a:cxn>
                      <a:cxn ang="0">
                        <a:pos x="47" y="0"/>
                      </a:cxn>
                      <a:cxn ang="0">
                        <a:pos x="47" y="0"/>
                      </a:cxn>
                    </a:cxnLst>
                    <a:rect l="0" t="0" r="r" b="b"/>
                    <a:pathLst>
                      <a:path w="316" h="254">
                        <a:moveTo>
                          <a:pt x="47" y="0"/>
                        </a:moveTo>
                        <a:lnTo>
                          <a:pt x="47" y="31"/>
                        </a:lnTo>
                        <a:lnTo>
                          <a:pt x="119" y="31"/>
                        </a:lnTo>
                        <a:lnTo>
                          <a:pt x="158" y="100"/>
                        </a:lnTo>
                        <a:lnTo>
                          <a:pt x="197" y="31"/>
                        </a:lnTo>
                        <a:lnTo>
                          <a:pt x="269" y="31"/>
                        </a:lnTo>
                        <a:lnTo>
                          <a:pt x="269" y="0"/>
                        </a:lnTo>
                        <a:lnTo>
                          <a:pt x="316" y="39"/>
                        </a:lnTo>
                        <a:lnTo>
                          <a:pt x="269" y="78"/>
                        </a:lnTo>
                        <a:lnTo>
                          <a:pt x="269" y="51"/>
                        </a:lnTo>
                        <a:lnTo>
                          <a:pt x="217" y="51"/>
                        </a:lnTo>
                        <a:lnTo>
                          <a:pt x="174" y="128"/>
                        </a:lnTo>
                        <a:lnTo>
                          <a:pt x="217" y="204"/>
                        </a:lnTo>
                        <a:lnTo>
                          <a:pt x="269" y="204"/>
                        </a:lnTo>
                        <a:lnTo>
                          <a:pt x="269" y="176"/>
                        </a:lnTo>
                        <a:lnTo>
                          <a:pt x="316" y="215"/>
                        </a:lnTo>
                        <a:lnTo>
                          <a:pt x="269" y="254"/>
                        </a:lnTo>
                        <a:lnTo>
                          <a:pt x="269" y="225"/>
                        </a:lnTo>
                        <a:lnTo>
                          <a:pt x="197" y="225"/>
                        </a:lnTo>
                        <a:lnTo>
                          <a:pt x="158" y="154"/>
                        </a:lnTo>
                        <a:lnTo>
                          <a:pt x="119" y="225"/>
                        </a:lnTo>
                        <a:lnTo>
                          <a:pt x="47" y="225"/>
                        </a:lnTo>
                        <a:lnTo>
                          <a:pt x="47" y="252"/>
                        </a:lnTo>
                        <a:lnTo>
                          <a:pt x="0" y="215"/>
                        </a:lnTo>
                        <a:lnTo>
                          <a:pt x="47" y="176"/>
                        </a:lnTo>
                        <a:lnTo>
                          <a:pt x="47" y="204"/>
                        </a:lnTo>
                        <a:lnTo>
                          <a:pt x="97" y="204"/>
                        </a:lnTo>
                        <a:lnTo>
                          <a:pt x="143" y="128"/>
                        </a:lnTo>
                        <a:lnTo>
                          <a:pt x="98" y="51"/>
                        </a:lnTo>
                        <a:lnTo>
                          <a:pt x="47" y="51"/>
                        </a:lnTo>
                        <a:lnTo>
                          <a:pt x="47" y="77"/>
                        </a:lnTo>
                        <a:lnTo>
                          <a:pt x="0" y="39"/>
                        </a:lnTo>
                        <a:lnTo>
                          <a:pt x="47" y="0"/>
                        </a:lnTo>
                        <a:lnTo>
                          <a:pt x="47" y="0"/>
                        </a:lnTo>
                        <a:lnTo>
                          <a:pt x="47" y="0"/>
                        </a:lnTo>
                        <a:close/>
                      </a:path>
                    </a:pathLst>
                  </a:custGeom>
                  <a:solidFill>
                    <a:srgbClr val="FFFFFF"/>
                  </a:solidFill>
                  <a:ln w="9525">
                    <a:noFill/>
                    <a:round/>
                    <a:headEnd/>
                    <a:tailEnd/>
                  </a:ln>
                </p:spPr>
                <p:txBody>
                  <a:bodyPr/>
                  <a:lstStyle/>
                  <a:p>
                    <a:endParaRPr lang="ja-JP" altLang="en-US"/>
                  </a:p>
                </p:txBody>
              </p:sp>
            </p:grpSp>
          </p:grpSp>
          <p:pic>
            <p:nvPicPr>
              <p:cNvPr id="141" name="Picture 257"/>
              <p:cNvPicPr>
                <a:picLocks noChangeArrowheads="1"/>
              </p:cNvPicPr>
              <p:nvPr/>
            </p:nvPicPr>
            <p:blipFill>
              <a:blip r:embed="rId3" cstate="print"/>
              <a:srcRect/>
              <a:stretch>
                <a:fillRect/>
              </a:stretch>
            </p:blipFill>
            <p:spPr bwMode="auto">
              <a:xfrm rot="1746485">
                <a:off x="1108" y="2308"/>
                <a:ext cx="106" cy="107"/>
              </a:xfrm>
              <a:prstGeom prst="rect">
                <a:avLst/>
              </a:prstGeom>
              <a:noFill/>
              <a:ln w="9525">
                <a:noFill/>
                <a:miter lim="800000"/>
                <a:headEnd/>
                <a:tailEnd/>
              </a:ln>
              <a:effectLst/>
            </p:spPr>
          </p:pic>
          <p:pic>
            <p:nvPicPr>
              <p:cNvPr id="142" name="Picture 258"/>
              <p:cNvPicPr>
                <a:picLocks noChangeArrowheads="1"/>
              </p:cNvPicPr>
              <p:nvPr/>
            </p:nvPicPr>
            <p:blipFill>
              <a:blip r:embed="rId3" cstate="print"/>
              <a:srcRect/>
              <a:stretch>
                <a:fillRect/>
              </a:stretch>
            </p:blipFill>
            <p:spPr bwMode="auto">
              <a:xfrm rot="1746485">
                <a:off x="2368" y="2603"/>
                <a:ext cx="106" cy="108"/>
              </a:xfrm>
              <a:prstGeom prst="rect">
                <a:avLst/>
              </a:prstGeom>
              <a:noFill/>
              <a:ln w="9525">
                <a:noFill/>
                <a:miter lim="800000"/>
                <a:headEnd/>
                <a:tailEnd/>
              </a:ln>
              <a:effectLst/>
            </p:spPr>
          </p:pic>
          <p:pic>
            <p:nvPicPr>
              <p:cNvPr id="143" name="Picture 259"/>
              <p:cNvPicPr>
                <a:picLocks noChangeArrowheads="1"/>
              </p:cNvPicPr>
              <p:nvPr/>
            </p:nvPicPr>
            <p:blipFill>
              <a:blip r:embed="rId3" cstate="print"/>
              <a:srcRect/>
              <a:stretch>
                <a:fillRect/>
              </a:stretch>
            </p:blipFill>
            <p:spPr bwMode="auto">
              <a:xfrm rot="1746485">
                <a:off x="4079" y="1322"/>
                <a:ext cx="106" cy="108"/>
              </a:xfrm>
              <a:prstGeom prst="rect">
                <a:avLst/>
              </a:prstGeom>
              <a:noFill/>
              <a:ln w="9525">
                <a:noFill/>
                <a:miter lim="800000"/>
                <a:headEnd/>
                <a:tailEnd/>
              </a:ln>
              <a:effectLst/>
            </p:spPr>
          </p:pic>
          <p:grpSp>
            <p:nvGrpSpPr>
              <p:cNvPr id="124" name="Group 260"/>
              <p:cNvGrpSpPr>
                <a:grpSpLocks/>
              </p:cNvGrpSpPr>
              <p:nvPr/>
            </p:nvGrpSpPr>
            <p:grpSpPr bwMode="auto">
              <a:xfrm rot="1746485">
                <a:off x="2419" y="2521"/>
                <a:ext cx="101" cy="102"/>
                <a:chOff x="2592" y="1680"/>
                <a:chExt cx="136" cy="112"/>
              </a:xfrm>
            </p:grpSpPr>
            <p:grpSp>
              <p:nvGrpSpPr>
                <p:cNvPr id="125" name="Group 261"/>
                <p:cNvGrpSpPr>
                  <a:grpSpLocks/>
                </p:cNvGrpSpPr>
                <p:nvPr/>
              </p:nvGrpSpPr>
              <p:grpSpPr bwMode="auto">
                <a:xfrm>
                  <a:off x="2592" y="1680"/>
                  <a:ext cx="136" cy="112"/>
                  <a:chOff x="2592" y="1680"/>
                  <a:chExt cx="136" cy="112"/>
                </a:xfrm>
              </p:grpSpPr>
              <p:sp>
                <p:nvSpPr>
                  <p:cNvPr id="169" name="Freeform 262"/>
                  <p:cNvSpPr>
                    <a:spLocks/>
                  </p:cNvSpPr>
                  <p:nvPr/>
                </p:nvSpPr>
                <p:spPr bwMode="auto">
                  <a:xfrm>
                    <a:off x="2713" y="1681"/>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0000"/>
                  </a:solidFill>
                  <a:ln w="9525">
                    <a:noFill/>
                    <a:round/>
                    <a:headEnd/>
                    <a:tailEnd/>
                  </a:ln>
                </p:spPr>
                <p:txBody>
                  <a:bodyPr/>
                  <a:lstStyle/>
                  <a:p>
                    <a:endParaRPr lang="ja-JP" altLang="en-US"/>
                  </a:p>
                </p:txBody>
              </p:sp>
              <p:sp>
                <p:nvSpPr>
                  <p:cNvPr id="170" name="Freeform 263"/>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171" name="Freeform 264"/>
                  <p:cNvSpPr>
                    <a:spLocks/>
                  </p:cNvSpPr>
                  <p:nvPr/>
                </p:nvSpPr>
                <p:spPr bwMode="auto">
                  <a:xfrm>
                    <a:off x="2592" y="1692"/>
                    <a:ext cx="119" cy="99"/>
                  </a:xfrm>
                  <a:custGeom>
                    <a:avLst/>
                    <a:gdLst/>
                    <a:ahLst/>
                    <a:cxnLst>
                      <a:cxn ang="0">
                        <a:pos x="0" y="0"/>
                      </a:cxn>
                      <a:cxn ang="0">
                        <a:pos x="357" y="0"/>
                      </a:cxn>
                      <a:cxn ang="0">
                        <a:pos x="357" y="295"/>
                      </a:cxn>
                      <a:cxn ang="0">
                        <a:pos x="0" y="295"/>
                      </a:cxn>
                      <a:cxn ang="0">
                        <a:pos x="0" y="0"/>
                      </a:cxn>
                      <a:cxn ang="0">
                        <a:pos x="0" y="0"/>
                      </a:cxn>
                      <a:cxn ang="0">
                        <a:pos x="0" y="0"/>
                      </a:cxn>
                    </a:cxnLst>
                    <a:rect l="0" t="0" r="r" b="b"/>
                    <a:pathLst>
                      <a:path w="357" h="295">
                        <a:moveTo>
                          <a:pt x="0" y="0"/>
                        </a:moveTo>
                        <a:lnTo>
                          <a:pt x="357" y="0"/>
                        </a:lnTo>
                        <a:lnTo>
                          <a:pt x="357" y="295"/>
                        </a:lnTo>
                        <a:lnTo>
                          <a:pt x="0" y="295"/>
                        </a:lnTo>
                        <a:lnTo>
                          <a:pt x="0" y="0"/>
                        </a:lnTo>
                        <a:lnTo>
                          <a:pt x="0" y="0"/>
                        </a:lnTo>
                        <a:lnTo>
                          <a:pt x="0" y="0"/>
                        </a:lnTo>
                        <a:close/>
                      </a:path>
                    </a:pathLst>
                  </a:custGeom>
                  <a:solidFill>
                    <a:srgbClr val="00CCFF"/>
                  </a:solidFill>
                  <a:ln w="9525">
                    <a:noFill/>
                    <a:round/>
                    <a:headEnd/>
                    <a:tailEnd/>
                  </a:ln>
                </p:spPr>
                <p:txBody>
                  <a:bodyPr/>
                  <a:lstStyle/>
                  <a:p>
                    <a:endParaRPr lang="ja-JP" altLang="en-US"/>
                  </a:p>
                </p:txBody>
              </p:sp>
            </p:grpSp>
            <p:grpSp>
              <p:nvGrpSpPr>
                <p:cNvPr id="126" name="Group 265"/>
                <p:cNvGrpSpPr>
                  <a:grpSpLocks/>
                </p:cNvGrpSpPr>
                <p:nvPr/>
              </p:nvGrpSpPr>
              <p:grpSpPr bwMode="auto">
                <a:xfrm>
                  <a:off x="2592" y="1680"/>
                  <a:ext cx="134" cy="111"/>
                  <a:chOff x="2592" y="1680"/>
                  <a:chExt cx="134" cy="111"/>
                </a:xfrm>
              </p:grpSpPr>
              <p:sp>
                <p:nvSpPr>
                  <p:cNvPr id="166" name="Freeform 266"/>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167" name="Freeform 267"/>
                  <p:cNvSpPr>
                    <a:spLocks/>
                  </p:cNvSpPr>
                  <p:nvPr/>
                </p:nvSpPr>
                <p:spPr bwMode="auto">
                  <a:xfrm>
                    <a:off x="2711" y="1680"/>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34AA"/>
                  </a:solidFill>
                  <a:ln w="9525">
                    <a:noFill/>
                    <a:round/>
                    <a:headEnd/>
                    <a:tailEnd/>
                  </a:ln>
                </p:spPr>
                <p:txBody>
                  <a:bodyPr/>
                  <a:lstStyle/>
                  <a:p>
                    <a:endParaRPr lang="ja-JP" altLang="en-US"/>
                  </a:p>
                </p:txBody>
              </p:sp>
              <p:sp>
                <p:nvSpPr>
                  <p:cNvPr id="168" name="Freeform 268"/>
                  <p:cNvSpPr>
                    <a:spLocks/>
                  </p:cNvSpPr>
                  <p:nvPr/>
                </p:nvSpPr>
                <p:spPr bwMode="auto">
                  <a:xfrm>
                    <a:off x="2599" y="1700"/>
                    <a:ext cx="105" cy="84"/>
                  </a:xfrm>
                  <a:custGeom>
                    <a:avLst/>
                    <a:gdLst/>
                    <a:ahLst/>
                    <a:cxnLst>
                      <a:cxn ang="0">
                        <a:pos x="47" y="0"/>
                      </a:cxn>
                      <a:cxn ang="0">
                        <a:pos x="47" y="31"/>
                      </a:cxn>
                      <a:cxn ang="0">
                        <a:pos x="119" y="31"/>
                      </a:cxn>
                      <a:cxn ang="0">
                        <a:pos x="158" y="100"/>
                      </a:cxn>
                      <a:cxn ang="0">
                        <a:pos x="197" y="31"/>
                      </a:cxn>
                      <a:cxn ang="0">
                        <a:pos x="269" y="31"/>
                      </a:cxn>
                      <a:cxn ang="0">
                        <a:pos x="269" y="0"/>
                      </a:cxn>
                      <a:cxn ang="0">
                        <a:pos x="316" y="39"/>
                      </a:cxn>
                      <a:cxn ang="0">
                        <a:pos x="269" y="78"/>
                      </a:cxn>
                      <a:cxn ang="0">
                        <a:pos x="269" y="51"/>
                      </a:cxn>
                      <a:cxn ang="0">
                        <a:pos x="217" y="51"/>
                      </a:cxn>
                      <a:cxn ang="0">
                        <a:pos x="174" y="128"/>
                      </a:cxn>
                      <a:cxn ang="0">
                        <a:pos x="217" y="204"/>
                      </a:cxn>
                      <a:cxn ang="0">
                        <a:pos x="269" y="204"/>
                      </a:cxn>
                      <a:cxn ang="0">
                        <a:pos x="269" y="176"/>
                      </a:cxn>
                      <a:cxn ang="0">
                        <a:pos x="316" y="215"/>
                      </a:cxn>
                      <a:cxn ang="0">
                        <a:pos x="269" y="254"/>
                      </a:cxn>
                      <a:cxn ang="0">
                        <a:pos x="269" y="225"/>
                      </a:cxn>
                      <a:cxn ang="0">
                        <a:pos x="197" y="225"/>
                      </a:cxn>
                      <a:cxn ang="0">
                        <a:pos x="158" y="154"/>
                      </a:cxn>
                      <a:cxn ang="0">
                        <a:pos x="119" y="225"/>
                      </a:cxn>
                      <a:cxn ang="0">
                        <a:pos x="47" y="225"/>
                      </a:cxn>
                      <a:cxn ang="0">
                        <a:pos x="47" y="252"/>
                      </a:cxn>
                      <a:cxn ang="0">
                        <a:pos x="0" y="215"/>
                      </a:cxn>
                      <a:cxn ang="0">
                        <a:pos x="47" y="176"/>
                      </a:cxn>
                      <a:cxn ang="0">
                        <a:pos x="47" y="204"/>
                      </a:cxn>
                      <a:cxn ang="0">
                        <a:pos x="97" y="204"/>
                      </a:cxn>
                      <a:cxn ang="0">
                        <a:pos x="143" y="128"/>
                      </a:cxn>
                      <a:cxn ang="0">
                        <a:pos x="98" y="51"/>
                      </a:cxn>
                      <a:cxn ang="0">
                        <a:pos x="47" y="51"/>
                      </a:cxn>
                      <a:cxn ang="0">
                        <a:pos x="47" y="77"/>
                      </a:cxn>
                      <a:cxn ang="0">
                        <a:pos x="0" y="39"/>
                      </a:cxn>
                      <a:cxn ang="0">
                        <a:pos x="47" y="0"/>
                      </a:cxn>
                      <a:cxn ang="0">
                        <a:pos x="47" y="0"/>
                      </a:cxn>
                      <a:cxn ang="0">
                        <a:pos x="47" y="0"/>
                      </a:cxn>
                    </a:cxnLst>
                    <a:rect l="0" t="0" r="r" b="b"/>
                    <a:pathLst>
                      <a:path w="316" h="254">
                        <a:moveTo>
                          <a:pt x="47" y="0"/>
                        </a:moveTo>
                        <a:lnTo>
                          <a:pt x="47" y="31"/>
                        </a:lnTo>
                        <a:lnTo>
                          <a:pt x="119" y="31"/>
                        </a:lnTo>
                        <a:lnTo>
                          <a:pt x="158" y="100"/>
                        </a:lnTo>
                        <a:lnTo>
                          <a:pt x="197" y="31"/>
                        </a:lnTo>
                        <a:lnTo>
                          <a:pt x="269" y="31"/>
                        </a:lnTo>
                        <a:lnTo>
                          <a:pt x="269" y="0"/>
                        </a:lnTo>
                        <a:lnTo>
                          <a:pt x="316" y="39"/>
                        </a:lnTo>
                        <a:lnTo>
                          <a:pt x="269" y="78"/>
                        </a:lnTo>
                        <a:lnTo>
                          <a:pt x="269" y="51"/>
                        </a:lnTo>
                        <a:lnTo>
                          <a:pt x="217" y="51"/>
                        </a:lnTo>
                        <a:lnTo>
                          <a:pt x="174" y="128"/>
                        </a:lnTo>
                        <a:lnTo>
                          <a:pt x="217" y="204"/>
                        </a:lnTo>
                        <a:lnTo>
                          <a:pt x="269" y="204"/>
                        </a:lnTo>
                        <a:lnTo>
                          <a:pt x="269" y="176"/>
                        </a:lnTo>
                        <a:lnTo>
                          <a:pt x="316" y="215"/>
                        </a:lnTo>
                        <a:lnTo>
                          <a:pt x="269" y="254"/>
                        </a:lnTo>
                        <a:lnTo>
                          <a:pt x="269" y="225"/>
                        </a:lnTo>
                        <a:lnTo>
                          <a:pt x="197" y="225"/>
                        </a:lnTo>
                        <a:lnTo>
                          <a:pt x="158" y="154"/>
                        </a:lnTo>
                        <a:lnTo>
                          <a:pt x="119" y="225"/>
                        </a:lnTo>
                        <a:lnTo>
                          <a:pt x="47" y="225"/>
                        </a:lnTo>
                        <a:lnTo>
                          <a:pt x="47" y="252"/>
                        </a:lnTo>
                        <a:lnTo>
                          <a:pt x="0" y="215"/>
                        </a:lnTo>
                        <a:lnTo>
                          <a:pt x="47" y="176"/>
                        </a:lnTo>
                        <a:lnTo>
                          <a:pt x="47" y="204"/>
                        </a:lnTo>
                        <a:lnTo>
                          <a:pt x="97" y="204"/>
                        </a:lnTo>
                        <a:lnTo>
                          <a:pt x="143" y="128"/>
                        </a:lnTo>
                        <a:lnTo>
                          <a:pt x="98" y="51"/>
                        </a:lnTo>
                        <a:lnTo>
                          <a:pt x="47" y="51"/>
                        </a:lnTo>
                        <a:lnTo>
                          <a:pt x="47" y="77"/>
                        </a:lnTo>
                        <a:lnTo>
                          <a:pt x="0" y="39"/>
                        </a:lnTo>
                        <a:lnTo>
                          <a:pt x="47" y="0"/>
                        </a:lnTo>
                        <a:lnTo>
                          <a:pt x="47" y="0"/>
                        </a:lnTo>
                        <a:lnTo>
                          <a:pt x="47" y="0"/>
                        </a:lnTo>
                        <a:close/>
                      </a:path>
                    </a:pathLst>
                  </a:custGeom>
                  <a:solidFill>
                    <a:srgbClr val="FFFFFF"/>
                  </a:solidFill>
                  <a:ln w="9525">
                    <a:noFill/>
                    <a:round/>
                    <a:headEnd/>
                    <a:tailEnd/>
                  </a:ln>
                </p:spPr>
                <p:txBody>
                  <a:bodyPr/>
                  <a:lstStyle/>
                  <a:p>
                    <a:endParaRPr lang="ja-JP" altLang="en-US"/>
                  </a:p>
                </p:txBody>
              </p:sp>
            </p:grpSp>
          </p:grpSp>
          <p:grpSp>
            <p:nvGrpSpPr>
              <p:cNvPr id="131" name="Group 269"/>
              <p:cNvGrpSpPr>
                <a:grpSpLocks/>
              </p:cNvGrpSpPr>
              <p:nvPr/>
            </p:nvGrpSpPr>
            <p:grpSpPr bwMode="auto">
              <a:xfrm rot="1746485">
                <a:off x="3797" y="2260"/>
                <a:ext cx="101" cy="102"/>
                <a:chOff x="2592" y="1680"/>
                <a:chExt cx="136" cy="112"/>
              </a:xfrm>
            </p:grpSpPr>
            <p:grpSp>
              <p:nvGrpSpPr>
                <p:cNvPr id="132" name="Group 270"/>
                <p:cNvGrpSpPr>
                  <a:grpSpLocks/>
                </p:cNvGrpSpPr>
                <p:nvPr/>
              </p:nvGrpSpPr>
              <p:grpSpPr bwMode="auto">
                <a:xfrm>
                  <a:off x="2592" y="1680"/>
                  <a:ext cx="136" cy="112"/>
                  <a:chOff x="2592" y="1680"/>
                  <a:chExt cx="136" cy="112"/>
                </a:xfrm>
              </p:grpSpPr>
              <p:sp>
                <p:nvSpPr>
                  <p:cNvPr id="161" name="Freeform 271"/>
                  <p:cNvSpPr>
                    <a:spLocks/>
                  </p:cNvSpPr>
                  <p:nvPr/>
                </p:nvSpPr>
                <p:spPr bwMode="auto">
                  <a:xfrm>
                    <a:off x="2713" y="1681"/>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0000"/>
                  </a:solidFill>
                  <a:ln w="9525">
                    <a:noFill/>
                    <a:round/>
                    <a:headEnd/>
                    <a:tailEnd/>
                  </a:ln>
                </p:spPr>
                <p:txBody>
                  <a:bodyPr/>
                  <a:lstStyle/>
                  <a:p>
                    <a:endParaRPr lang="ja-JP" altLang="en-US"/>
                  </a:p>
                </p:txBody>
              </p:sp>
              <p:sp>
                <p:nvSpPr>
                  <p:cNvPr id="162" name="Freeform 272"/>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163" name="Freeform 273"/>
                  <p:cNvSpPr>
                    <a:spLocks/>
                  </p:cNvSpPr>
                  <p:nvPr/>
                </p:nvSpPr>
                <p:spPr bwMode="auto">
                  <a:xfrm>
                    <a:off x="2592" y="1692"/>
                    <a:ext cx="119" cy="99"/>
                  </a:xfrm>
                  <a:custGeom>
                    <a:avLst/>
                    <a:gdLst/>
                    <a:ahLst/>
                    <a:cxnLst>
                      <a:cxn ang="0">
                        <a:pos x="0" y="0"/>
                      </a:cxn>
                      <a:cxn ang="0">
                        <a:pos x="357" y="0"/>
                      </a:cxn>
                      <a:cxn ang="0">
                        <a:pos x="357" y="295"/>
                      </a:cxn>
                      <a:cxn ang="0">
                        <a:pos x="0" y="295"/>
                      </a:cxn>
                      <a:cxn ang="0">
                        <a:pos x="0" y="0"/>
                      </a:cxn>
                      <a:cxn ang="0">
                        <a:pos x="0" y="0"/>
                      </a:cxn>
                      <a:cxn ang="0">
                        <a:pos x="0" y="0"/>
                      </a:cxn>
                    </a:cxnLst>
                    <a:rect l="0" t="0" r="r" b="b"/>
                    <a:pathLst>
                      <a:path w="357" h="295">
                        <a:moveTo>
                          <a:pt x="0" y="0"/>
                        </a:moveTo>
                        <a:lnTo>
                          <a:pt x="357" y="0"/>
                        </a:lnTo>
                        <a:lnTo>
                          <a:pt x="357" y="295"/>
                        </a:lnTo>
                        <a:lnTo>
                          <a:pt x="0" y="295"/>
                        </a:lnTo>
                        <a:lnTo>
                          <a:pt x="0" y="0"/>
                        </a:lnTo>
                        <a:lnTo>
                          <a:pt x="0" y="0"/>
                        </a:lnTo>
                        <a:lnTo>
                          <a:pt x="0" y="0"/>
                        </a:lnTo>
                        <a:close/>
                      </a:path>
                    </a:pathLst>
                  </a:custGeom>
                  <a:solidFill>
                    <a:srgbClr val="00CCFF"/>
                  </a:solidFill>
                  <a:ln w="9525">
                    <a:noFill/>
                    <a:round/>
                    <a:headEnd/>
                    <a:tailEnd/>
                  </a:ln>
                </p:spPr>
                <p:txBody>
                  <a:bodyPr/>
                  <a:lstStyle/>
                  <a:p>
                    <a:endParaRPr lang="ja-JP" altLang="en-US"/>
                  </a:p>
                </p:txBody>
              </p:sp>
            </p:grpSp>
            <p:grpSp>
              <p:nvGrpSpPr>
                <p:cNvPr id="133" name="Group 274"/>
                <p:cNvGrpSpPr>
                  <a:grpSpLocks/>
                </p:cNvGrpSpPr>
                <p:nvPr/>
              </p:nvGrpSpPr>
              <p:grpSpPr bwMode="auto">
                <a:xfrm>
                  <a:off x="2592" y="1680"/>
                  <a:ext cx="134" cy="111"/>
                  <a:chOff x="2592" y="1680"/>
                  <a:chExt cx="134" cy="111"/>
                </a:xfrm>
              </p:grpSpPr>
              <p:sp>
                <p:nvSpPr>
                  <p:cNvPr id="158" name="Freeform 275"/>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159" name="Freeform 276"/>
                  <p:cNvSpPr>
                    <a:spLocks/>
                  </p:cNvSpPr>
                  <p:nvPr/>
                </p:nvSpPr>
                <p:spPr bwMode="auto">
                  <a:xfrm>
                    <a:off x="2711" y="1680"/>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34AA"/>
                  </a:solidFill>
                  <a:ln w="9525">
                    <a:noFill/>
                    <a:round/>
                    <a:headEnd/>
                    <a:tailEnd/>
                  </a:ln>
                </p:spPr>
                <p:txBody>
                  <a:bodyPr/>
                  <a:lstStyle/>
                  <a:p>
                    <a:endParaRPr lang="ja-JP" altLang="en-US"/>
                  </a:p>
                </p:txBody>
              </p:sp>
              <p:sp>
                <p:nvSpPr>
                  <p:cNvPr id="160" name="Freeform 277"/>
                  <p:cNvSpPr>
                    <a:spLocks/>
                  </p:cNvSpPr>
                  <p:nvPr/>
                </p:nvSpPr>
                <p:spPr bwMode="auto">
                  <a:xfrm>
                    <a:off x="2599" y="1700"/>
                    <a:ext cx="105" cy="84"/>
                  </a:xfrm>
                  <a:custGeom>
                    <a:avLst/>
                    <a:gdLst/>
                    <a:ahLst/>
                    <a:cxnLst>
                      <a:cxn ang="0">
                        <a:pos x="47" y="0"/>
                      </a:cxn>
                      <a:cxn ang="0">
                        <a:pos x="47" y="31"/>
                      </a:cxn>
                      <a:cxn ang="0">
                        <a:pos x="119" y="31"/>
                      </a:cxn>
                      <a:cxn ang="0">
                        <a:pos x="158" y="100"/>
                      </a:cxn>
                      <a:cxn ang="0">
                        <a:pos x="197" y="31"/>
                      </a:cxn>
                      <a:cxn ang="0">
                        <a:pos x="269" y="31"/>
                      </a:cxn>
                      <a:cxn ang="0">
                        <a:pos x="269" y="0"/>
                      </a:cxn>
                      <a:cxn ang="0">
                        <a:pos x="316" y="39"/>
                      </a:cxn>
                      <a:cxn ang="0">
                        <a:pos x="269" y="78"/>
                      </a:cxn>
                      <a:cxn ang="0">
                        <a:pos x="269" y="51"/>
                      </a:cxn>
                      <a:cxn ang="0">
                        <a:pos x="217" y="51"/>
                      </a:cxn>
                      <a:cxn ang="0">
                        <a:pos x="174" y="128"/>
                      </a:cxn>
                      <a:cxn ang="0">
                        <a:pos x="217" y="204"/>
                      </a:cxn>
                      <a:cxn ang="0">
                        <a:pos x="269" y="204"/>
                      </a:cxn>
                      <a:cxn ang="0">
                        <a:pos x="269" y="176"/>
                      </a:cxn>
                      <a:cxn ang="0">
                        <a:pos x="316" y="215"/>
                      </a:cxn>
                      <a:cxn ang="0">
                        <a:pos x="269" y="254"/>
                      </a:cxn>
                      <a:cxn ang="0">
                        <a:pos x="269" y="225"/>
                      </a:cxn>
                      <a:cxn ang="0">
                        <a:pos x="197" y="225"/>
                      </a:cxn>
                      <a:cxn ang="0">
                        <a:pos x="158" y="154"/>
                      </a:cxn>
                      <a:cxn ang="0">
                        <a:pos x="119" y="225"/>
                      </a:cxn>
                      <a:cxn ang="0">
                        <a:pos x="47" y="225"/>
                      </a:cxn>
                      <a:cxn ang="0">
                        <a:pos x="47" y="252"/>
                      </a:cxn>
                      <a:cxn ang="0">
                        <a:pos x="0" y="215"/>
                      </a:cxn>
                      <a:cxn ang="0">
                        <a:pos x="47" y="176"/>
                      </a:cxn>
                      <a:cxn ang="0">
                        <a:pos x="47" y="204"/>
                      </a:cxn>
                      <a:cxn ang="0">
                        <a:pos x="97" y="204"/>
                      </a:cxn>
                      <a:cxn ang="0">
                        <a:pos x="143" y="128"/>
                      </a:cxn>
                      <a:cxn ang="0">
                        <a:pos x="98" y="51"/>
                      </a:cxn>
                      <a:cxn ang="0">
                        <a:pos x="47" y="51"/>
                      </a:cxn>
                      <a:cxn ang="0">
                        <a:pos x="47" y="77"/>
                      </a:cxn>
                      <a:cxn ang="0">
                        <a:pos x="0" y="39"/>
                      </a:cxn>
                      <a:cxn ang="0">
                        <a:pos x="47" y="0"/>
                      </a:cxn>
                      <a:cxn ang="0">
                        <a:pos x="47" y="0"/>
                      </a:cxn>
                      <a:cxn ang="0">
                        <a:pos x="47" y="0"/>
                      </a:cxn>
                    </a:cxnLst>
                    <a:rect l="0" t="0" r="r" b="b"/>
                    <a:pathLst>
                      <a:path w="316" h="254">
                        <a:moveTo>
                          <a:pt x="47" y="0"/>
                        </a:moveTo>
                        <a:lnTo>
                          <a:pt x="47" y="31"/>
                        </a:lnTo>
                        <a:lnTo>
                          <a:pt x="119" y="31"/>
                        </a:lnTo>
                        <a:lnTo>
                          <a:pt x="158" y="100"/>
                        </a:lnTo>
                        <a:lnTo>
                          <a:pt x="197" y="31"/>
                        </a:lnTo>
                        <a:lnTo>
                          <a:pt x="269" y="31"/>
                        </a:lnTo>
                        <a:lnTo>
                          <a:pt x="269" y="0"/>
                        </a:lnTo>
                        <a:lnTo>
                          <a:pt x="316" y="39"/>
                        </a:lnTo>
                        <a:lnTo>
                          <a:pt x="269" y="78"/>
                        </a:lnTo>
                        <a:lnTo>
                          <a:pt x="269" y="51"/>
                        </a:lnTo>
                        <a:lnTo>
                          <a:pt x="217" y="51"/>
                        </a:lnTo>
                        <a:lnTo>
                          <a:pt x="174" y="128"/>
                        </a:lnTo>
                        <a:lnTo>
                          <a:pt x="217" y="204"/>
                        </a:lnTo>
                        <a:lnTo>
                          <a:pt x="269" y="204"/>
                        </a:lnTo>
                        <a:lnTo>
                          <a:pt x="269" y="176"/>
                        </a:lnTo>
                        <a:lnTo>
                          <a:pt x="316" y="215"/>
                        </a:lnTo>
                        <a:lnTo>
                          <a:pt x="269" y="254"/>
                        </a:lnTo>
                        <a:lnTo>
                          <a:pt x="269" y="225"/>
                        </a:lnTo>
                        <a:lnTo>
                          <a:pt x="197" y="225"/>
                        </a:lnTo>
                        <a:lnTo>
                          <a:pt x="158" y="154"/>
                        </a:lnTo>
                        <a:lnTo>
                          <a:pt x="119" y="225"/>
                        </a:lnTo>
                        <a:lnTo>
                          <a:pt x="47" y="225"/>
                        </a:lnTo>
                        <a:lnTo>
                          <a:pt x="47" y="252"/>
                        </a:lnTo>
                        <a:lnTo>
                          <a:pt x="0" y="215"/>
                        </a:lnTo>
                        <a:lnTo>
                          <a:pt x="47" y="176"/>
                        </a:lnTo>
                        <a:lnTo>
                          <a:pt x="47" y="204"/>
                        </a:lnTo>
                        <a:lnTo>
                          <a:pt x="97" y="204"/>
                        </a:lnTo>
                        <a:lnTo>
                          <a:pt x="143" y="128"/>
                        </a:lnTo>
                        <a:lnTo>
                          <a:pt x="98" y="51"/>
                        </a:lnTo>
                        <a:lnTo>
                          <a:pt x="47" y="51"/>
                        </a:lnTo>
                        <a:lnTo>
                          <a:pt x="47" y="77"/>
                        </a:lnTo>
                        <a:lnTo>
                          <a:pt x="0" y="39"/>
                        </a:lnTo>
                        <a:lnTo>
                          <a:pt x="47" y="0"/>
                        </a:lnTo>
                        <a:lnTo>
                          <a:pt x="47" y="0"/>
                        </a:lnTo>
                        <a:lnTo>
                          <a:pt x="47" y="0"/>
                        </a:lnTo>
                        <a:close/>
                      </a:path>
                    </a:pathLst>
                  </a:custGeom>
                  <a:solidFill>
                    <a:srgbClr val="FFFFFF"/>
                  </a:solidFill>
                  <a:ln w="9525">
                    <a:noFill/>
                    <a:round/>
                    <a:headEnd/>
                    <a:tailEnd/>
                  </a:ln>
                </p:spPr>
                <p:txBody>
                  <a:bodyPr/>
                  <a:lstStyle/>
                  <a:p>
                    <a:endParaRPr lang="ja-JP" altLang="en-US"/>
                  </a:p>
                </p:txBody>
              </p:sp>
            </p:grpSp>
          </p:grpSp>
          <p:pic>
            <p:nvPicPr>
              <p:cNvPr id="146" name="Picture 278"/>
              <p:cNvPicPr>
                <a:picLocks noChangeArrowheads="1"/>
              </p:cNvPicPr>
              <p:nvPr/>
            </p:nvPicPr>
            <p:blipFill>
              <a:blip r:embed="rId3" cstate="print"/>
              <a:srcRect/>
              <a:stretch>
                <a:fillRect/>
              </a:stretch>
            </p:blipFill>
            <p:spPr bwMode="auto">
              <a:xfrm rot="1746485">
                <a:off x="3881" y="2308"/>
                <a:ext cx="106" cy="110"/>
              </a:xfrm>
              <a:prstGeom prst="rect">
                <a:avLst/>
              </a:prstGeom>
              <a:noFill/>
              <a:ln w="9525">
                <a:noFill/>
                <a:miter lim="800000"/>
                <a:headEnd/>
                <a:tailEnd/>
              </a:ln>
              <a:effectLst/>
            </p:spPr>
          </p:pic>
          <p:grpSp>
            <p:nvGrpSpPr>
              <p:cNvPr id="134" name="Group 279"/>
              <p:cNvGrpSpPr>
                <a:grpSpLocks/>
              </p:cNvGrpSpPr>
              <p:nvPr/>
            </p:nvGrpSpPr>
            <p:grpSpPr bwMode="auto">
              <a:xfrm rot="1746485">
                <a:off x="3636" y="2601"/>
                <a:ext cx="101" cy="101"/>
                <a:chOff x="2592" y="1680"/>
                <a:chExt cx="136" cy="112"/>
              </a:xfrm>
            </p:grpSpPr>
            <p:grpSp>
              <p:nvGrpSpPr>
                <p:cNvPr id="136" name="Group 280"/>
                <p:cNvGrpSpPr>
                  <a:grpSpLocks/>
                </p:cNvGrpSpPr>
                <p:nvPr/>
              </p:nvGrpSpPr>
              <p:grpSpPr bwMode="auto">
                <a:xfrm>
                  <a:off x="2592" y="1680"/>
                  <a:ext cx="136" cy="112"/>
                  <a:chOff x="2592" y="1680"/>
                  <a:chExt cx="136" cy="112"/>
                </a:xfrm>
              </p:grpSpPr>
              <p:sp>
                <p:nvSpPr>
                  <p:cNvPr id="153" name="Freeform 281"/>
                  <p:cNvSpPr>
                    <a:spLocks/>
                  </p:cNvSpPr>
                  <p:nvPr/>
                </p:nvSpPr>
                <p:spPr bwMode="auto">
                  <a:xfrm>
                    <a:off x="2713" y="1681"/>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0000"/>
                  </a:solidFill>
                  <a:ln w="9525">
                    <a:noFill/>
                    <a:round/>
                    <a:headEnd/>
                    <a:tailEnd/>
                  </a:ln>
                </p:spPr>
                <p:txBody>
                  <a:bodyPr/>
                  <a:lstStyle/>
                  <a:p>
                    <a:endParaRPr lang="ja-JP" altLang="en-US"/>
                  </a:p>
                </p:txBody>
              </p:sp>
              <p:sp>
                <p:nvSpPr>
                  <p:cNvPr id="154" name="Freeform 282"/>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155" name="Freeform 283"/>
                  <p:cNvSpPr>
                    <a:spLocks/>
                  </p:cNvSpPr>
                  <p:nvPr/>
                </p:nvSpPr>
                <p:spPr bwMode="auto">
                  <a:xfrm>
                    <a:off x="2592" y="1692"/>
                    <a:ext cx="119" cy="99"/>
                  </a:xfrm>
                  <a:custGeom>
                    <a:avLst/>
                    <a:gdLst/>
                    <a:ahLst/>
                    <a:cxnLst>
                      <a:cxn ang="0">
                        <a:pos x="0" y="0"/>
                      </a:cxn>
                      <a:cxn ang="0">
                        <a:pos x="357" y="0"/>
                      </a:cxn>
                      <a:cxn ang="0">
                        <a:pos x="357" y="295"/>
                      </a:cxn>
                      <a:cxn ang="0">
                        <a:pos x="0" y="295"/>
                      </a:cxn>
                      <a:cxn ang="0">
                        <a:pos x="0" y="0"/>
                      </a:cxn>
                      <a:cxn ang="0">
                        <a:pos x="0" y="0"/>
                      </a:cxn>
                      <a:cxn ang="0">
                        <a:pos x="0" y="0"/>
                      </a:cxn>
                    </a:cxnLst>
                    <a:rect l="0" t="0" r="r" b="b"/>
                    <a:pathLst>
                      <a:path w="357" h="295">
                        <a:moveTo>
                          <a:pt x="0" y="0"/>
                        </a:moveTo>
                        <a:lnTo>
                          <a:pt x="357" y="0"/>
                        </a:lnTo>
                        <a:lnTo>
                          <a:pt x="357" y="295"/>
                        </a:lnTo>
                        <a:lnTo>
                          <a:pt x="0" y="295"/>
                        </a:lnTo>
                        <a:lnTo>
                          <a:pt x="0" y="0"/>
                        </a:lnTo>
                        <a:lnTo>
                          <a:pt x="0" y="0"/>
                        </a:lnTo>
                        <a:lnTo>
                          <a:pt x="0" y="0"/>
                        </a:lnTo>
                        <a:close/>
                      </a:path>
                    </a:pathLst>
                  </a:custGeom>
                  <a:solidFill>
                    <a:srgbClr val="00CCFF"/>
                  </a:solidFill>
                  <a:ln w="9525">
                    <a:noFill/>
                    <a:round/>
                    <a:headEnd/>
                    <a:tailEnd/>
                  </a:ln>
                </p:spPr>
                <p:txBody>
                  <a:bodyPr/>
                  <a:lstStyle/>
                  <a:p>
                    <a:endParaRPr lang="ja-JP" altLang="en-US"/>
                  </a:p>
                </p:txBody>
              </p:sp>
            </p:grpSp>
            <p:grpSp>
              <p:nvGrpSpPr>
                <p:cNvPr id="139" name="Group 284"/>
                <p:cNvGrpSpPr>
                  <a:grpSpLocks/>
                </p:cNvGrpSpPr>
                <p:nvPr/>
              </p:nvGrpSpPr>
              <p:grpSpPr bwMode="auto">
                <a:xfrm>
                  <a:off x="2592" y="1680"/>
                  <a:ext cx="134" cy="111"/>
                  <a:chOff x="2592" y="1680"/>
                  <a:chExt cx="134" cy="111"/>
                </a:xfrm>
              </p:grpSpPr>
              <p:sp>
                <p:nvSpPr>
                  <p:cNvPr id="150" name="Freeform 285"/>
                  <p:cNvSpPr>
                    <a:spLocks/>
                  </p:cNvSpPr>
                  <p:nvPr/>
                </p:nvSpPr>
                <p:spPr bwMode="auto">
                  <a:xfrm>
                    <a:off x="2592" y="1680"/>
                    <a:ext cx="134" cy="12"/>
                  </a:xfrm>
                  <a:custGeom>
                    <a:avLst/>
                    <a:gdLst/>
                    <a:ahLst/>
                    <a:cxnLst>
                      <a:cxn ang="0">
                        <a:pos x="0" y="37"/>
                      </a:cxn>
                      <a:cxn ang="0">
                        <a:pos x="45" y="0"/>
                      </a:cxn>
                      <a:cxn ang="0">
                        <a:pos x="403" y="0"/>
                      </a:cxn>
                      <a:cxn ang="0">
                        <a:pos x="358" y="37"/>
                      </a:cxn>
                      <a:cxn ang="0">
                        <a:pos x="0" y="37"/>
                      </a:cxn>
                      <a:cxn ang="0">
                        <a:pos x="0" y="37"/>
                      </a:cxn>
                      <a:cxn ang="0">
                        <a:pos x="0" y="37"/>
                      </a:cxn>
                    </a:cxnLst>
                    <a:rect l="0" t="0" r="r" b="b"/>
                    <a:pathLst>
                      <a:path w="403" h="37">
                        <a:moveTo>
                          <a:pt x="0" y="37"/>
                        </a:moveTo>
                        <a:lnTo>
                          <a:pt x="45" y="0"/>
                        </a:lnTo>
                        <a:lnTo>
                          <a:pt x="403" y="0"/>
                        </a:lnTo>
                        <a:lnTo>
                          <a:pt x="358" y="37"/>
                        </a:lnTo>
                        <a:lnTo>
                          <a:pt x="0" y="37"/>
                        </a:lnTo>
                        <a:lnTo>
                          <a:pt x="0" y="37"/>
                        </a:lnTo>
                        <a:lnTo>
                          <a:pt x="0" y="37"/>
                        </a:lnTo>
                        <a:close/>
                      </a:path>
                    </a:pathLst>
                  </a:custGeom>
                  <a:solidFill>
                    <a:srgbClr val="5589FF"/>
                  </a:solidFill>
                  <a:ln w="9525">
                    <a:noFill/>
                    <a:round/>
                    <a:headEnd/>
                    <a:tailEnd/>
                  </a:ln>
                </p:spPr>
                <p:txBody>
                  <a:bodyPr/>
                  <a:lstStyle/>
                  <a:p>
                    <a:endParaRPr lang="ja-JP" altLang="en-US"/>
                  </a:p>
                </p:txBody>
              </p:sp>
              <p:sp>
                <p:nvSpPr>
                  <p:cNvPr id="151" name="Freeform 286"/>
                  <p:cNvSpPr>
                    <a:spLocks/>
                  </p:cNvSpPr>
                  <p:nvPr/>
                </p:nvSpPr>
                <p:spPr bwMode="auto">
                  <a:xfrm>
                    <a:off x="2711" y="1680"/>
                    <a:ext cx="15" cy="111"/>
                  </a:xfrm>
                  <a:custGeom>
                    <a:avLst/>
                    <a:gdLst/>
                    <a:ahLst/>
                    <a:cxnLst>
                      <a:cxn ang="0">
                        <a:pos x="0" y="37"/>
                      </a:cxn>
                      <a:cxn ang="0">
                        <a:pos x="45" y="0"/>
                      </a:cxn>
                      <a:cxn ang="0">
                        <a:pos x="45" y="294"/>
                      </a:cxn>
                      <a:cxn ang="0">
                        <a:pos x="0" y="332"/>
                      </a:cxn>
                      <a:cxn ang="0">
                        <a:pos x="0" y="37"/>
                      </a:cxn>
                      <a:cxn ang="0">
                        <a:pos x="0" y="37"/>
                      </a:cxn>
                      <a:cxn ang="0">
                        <a:pos x="0" y="37"/>
                      </a:cxn>
                    </a:cxnLst>
                    <a:rect l="0" t="0" r="r" b="b"/>
                    <a:pathLst>
                      <a:path w="45" h="332">
                        <a:moveTo>
                          <a:pt x="0" y="37"/>
                        </a:moveTo>
                        <a:lnTo>
                          <a:pt x="45" y="0"/>
                        </a:lnTo>
                        <a:lnTo>
                          <a:pt x="45" y="294"/>
                        </a:lnTo>
                        <a:lnTo>
                          <a:pt x="0" y="332"/>
                        </a:lnTo>
                        <a:lnTo>
                          <a:pt x="0" y="37"/>
                        </a:lnTo>
                        <a:lnTo>
                          <a:pt x="0" y="37"/>
                        </a:lnTo>
                        <a:lnTo>
                          <a:pt x="0" y="37"/>
                        </a:lnTo>
                        <a:close/>
                      </a:path>
                    </a:pathLst>
                  </a:custGeom>
                  <a:solidFill>
                    <a:srgbClr val="0034AA"/>
                  </a:solidFill>
                  <a:ln w="9525">
                    <a:noFill/>
                    <a:round/>
                    <a:headEnd/>
                    <a:tailEnd/>
                  </a:ln>
                </p:spPr>
                <p:txBody>
                  <a:bodyPr/>
                  <a:lstStyle/>
                  <a:p>
                    <a:endParaRPr lang="ja-JP" altLang="en-US"/>
                  </a:p>
                </p:txBody>
              </p:sp>
              <p:sp>
                <p:nvSpPr>
                  <p:cNvPr id="152" name="Freeform 287"/>
                  <p:cNvSpPr>
                    <a:spLocks/>
                  </p:cNvSpPr>
                  <p:nvPr/>
                </p:nvSpPr>
                <p:spPr bwMode="auto">
                  <a:xfrm>
                    <a:off x="2599" y="1700"/>
                    <a:ext cx="105" cy="84"/>
                  </a:xfrm>
                  <a:custGeom>
                    <a:avLst/>
                    <a:gdLst/>
                    <a:ahLst/>
                    <a:cxnLst>
                      <a:cxn ang="0">
                        <a:pos x="47" y="0"/>
                      </a:cxn>
                      <a:cxn ang="0">
                        <a:pos x="47" y="31"/>
                      </a:cxn>
                      <a:cxn ang="0">
                        <a:pos x="119" y="31"/>
                      </a:cxn>
                      <a:cxn ang="0">
                        <a:pos x="158" y="100"/>
                      </a:cxn>
                      <a:cxn ang="0">
                        <a:pos x="197" y="31"/>
                      </a:cxn>
                      <a:cxn ang="0">
                        <a:pos x="269" y="31"/>
                      </a:cxn>
                      <a:cxn ang="0">
                        <a:pos x="269" y="0"/>
                      </a:cxn>
                      <a:cxn ang="0">
                        <a:pos x="316" y="39"/>
                      </a:cxn>
                      <a:cxn ang="0">
                        <a:pos x="269" y="78"/>
                      </a:cxn>
                      <a:cxn ang="0">
                        <a:pos x="269" y="51"/>
                      </a:cxn>
                      <a:cxn ang="0">
                        <a:pos x="217" y="51"/>
                      </a:cxn>
                      <a:cxn ang="0">
                        <a:pos x="174" y="128"/>
                      </a:cxn>
                      <a:cxn ang="0">
                        <a:pos x="217" y="204"/>
                      </a:cxn>
                      <a:cxn ang="0">
                        <a:pos x="269" y="204"/>
                      </a:cxn>
                      <a:cxn ang="0">
                        <a:pos x="269" y="176"/>
                      </a:cxn>
                      <a:cxn ang="0">
                        <a:pos x="316" y="215"/>
                      </a:cxn>
                      <a:cxn ang="0">
                        <a:pos x="269" y="254"/>
                      </a:cxn>
                      <a:cxn ang="0">
                        <a:pos x="269" y="225"/>
                      </a:cxn>
                      <a:cxn ang="0">
                        <a:pos x="197" y="225"/>
                      </a:cxn>
                      <a:cxn ang="0">
                        <a:pos x="158" y="154"/>
                      </a:cxn>
                      <a:cxn ang="0">
                        <a:pos x="119" y="225"/>
                      </a:cxn>
                      <a:cxn ang="0">
                        <a:pos x="47" y="225"/>
                      </a:cxn>
                      <a:cxn ang="0">
                        <a:pos x="47" y="252"/>
                      </a:cxn>
                      <a:cxn ang="0">
                        <a:pos x="0" y="215"/>
                      </a:cxn>
                      <a:cxn ang="0">
                        <a:pos x="47" y="176"/>
                      </a:cxn>
                      <a:cxn ang="0">
                        <a:pos x="47" y="204"/>
                      </a:cxn>
                      <a:cxn ang="0">
                        <a:pos x="97" y="204"/>
                      </a:cxn>
                      <a:cxn ang="0">
                        <a:pos x="143" y="128"/>
                      </a:cxn>
                      <a:cxn ang="0">
                        <a:pos x="98" y="51"/>
                      </a:cxn>
                      <a:cxn ang="0">
                        <a:pos x="47" y="51"/>
                      </a:cxn>
                      <a:cxn ang="0">
                        <a:pos x="47" y="77"/>
                      </a:cxn>
                      <a:cxn ang="0">
                        <a:pos x="0" y="39"/>
                      </a:cxn>
                      <a:cxn ang="0">
                        <a:pos x="47" y="0"/>
                      </a:cxn>
                      <a:cxn ang="0">
                        <a:pos x="47" y="0"/>
                      </a:cxn>
                      <a:cxn ang="0">
                        <a:pos x="47" y="0"/>
                      </a:cxn>
                    </a:cxnLst>
                    <a:rect l="0" t="0" r="r" b="b"/>
                    <a:pathLst>
                      <a:path w="316" h="254">
                        <a:moveTo>
                          <a:pt x="47" y="0"/>
                        </a:moveTo>
                        <a:lnTo>
                          <a:pt x="47" y="31"/>
                        </a:lnTo>
                        <a:lnTo>
                          <a:pt x="119" y="31"/>
                        </a:lnTo>
                        <a:lnTo>
                          <a:pt x="158" y="100"/>
                        </a:lnTo>
                        <a:lnTo>
                          <a:pt x="197" y="31"/>
                        </a:lnTo>
                        <a:lnTo>
                          <a:pt x="269" y="31"/>
                        </a:lnTo>
                        <a:lnTo>
                          <a:pt x="269" y="0"/>
                        </a:lnTo>
                        <a:lnTo>
                          <a:pt x="316" y="39"/>
                        </a:lnTo>
                        <a:lnTo>
                          <a:pt x="269" y="78"/>
                        </a:lnTo>
                        <a:lnTo>
                          <a:pt x="269" y="51"/>
                        </a:lnTo>
                        <a:lnTo>
                          <a:pt x="217" y="51"/>
                        </a:lnTo>
                        <a:lnTo>
                          <a:pt x="174" y="128"/>
                        </a:lnTo>
                        <a:lnTo>
                          <a:pt x="217" y="204"/>
                        </a:lnTo>
                        <a:lnTo>
                          <a:pt x="269" y="204"/>
                        </a:lnTo>
                        <a:lnTo>
                          <a:pt x="269" y="176"/>
                        </a:lnTo>
                        <a:lnTo>
                          <a:pt x="316" y="215"/>
                        </a:lnTo>
                        <a:lnTo>
                          <a:pt x="269" y="254"/>
                        </a:lnTo>
                        <a:lnTo>
                          <a:pt x="269" y="225"/>
                        </a:lnTo>
                        <a:lnTo>
                          <a:pt x="197" y="225"/>
                        </a:lnTo>
                        <a:lnTo>
                          <a:pt x="158" y="154"/>
                        </a:lnTo>
                        <a:lnTo>
                          <a:pt x="119" y="225"/>
                        </a:lnTo>
                        <a:lnTo>
                          <a:pt x="47" y="225"/>
                        </a:lnTo>
                        <a:lnTo>
                          <a:pt x="47" y="252"/>
                        </a:lnTo>
                        <a:lnTo>
                          <a:pt x="0" y="215"/>
                        </a:lnTo>
                        <a:lnTo>
                          <a:pt x="47" y="176"/>
                        </a:lnTo>
                        <a:lnTo>
                          <a:pt x="47" y="204"/>
                        </a:lnTo>
                        <a:lnTo>
                          <a:pt x="97" y="204"/>
                        </a:lnTo>
                        <a:lnTo>
                          <a:pt x="143" y="128"/>
                        </a:lnTo>
                        <a:lnTo>
                          <a:pt x="98" y="51"/>
                        </a:lnTo>
                        <a:lnTo>
                          <a:pt x="47" y="51"/>
                        </a:lnTo>
                        <a:lnTo>
                          <a:pt x="47" y="77"/>
                        </a:lnTo>
                        <a:lnTo>
                          <a:pt x="0" y="39"/>
                        </a:lnTo>
                        <a:lnTo>
                          <a:pt x="47" y="0"/>
                        </a:lnTo>
                        <a:lnTo>
                          <a:pt x="47" y="0"/>
                        </a:lnTo>
                        <a:lnTo>
                          <a:pt x="47" y="0"/>
                        </a:lnTo>
                        <a:close/>
                      </a:path>
                    </a:pathLst>
                  </a:custGeom>
                  <a:solidFill>
                    <a:srgbClr val="FFFFFF"/>
                  </a:solidFill>
                  <a:ln w="9525">
                    <a:noFill/>
                    <a:round/>
                    <a:headEnd/>
                    <a:tailEnd/>
                  </a:ln>
                </p:spPr>
                <p:txBody>
                  <a:bodyPr/>
                  <a:lstStyle/>
                  <a:p>
                    <a:endParaRPr lang="ja-JP" altLang="en-US"/>
                  </a:p>
                </p:txBody>
              </p:sp>
            </p:grpSp>
          </p:grpSp>
        </p:grpSp>
        <p:sp>
          <p:nvSpPr>
            <p:cNvPr id="260" name="Text Box 291"/>
            <p:cNvSpPr txBox="1">
              <a:spLocks noChangeArrowheads="1"/>
            </p:cNvSpPr>
            <p:nvPr/>
          </p:nvSpPr>
          <p:spPr bwMode="auto">
            <a:xfrm>
              <a:off x="128464" y="2492896"/>
              <a:ext cx="1198562" cy="523220"/>
            </a:xfrm>
            <a:prstGeom prst="rect">
              <a:avLst/>
            </a:prstGeom>
            <a:noFill/>
            <a:ln w="9525">
              <a:noFill/>
              <a:miter lim="800000"/>
              <a:headEnd/>
              <a:tailEnd/>
            </a:ln>
            <a:effectLst/>
          </p:spPr>
          <p:txBody>
            <a:bodyPr>
              <a:spAutoFit/>
            </a:bodyPr>
            <a:lstStyle/>
            <a:p>
              <a:r>
                <a:rPr lang="en-US" altLang="ja-JP" sz="1400" b="1" dirty="0" smtClean="0">
                  <a:solidFill>
                    <a:srgbClr val="009900"/>
                  </a:solidFill>
                  <a:latin typeface="HGSｺﾞｼｯｸE" pitchFamily="50" charset="-128"/>
                  <a:ea typeface="HGSｺﾞｼｯｸE" pitchFamily="50" charset="-128"/>
                </a:rPr>
                <a:t>Germany</a:t>
              </a:r>
            </a:p>
            <a:p>
              <a:r>
                <a:rPr lang="en-US" altLang="ja-JP" sz="1400" b="1" dirty="0" smtClean="0">
                  <a:solidFill>
                    <a:srgbClr val="009900"/>
                  </a:solidFill>
                  <a:latin typeface="HGSｺﾞｼｯｸE" pitchFamily="50" charset="-128"/>
                  <a:ea typeface="HGSｺﾞｼｯｸE" pitchFamily="50" charset="-128"/>
                </a:rPr>
                <a:t>HLRS</a:t>
              </a:r>
              <a:endParaRPr lang="en-US" altLang="ja-JP" sz="1400" b="1" dirty="0">
                <a:solidFill>
                  <a:srgbClr val="009900"/>
                </a:solidFill>
                <a:latin typeface="HGSｺﾞｼｯｸE" pitchFamily="50" charset="-128"/>
                <a:ea typeface="HGSｺﾞｼｯｸE" pitchFamily="50" charset="-128"/>
              </a:endParaRPr>
            </a:p>
          </p:txBody>
        </p:sp>
        <p:sp>
          <p:nvSpPr>
            <p:cNvPr id="261" name="Text Box 296"/>
            <p:cNvSpPr txBox="1">
              <a:spLocks noChangeArrowheads="1"/>
            </p:cNvSpPr>
            <p:nvPr/>
          </p:nvSpPr>
          <p:spPr bwMode="auto">
            <a:xfrm>
              <a:off x="3440113" y="4076700"/>
              <a:ext cx="2155055" cy="586957"/>
            </a:xfrm>
            <a:prstGeom prst="rect">
              <a:avLst/>
            </a:prstGeom>
            <a:noFill/>
            <a:ln w="57150" algn="ctr">
              <a:noFill/>
              <a:miter lim="800000"/>
              <a:headEnd/>
              <a:tailEnd/>
            </a:ln>
            <a:effectLst/>
          </p:spPr>
          <p:txBody>
            <a:bodyPr wrap="none" lIns="90000" tIns="46800" rIns="90000" bIns="46800">
              <a:spAutoFit/>
            </a:bodyPr>
            <a:lstStyle/>
            <a:p>
              <a:pPr fontAlgn="ctr"/>
              <a:r>
                <a:rPr lang="en-US" altLang="ja-JP" sz="1600" b="1" dirty="0" smtClean="0">
                  <a:solidFill>
                    <a:srgbClr val="9900FF"/>
                  </a:solidFill>
                  <a:latin typeface="HGSｺﾞｼｯｸE" pitchFamily="50" charset="-128"/>
                  <a:ea typeface="HGSｺﾞｼｯｸE" pitchFamily="50" charset="-128"/>
                </a:rPr>
                <a:t>Super SINET </a:t>
              </a:r>
              <a:r>
                <a:rPr lang="en-US" altLang="ja-JP" sz="1600" b="1" dirty="0">
                  <a:solidFill>
                    <a:srgbClr val="9900FF"/>
                  </a:solidFill>
                  <a:latin typeface="HGSｺﾞｼｯｸE" pitchFamily="50" charset="-128"/>
                  <a:ea typeface="HGSｺﾞｼｯｸE" pitchFamily="50" charset="-128"/>
                </a:rPr>
                <a:t>(10Gbps)</a:t>
              </a:r>
            </a:p>
            <a:p>
              <a:pPr fontAlgn="ctr"/>
              <a:r>
                <a:rPr lang="en-US" altLang="ja-JP" sz="1600" b="1" dirty="0">
                  <a:solidFill>
                    <a:srgbClr val="0066FF"/>
                  </a:solidFill>
                  <a:latin typeface="HGSｺﾞｼｯｸE" pitchFamily="50" charset="-128"/>
                  <a:ea typeface="HGSｺﾞｼｯｸE" pitchFamily="50" charset="-128"/>
                </a:rPr>
                <a:t>SINET(1Gbps)</a:t>
              </a:r>
              <a:endParaRPr lang="en-US" altLang="ja-JP" sz="1600" b="1" dirty="0">
                <a:solidFill>
                  <a:srgbClr val="0000CC"/>
                </a:solidFill>
                <a:latin typeface="HGSｺﾞｼｯｸE" pitchFamily="50" charset="-128"/>
                <a:ea typeface="HGSｺﾞｼｯｸE" pitchFamily="50" charset="-128"/>
              </a:endParaRPr>
            </a:p>
          </p:txBody>
        </p:sp>
        <p:sp>
          <p:nvSpPr>
            <p:cNvPr id="262" name="Text Box 297"/>
            <p:cNvSpPr txBox="1">
              <a:spLocks noChangeArrowheads="1"/>
            </p:cNvSpPr>
            <p:nvPr/>
          </p:nvSpPr>
          <p:spPr bwMode="auto">
            <a:xfrm>
              <a:off x="8297863" y="5681663"/>
              <a:ext cx="484187" cy="152400"/>
            </a:xfrm>
            <a:prstGeom prst="rect">
              <a:avLst/>
            </a:prstGeom>
            <a:noFill/>
            <a:ln w="9525">
              <a:noFill/>
              <a:miter lim="800000"/>
              <a:headEnd/>
              <a:tailEnd/>
            </a:ln>
            <a:effectLst/>
          </p:spPr>
          <p:txBody>
            <a:bodyPr wrap="none" lIns="0" tIns="0" rIns="0" bIns="0" anchor="ctr" anchorCtr="1">
              <a:spAutoFit/>
            </a:bodyPr>
            <a:lstStyle/>
            <a:p>
              <a:r>
                <a:rPr lang="en-US" altLang="ja-JP" sz="1000">
                  <a:solidFill>
                    <a:srgbClr val="0000CC"/>
                  </a:solidFill>
                  <a:latin typeface="HGSｺﾞｼｯｸE" pitchFamily="50" charset="-128"/>
                  <a:ea typeface="HGSｺﾞｼｯｸE" pitchFamily="50" charset="-128"/>
                </a:rPr>
                <a:t>Onyx300</a:t>
              </a: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457200" y="274638"/>
            <a:ext cx="8229600" cy="654050"/>
          </a:xfrm>
        </p:spPr>
        <p:txBody>
          <a:bodyPr/>
          <a:lstStyle/>
          <a:p>
            <a:pPr eaLnBrk="1" fontAlgn="auto" hangingPunct="1">
              <a:spcAft>
                <a:spcPts val="0"/>
              </a:spcAft>
              <a:defRPr/>
            </a:pPr>
            <a:r>
              <a:rPr lang="en-US" altLang="ja-JP" sz="3200" dirty="0" smtClean="0"/>
              <a:t>V. Summary</a:t>
            </a:r>
            <a:endParaRPr lang="ja-JP" altLang="en-US" sz="3200" dirty="0" smtClean="0"/>
          </a:p>
        </p:txBody>
      </p:sp>
      <p:sp>
        <p:nvSpPr>
          <p:cNvPr id="13315" name="コンテンツ プレースホルダ 2"/>
          <p:cNvSpPr>
            <a:spLocks noGrp="1"/>
          </p:cNvSpPr>
          <p:nvPr>
            <p:ph idx="1"/>
          </p:nvPr>
        </p:nvSpPr>
        <p:spPr>
          <a:xfrm>
            <a:off x="304800" y="1214438"/>
            <a:ext cx="8686800" cy="5357812"/>
          </a:xfrm>
        </p:spPr>
        <p:txBody>
          <a:bodyPr rtlCol="0">
            <a:normAutofit lnSpcReduction="10000"/>
          </a:bodyPr>
          <a:lstStyle/>
          <a:p>
            <a:pPr eaLnBrk="1" fontAlgn="auto" hangingPunct="1">
              <a:spcAft>
                <a:spcPts val="0"/>
              </a:spcAft>
              <a:buClr>
                <a:schemeClr val="accent1">
                  <a:shade val="75000"/>
                </a:schemeClr>
              </a:buClr>
              <a:buFont typeface="Wingdings"/>
              <a:buChar char="u"/>
              <a:defRPr/>
            </a:pPr>
            <a:r>
              <a:rPr lang="en-US" altLang="ja-JP" sz="2000" dirty="0" smtClean="0">
                <a:latin typeface="Calibri" pitchFamily="34" charset="0"/>
              </a:rPr>
              <a:t>We have developed Simple Orchestration Application Framework (SOAF) which adapts various scenarios of cooperative execution without substantial modification for each simulation code.</a:t>
            </a:r>
          </a:p>
          <a:p>
            <a:pPr eaLnBrk="1" fontAlgn="auto" hangingPunct="1">
              <a:spcAft>
                <a:spcPts val="0"/>
              </a:spcAft>
              <a:buClr>
                <a:schemeClr val="accent1">
                  <a:shade val="75000"/>
                </a:schemeClr>
              </a:buClr>
              <a:buFont typeface="Wingdings"/>
              <a:buChar char="u"/>
              <a:defRPr/>
            </a:pPr>
            <a:r>
              <a:rPr lang="en-US" altLang="ja-JP" sz="2000" dirty="0" smtClean="0">
                <a:latin typeface="Calibri" pitchFamily="34" charset="0"/>
              </a:rPr>
              <a:t>From the application to “Burning Plasma Integrated Code”, we verified that the problems has been solved by SOAF. </a:t>
            </a:r>
            <a:endParaRPr lang="en-US" altLang="ja-JP" sz="2000" u="sng" dirty="0" smtClean="0">
              <a:latin typeface="Calibri" pitchFamily="34" charset="0"/>
            </a:endParaRPr>
          </a:p>
          <a:p>
            <a:pPr marL="914400" lvl="1" indent="-457200" eaLnBrk="1" fontAlgn="auto" hangingPunct="1">
              <a:spcAft>
                <a:spcPts val="0"/>
              </a:spcAft>
              <a:buClr>
                <a:srgbClr val="C00000"/>
              </a:buClr>
              <a:buFont typeface="+mj-lt"/>
              <a:buAutoNum type="arabicPeriod"/>
              <a:defRPr/>
            </a:pPr>
            <a:r>
              <a:rPr lang="en-US" altLang="ja-JP" sz="2000" dirty="0" smtClean="0">
                <a:latin typeface="Calibri" pitchFamily="34" charset="0"/>
              </a:rPr>
              <a:t>Various types of cooperative execution is controllable by just definition of a file flow between the simulation codes.</a:t>
            </a:r>
          </a:p>
          <a:p>
            <a:pPr marL="914400" lvl="1" indent="-457200" eaLnBrk="1" fontAlgn="auto" hangingPunct="1">
              <a:spcAft>
                <a:spcPts val="0"/>
              </a:spcAft>
              <a:buClr>
                <a:srgbClr val="C00000"/>
              </a:buClr>
              <a:buFont typeface="+mj-lt"/>
              <a:buAutoNum type="arabicPeriod"/>
              <a:defRPr/>
            </a:pPr>
            <a:r>
              <a:rPr lang="en-US" altLang="ja-JP" sz="2000" dirty="0" smtClean="0">
                <a:latin typeface="Calibri" pitchFamily="34" charset="0"/>
              </a:rPr>
              <a:t>Substantial modification for each simulation code is not needed.</a:t>
            </a:r>
            <a:r>
              <a:rPr lang="ja-JP" altLang="en-US" sz="2000" dirty="0" smtClean="0">
                <a:latin typeface="Calibri" pitchFamily="34" charset="0"/>
              </a:rPr>
              <a:t> </a:t>
            </a:r>
            <a:r>
              <a:rPr lang="en-US" altLang="ja-JP" sz="2000" dirty="0" smtClean="0">
                <a:latin typeface="Calibri" pitchFamily="34" charset="0"/>
              </a:rPr>
              <a:t/>
            </a:r>
            <a:br>
              <a:rPr lang="en-US" altLang="ja-JP" sz="2000" dirty="0" smtClean="0">
                <a:latin typeface="Calibri" pitchFamily="34" charset="0"/>
              </a:rPr>
            </a:br>
            <a:r>
              <a:rPr lang="en-US" altLang="ja-JP" sz="2000" dirty="0" smtClean="0">
                <a:latin typeface="Calibri" pitchFamily="34" charset="0"/>
              </a:rPr>
              <a:t>(</a:t>
            </a:r>
            <a:r>
              <a:rPr lang="en-US" altLang="ja-JP" sz="2000" b="1" dirty="0" smtClean="0">
                <a:solidFill>
                  <a:srgbClr val="0070C0"/>
                </a:solidFill>
                <a:latin typeface="Calibri" pitchFamily="34" charset="0"/>
              </a:rPr>
              <a:t>original codes:</a:t>
            </a:r>
            <a:r>
              <a:rPr lang="en-US" altLang="ja-JP" sz="2000" dirty="0" smtClean="0">
                <a:latin typeface="Calibri" pitchFamily="34" charset="0"/>
              </a:rPr>
              <a:t> </a:t>
            </a:r>
            <a:r>
              <a:rPr lang="en-US" altLang="ja-JP" sz="2000" b="1" dirty="0" smtClean="0">
                <a:solidFill>
                  <a:srgbClr val="FF0000"/>
                </a:solidFill>
                <a:latin typeface="Calibri" pitchFamily="34" charset="0"/>
              </a:rPr>
              <a:t>about 300,000 lines</a:t>
            </a:r>
            <a:r>
              <a:rPr lang="en-US" altLang="ja-JP" sz="2000" dirty="0" smtClean="0">
                <a:latin typeface="Calibri" pitchFamily="34" charset="0"/>
              </a:rPr>
              <a:t>, </a:t>
            </a:r>
            <a:r>
              <a:rPr lang="en-US" altLang="ja-JP" sz="2000" b="1" dirty="0" smtClean="0">
                <a:solidFill>
                  <a:srgbClr val="0070C0"/>
                </a:solidFill>
                <a:latin typeface="Calibri" pitchFamily="34" charset="0"/>
              </a:rPr>
              <a:t>modification: </a:t>
            </a:r>
            <a:r>
              <a:rPr lang="en-US" altLang="ja-JP" sz="2000" b="1" dirty="0" smtClean="0">
                <a:solidFill>
                  <a:srgbClr val="FF0000"/>
                </a:solidFill>
                <a:latin typeface="Calibri" pitchFamily="34" charset="0"/>
              </a:rPr>
              <a:t>about 200 lines</a:t>
            </a:r>
            <a:r>
              <a:rPr lang="en-US" altLang="ja-JP" sz="2000" dirty="0" smtClean="0">
                <a:latin typeface="Calibri" pitchFamily="34" charset="0"/>
              </a:rPr>
              <a:t>)</a:t>
            </a:r>
          </a:p>
          <a:p>
            <a:pPr marL="914400" lvl="1" indent="-457200" eaLnBrk="1" fontAlgn="auto" hangingPunct="1">
              <a:spcAft>
                <a:spcPts val="0"/>
              </a:spcAft>
              <a:buClr>
                <a:srgbClr val="C00000"/>
              </a:buClr>
              <a:buFont typeface="+mj-lt"/>
              <a:buAutoNum type="arabicPeriod"/>
              <a:defRPr/>
            </a:pPr>
            <a:r>
              <a:rPr lang="en-US" altLang="ja-JP" sz="2000" dirty="0" smtClean="0">
                <a:latin typeface="Calibri" pitchFamily="34" charset="0"/>
              </a:rPr>
              <a:t>Job re-submission can be carried out automatically by the fault-tolerance function.</a:t>
            </a:r>
            <a:r>
              <a:rPr lang="ja-JP" altLang="en-US" sz="2000" dirty="0" smtClean="0">
                <a:latin typeface="Calibri" pitchFamily="34" charset="0"/>
              </a:rPr>
              <a:t> </a:t>
            </a:r>
            <a:endParaRPr lang="en-US" altLang="ja-JP" sz="2000" dirty="0" smtClean="0">
              <a:latin typeface="Calibri" pitchFamily="34" charset="0"/>
            </a:endParaRPr>
          </a:p>
          <a:p>
            <a:pPr marL="400050" eaLnBrk="1" fontAlgn="auto" hangingPunct="1">
              <a:spcAft>
                <a:spcPts val="0"/>
              </a:spcAft>
              <a:buClr>
                <a:srgbClr val="C00000"/>
              </a:buClr>
              <a:buFont typeface="Wingdings"/>
              <a:buChar char="u"/>
              <a:defRPr/>
            </a:pPr>
            <a:r>
              <a:rPr lang="en-US" altLang="ja-JP" sz="2000" dirty="0" smtClean="0">
                <a:latin typeface="Calibri" pitchFamily="34" charset="0"/>
              </a:rPr>
              <a:t>More following things were indicated from the application result.</a:t>
            </a:r>
          </a:p>
          <a:p>
            <a:pPr marL="800100" lvl="1" indent="-342900" eaLnBrk="1" fontAlgn="auto" hangingPunct="1">
              <a:spcAft>
                <a:spcPts val="0"/>
              </a:spcAft>
              <a:buClr>
                <a:srgbClr val="C00000"/>
              </a:buClr>
              <a:buFont typeface="+mj-lt"/>
              <a:buAutoNum type="arabicPeriod"/>
              <a:defRPr/>
            </a:pPr>
            <a:r>
              <a:rPr lang="en-US" altLang="ja-JP" sz="2000" dirty="0" smtClean="0">
                <a:latin typeface="Calibri" pitchFamily="34" charset="0"/>
              </a:rPr>
              <a:t>The length of the configuration file for the controller is quite shorter than that of original codes. (Scenario 1: about </a:t>
            </a:r>
            <a:r>
              <a:rPr lang="en-US" altLang="ja-JP" sz="2000" b="1" dirty="0" smtClean="0">
                <a:solidFill>
                  <a:srgbClr val="FF0000"/>
                </a:solidFill>
                <a:latin typeface="Calibri" pitchFamily="34" charset="0"/>
              </a:rPr>
              <a:t>120 lines</a:t>
            </a:r>
            <a:r>
              <a:rPr lang="en-US" altLang="ja-JP" sz="2000" dirty="0" smtClean="0">
                <a:latin typeface="Calibri" pitchFamily="34" charset="0"/>
              </a:rPr>
              <a:t>) </a:t>
            </a:r>
          </a:p>
          <a:p>
            <a:pPr marL="800100" lvl="1" indent="-342900" eaLnBrk="1" fontAlgn="auto" hangingPunct="1">
              <a:spcAft>
                <a:spcPts val="0"/>
              </a:spcAft>
              <a:buClr>
                <a:srgbClr val="C00000"/>
              </a:buClr>
              <a:buFont typeface="+mj-lt"/>
              <a:buAutoNum type="arabicPeriod"/>
              <a:defRPr/>
            </a:pPr>
            <a:r>
              <a:rPr lang="en-US" altLang="ja-JP" sz="2000" dirty="0" smtClean="0">
                <a:latin typeface="Calibri" pitchFamily="34" charset="0"/>
              </a:rPr>
              <a:t>The overhead of SOAF is neglectable in whole execution codes.</a:t>
            </a:r>
            <a:r>
              <a:rPr lang="ja-JP" altLang="en-US" sz="2000" dirty="0" smtClean="0">
                <a:latin typeface="Calibri" pitchFamily="34" charset="0"/>
              </a:rPr>
              <a:t> </a:t>
            </a:r>
            <a:r>
              <a:rPr lang="en-US" altLang="ja-JP" sz="2000" dirty="0" smtClean="0">
                <a:latin typeface="Calibri" pitchFamily="34" charset="0"/>
              </a:rPr>
              <a:t/>
            </a:r>
            <a:br>
              <a:rPr lang="en-US" altLang="ja-JP" sz="2000" dirty="0" smtClean="0">
                <a:latin typeface="Calibri" pitchFamily="34" charset="0"/>
              </a:rPr>
            </a:br>
            <a:r>
              <a:rPr lang="en-US" altLang="ja-JP" sz="2000" dirty="0" smtClean="0">
                <a:latin typeface="Calibri" pitchFamily="34" charset="0"/>
              </a:rPr>
              <a:t>(Scenario 1: </a:t>
            </a:r>
            <a:r>
              <a:rPr lang="en-US" altLang="ja-JP" sz="2000" b="1" dirty="0" smtClean="0">
                <a:solidFill>
                  <a:srgbClr val="FF0000"/>
                </a:solidFill>
                <a:latin typeface="Calibri" pitchFamily="34" charset="0"/>
              </a:rPr>
              <a:t>2 min. </a:t>
            </a:r>
            <a:r>
              <a:rPr lang="en-US" altLang="ja-JP" sz="2000" b="1" dirty="0" smtClean="0">
                <a:latin typeface="Calibri" pitchFamily="34" charset="0"/>
              </a:rPr>
              <a:t>vs </a:t>
            </a:r>
            <a:r>
              <a:rPr lang="en-US" altLang="ja-JP" sz="2000" b="1" dirty="0" smtClean="0">
                <a:solidFill>
                  <a:srgbClr val="FF0000"/>
                </a:solidFill>
                <a:latin typeface="Calibri" pitchFamily="34" charset="0"/>
              </a:rPr>
              <a:t>38 min. )</a:t>
            </a:r>
            <a:endParaRPr lang="en-US" altLang="ja-JP" sz="2000"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en-US" altLang="ja-JP" sz="3200" dirty="0" smtClean="0"/>
              <a:t>Future work</a:t>
            </a:r>
            <a:endParaRPr lang="ja-JP" altLang="en-US" sz="3200" dirty="0"/>
          </a:p>
        </p:txBody>
      </p:sp>
      <p:sp>
        <p:nvSpPr>
          <p:cNvPr id="17411" name="コンテンツ プレースホルダ 2"/>
          <p:cNvSpPr>
            <a:spLocks noGrp="1"/>
          </p:cNvSpPr>
          <p:nvPr>
            <p:ph idx="1"/>
          </p:nvPr>
        </p:nvSpPr>
        <p:spPr/>
        <p:txBody>
          <a:bodyPr>
            <a:normAutofit/>
          </a:bodyPr>
          <a:lstStyle/>
          <a:p>
            <a:pPr eaLnBrk="1" hangingPunct="1"/>
            <a:r>
              <a:rPr lang="en-US" altLang="ja-JP" sz="2000" dirty="0" smtClean="0">
                <a:latin typeface="Calibri" pitchFamily="34" charset="0"/>
              </a:rPr>
              <a:t>We implemented fault-tolerant mechanism for job execution.</a:t>
            </a:r>
          </a:p>
          <a:p>
            <a:pPr eaLnBrk="1" hangingPunct="1"/>
            <a:r>
              <a:rPr lang="en-US" altLang="ja-JP" sz="2000" dirty="0" smtClean="0">
                <a:latin typeface="Calibri" pitchFamily="34" charset="0"/>
              </a:rPr>
              <a:t>Using this mechanism, we have succeeded to execute more than one day simulation.</a:t>
            </a:r>
            <a:endParaRPr lang="en-US" altLang="ja-JP" sz="2000" dirty="0" smtClean="0">
              <a:latin typeface="Calibri" pitchFamily="34" charset="0"/>
            </a:endParaRPr>
          </a:p>
          <a:p>
            <a:pPr eaLnBrk="1" hangingPunct="1">
              <a:buNone/>
            </a:pPr>
            <a:endParaRPr lang="en-US" altLang="ja-JP" sz="2000" dirty="0" smtClean="0">
              <a:latin typeface="Calibri" pitchFamily="34" charset="0"/>
            </a:endParaRPr>
          </a:p>
          <a:p>
            <a:pPr eaLnBrk="1" hangingPunct="1">
              <a:buNone/>
            </a:pPr>
            <a:r>
              <a:rPr lang="en-US" altLang="ja-JP" sz="2000" dirty="0" smtClean="0">
                <a:latin typeface="Calibri" pitchFamily="34" charset="0"/>
              </a:rPr>
              <a:t>But,</a:t>
            </a:r>
          </a:p>
          <a:p>
            <a:r>
              <a:rPr lang="en-US" altLang="ja-JP" sz="2000" dirty="0" smtClean="0">
                <a:latin typeface="Calibri" pitchFamily="34" charset="0"/>
              </a:rPr>
              <a:t>For long-time simulation, we should notice file transfer between codes.</a:t>
            </a:r>
            <a:br>
              <a:rPr lang="en-US" altLang="ja-JP" sz="2000" dirty="0" smtClean="0">
                <a:latin typeface="Calibri" pitchFamily="34" charset="0"/>
              </a:rPr>
            </a:br>
            <a:r>
              <a:rPr lang="en-US" altLang="ja-JP" sz="2000" dirty="0" smtClean="0">
                <a:latin typeface="Calibri" pitchFamily="34" charset="0"/>
              </a:rPr>
              <a:t>(outage of network during transfer, damage of files)</a:t>
            </a:r>
          </a:p>
          <a:p>
            <a:r>
              <a:rPr lang="en-US" altLang="ja-JP" sz="2000" dirty="0" smtClean="0">
                <a:latin typeface="Calibri" pitchFamily="34" charset="0"/>
              </a:rPr>
              <a:t>We will implement fault-tolerant mechanism for file transfer.</a:t>
            </a:r>
          </a:p>
          <a:p>
            <a:endParaRPr lang="en-US" altLang="ja-JP" sz="2000" dirty="0">
              <a:latin typeface="Calibri" pitchFamily="34" charset="0"/>
            </a:endParaRPr>
          </a:p>
          <a:p>
            <a:r>
              <a:rPr lang="en-US" altLang="ja-JP" sz="2000" dirty="0" smtClean="0">
                <a:latin typeface="Calibri" pitchFamily="34" charset="0"/>
              </a:rPr>
              <a:t>Our fault-tolerant mechanism cannot avoid error of client PC (controller).</a:t>
            </a:r>
            <a:br>
              <a:rPr lang="en-US" altLang="ja-JP" sz="2000" dirty="0" smtClean="0">
                <a:latin typeface="Calibri" pitchFamily="34" charset="0"/>
              </a:rPr>
            </a:br>
            <a:r>
              <a:rPr lang="en-US" altLang="ja-JP" sz="2000" dirty="0" smtClean="0">
                <a:latin typeface="Calibri" pitchFamily="34" charset="0"/>
              </a:rPr>
              <a:t>-&gt; Reconnection function of client PC to AEGIS is required. </a:t>
            </a:r>
          </a:p>
          <a:p>
            <a:pPr>
              <a:buNone/>
            </a:pPr>
            <a:endParaRPr lang="ja-JP" altLang="en-US" sz="2000" dirty="0" smtClean="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defRPr/>
            </a:pPr>
            <a:r>
              <a:rPr lang="en-GB" altLang="ja-JP" sz="3200" dirty="0" smtClean="0">
                <a:latin typeface="Arial"/>
                <a:cs typeface="+mn-cs"/>
              </a:rPr>
              <a:t>supplementation</a:t>
            </a:r>
            <a:endParaRPr lang="ja-JP" altLang="ja-JP" dirty="0" smtClean="0"/>
          </a:p>
        </p:txBody>
      </p:sp>
      <p:sp>
        <p:nvSpPr>
          <p:cNvPr id="4" name="テキスト プレースホルダ 3"/>
          <p:cNvSpPr>
            <a:spLocks noGrp="1"/>
          </p:cNvSpPr>
          <p:nvPr>
            <p:ph type="body" idx="1"/>
          </p:nvPr>
        </p:nvSpPr>
        <p:spPr/>
        <p:txBody>
          <a:bodyPr/>
          <a:lstStyle/>
          <a:p>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pPr eaLnBrk="1" hangingPunct="1"/>
            <a:r>
              <a:rPr lang="en-US" altLang="ja-JP" smtClean="0"/>
              <a:t>Index</a:t>
            </a:r>
            <a:endParaRPr lang="ja-JP" altLang="en-US" smtClean="0"/>
          </a:p>
        </p:txBody>
      </p:sp>
      <p:sp>
        <p:nvSpPr>
          <p:cNvPr id="19459" name="コンテンツ プレースホルダ 2"/>
          <p:cNvSpPr>
            <a:spLocks noGrp="1"/>
          </p:cNvSpPr>
          <p:nvPr>
            <p:ph idx="1"/>
          </p:nvPr>
        </p:nvSpPr>
        <p:spPr/>
        <p:txBody>
          <a:bodyPr/>
          <a:lstStyle/>
          <a:p>
            <a:pPr marL="457200" indent="-457200" eaLnBrk="1" hangingPunct="1">
              <a:buFont typeface="Calibri" pitchFamily="34" charset="0"/>
              <a:buAutoNum type="arabicPeriod"/>
            </a:pPr>
            <a:r>
              <a:rPr lang="en-US" altLang="ja-JP" sz="2400" dirty="0" smtClean="0"/>
              <a:t>Background</a:t>
            </a:r>
          </a:p>
          <a:p>
            <a:pPr marL="457200" indent="-457200" eaLnBrk="1" hangingPunct="1">
              <a:buFont typeface="Calibri" pitchFamily="34" charset="0"/>
              <a:buAutoNum type="arabicPeriod"/>
            </a:pPr>
            <a:r>
              <a:rPr lang="en-US" altLang="ja-JP" sz="2400" dirty="0" smtClean="0"/>
              <a:t>Current state and our approach </a:t>
            </a:r>
          </a:p>
          <a:p>
            <a:pPr marL="457200" indent="-457200" eaLnBrk="1" hangingPunct="1">
              <a:buFont typeface="Calibri" pitchFamily="34" charset="0"/>
              <a:buAutoNum type="arabicPeriod"/>
            </a:pPr>
            <a:r>
              <a:rPr lang="en-US" altLang="ja-JP" sz="2400" dirty="0" smtClean="0"/>
              <a:t>Development of Simple Orchestration Application Framework (SOAF)</a:t>
            </a:r>
          </a:p>
          <a:p>
            <a:pPr marL="457200" indent="-457200" eaLnBrk="1" hangingPunct="1">
              <a:buFont typeface="Calibri" pitchFamily="34" charset="0"/>
              <a:buAutoNum type="arabicPeriod"/>
            </a:pPr>
            <a:r>
              <a:rPr lang="en-GB" altLang="ja-JP" sz="2400" dirty="0" smtClean="0"/>
              <a:t>Application</a:t>
            </a:r>
          </a:p>
          <a:p>
            <a:pPr marL="457200" indent="-457200" eaLnBrk="1" hangingPunct="1">
              <a:buFont typeface="Calibri" pitchFamily="34" charset="0"/>
              <a:buAutoNum type="arabicPeriod"/>
            </a:pPr>
            <a:r>
              <a:rPr lang="en-US" altLang="ja-JP" sz="2400" dirty="0" smtClean="0"/>
              <a:t>Summary</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 name="グループ化 45"/>
          <p:cNvGrpSpPr>
            <a:grpSpLocks/>
          </p:cNvGrpSpPr>
          <p:nvPr/>
        </p:nvGrpSpPr>
        <p:grpSpPr bwMode="auto">
          <a:xfrm>
            <a:off x="1875909" y="3329918"/>
            <a:ext cx="2160287" cy="1285875"/>
            <a:chOff x="1264421" y="2857515"/>
            <a:chExt cx="1728242" cy="1028572"/>
          </a:xfrm>
        </p:grpSpPr>
        <p:sp>
          <p:nvSpPr>
            <p:cNvPr id="6" name="Oval 3"/>
            <p:cNvSpPr>
              <a:spLocks noChangeArrowheads="1"/>
            </p:cNvSpPr>
            <p:nvPr/>
          </p:nvSpPr>
          <p:spPr bwMode="auto">
            <a:xfrm>
              <a:off x="1264421" y="3005026"/>
              <a:ext cx="288000" cy="287626"/>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2000">
                  <a:latin typeface="Calibri" pitchFamily="34" charset="0"/>
                  <a:ea typeface="ＭＳ 明朝" pitchFamily="17" charset="-128"/>
                </a:rPr>
                <a:t>A</a:t>
              </a:r>
              <a:endParaRPr lang="ja-JP" altLang="ja-JP" sz="3200">
                <a:latin typeface="Calibri" pitchFamily="34" charset="0"/>
              </a:endParaRPr>
            </a:p>
          </p:txBody>
        </p:sp>
        <p:cxnSp>
          <p:nvCxnSpPr>
            <p:cNvPr id="7" name="AutoShape 4"/>
            <p:cNvCxnSpPr>
              <a:cxnSpLocks noChangeShapeType="1"/>
            </p:cNvCxnSpPr>
            <p:nvPr/>
          </p:nvCxnSpPr>
          <p:spPr bwMode="auto">
            <a:xfrm>
              <a:off x="1581554" y="3155415"/>
              <a:ext cx="404739" cy="0"/>
            </a:xfrm>
            <a:prstGeom prst="straightConnector1">
              <a:avLst/>
            </a:prstGeom>
            <a:noFill/>
            <a:ln w="9525">
              <a:solidFill>
                <a:srgbClr val="000000"/>
              </a:solidFill>
              <a:round/>
              <a:headEnd/>
              <a:tailEnd type="triangle" w="med" len="med"/>
            </a:ln>
          </p:spPr>
        </p:cxnSp>
        <p:sp>
          <p:nvSpPr>
            <p:cNvPr id="8" name="AutoShape 5"/>
            <p:cNvSpPr>
              <a:spLocks noChangeArrowheads="1"/>
            </p:cNvSpPr>
            <p:nvPr/>
          </p:nvSpPr>
          <p:spPr bwMode="auto">
            <a:xfrm>
              <a:off x="1982206" y="2999880"/>
              <a:ext cx="420508" cy="318505"/>
            </a:xfrm>
            <a:prstGeom prst="flowChartDecision">
              <a:avLst/>
            </a:prstGeom>
            <a:solidFill>
              <a:srgbClr val="FFFFFF"/>
            </a:solidFill>
            <a:ln w="9525">
              <a:solidFill>
                <a:srgbClr val="000000"/>
              </a:solidFill>
              <a:miter lim="800000"/>
              <a:headEnd/>
              <a:tailEnd/>
            </a:ln>
          </p:spPr>
          <p:txBody>
            <a:bodyPr lIns="74295" tIns="8890" rIns="74295" bIns="8890"/>
            <a:lstStyle/>
            <a:p>
              <a:endParaRPr lang="ja-JP" altLang="en-US" sz="3200">
                <a:latin typeface="Calibri" pitchFamily="34" charset="0"/>
              </a:endParaRPr>
            </a:p>
          </p:txBody>
        </p:sp>
        <p:cxnSp>
          <p:nvCxnSpPr>
            <p:cNvPr id="9" name="AutoShape 6"/>
            <p:cNvCxnSpPr>
              <a:cxnSpLocks noChangeShapeType="1"/>
            </p:cNvCxnSpPr>
            <p:nvPr/>
          </p:nvCxnSpPr>
          <p:spPr bwMode="auto">
            <a:xfrm>
              <a:off x="2402714" y="3147410"/>
              <a:ext cx="301948" cy="0"/>
            </a:xfrm>
            <a:prstGeom prst="straightConnector1">
              <a:avLst/>
            </a:prstGeom>
            <a:noFill/>
            <a:ln w="9525">
              <a:solidFill>
                <a:srgbClr val="000000"/>
              </a:solidFill>
              <a:round/>
              <a:headEnd/>
              <a:tailEnd type="triangle" w="med" len="med"/>
            </a:ln>
          </p:spPr>
        </p:cxnSp>
        <p:cxnSp>
          <p:nvCxnSpPr>
            <p:cNvPr id="10" name="AutoShape 7"/>
            <p:cNvCxnSpPr>
              <a:cxnSpLocks noChangeShapeType="1"/>
            </p:cNvCxnSpPr>
            <p:nvPr/>
          </p:nvCxnSpPr>
          <p:spPr bwMode="auto">
            <a:xfrm>
              <a:off x="2192460" y="3318384"/>
              <a:ext cx="0" cy="279621"/>
            </a:xfrm>
            <a:prstGeom prst="straightConnector1">
              <a:avLst/>
            </a:prstGeom>
            <a:noFill/>
            <a:ln w="9525">
              <a:solidFill>
                <a:srgbClr val="000000"/>
              </a:solidFill>
              <a:round/>
              <a:headEnd/>
              <a:tailEnd/>
            </a:ln>
          </p:spPr>
        </p:cxnSp>
        <p:cxnSp>
          <p:nvCxnSpPr>
            <p:cNvPr id="11" name="AutoShape 8"/>
            <p:cNvCxnSpPr>
              <a:cxnSpLocks noChangeShapeType="1"/>
            </p:cNvCxnSpPr>
            <p:nvPr/>
          </p:nvCxnSpPr>
          <p:spPr bwMode="auto">
            <a:xfrm>
              <a:off x="2192460" y="3598005"/>
              <a:ext cx="512203" cy="0"/>
            </a:xfrm>
            <a:prstGeom prst="straightConnector1">
              <a:avLst/>
            </a:prstGeom>
            <a:noFill/>
            <a:ln w="9525">
              <a:solidFill>
                <a:srgbClr val="000000"/>
              </a:solidFill>
              <a:round/>
              <a:headEnd/>
              <a:tailEnd type="triangle" w="med" len="med"/>
            </a:ln>
          </p:spPr>
        </p:cxnSp>
        <p:sp>
          <p:nvSpPr>
            <p:cNvPr id="12" name="Oval 9"/>
            <p:cNvSpPr>
              <a:spLocks noChangeArrowheads="1"/>
            </p:cNvSpPr>
            <p:nvPr/>
          </p:nvSpPr>
          <p:spPr bwMode="auto">
            <a:xfrm>
              <a:off x="2704663" y="2994733"/>
              <a:ext cx="288000" cy="287626"/>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2000">
                  <a:latin typeface="Calibri" pitchFamily="34" charset="0"/>
                  <a:ea typeface="ＭＳ 明朝" pitchFamily="17" charset="-128"/>
                </a:rPr>
                <a:t>B</a:t>
              </a:r>
              <a:endParaRPr lang="ja-JP" altLang="ja-JP" sz="3200">
                <a:latin typeface="Calibri" pitchFamily="34" charset="0"/>
              </a:endParaRPr>
            </a:p>
          </p:txBody>
        </p:sp>
        <p:sp>
          <p:nvSpPr>
            <p:cNvPr id="13" name="Oval 10"/>
            <p:cNvSpPr>
              <a:spLocks noChangeArrowheads="1"/>
            </p:cNvSpPr>
            <p:nvPr/>
          </p:nvSpPr>
          <p:spPr bwMode="auto">
            <a:xfrm>
              <a:off x="2704663" y="3419597"/>
              <a:ext cx="288000" cy="287626"/>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2000" dirty="0">
                  <a:latin typeface="Calibri" pitchFamily="34" charset="0"/>
                  <a:ea typeface="ＭＳ 明朝" pitchFamily="17" charset="-128"/>
                </a:rPr>
                <a:t>C</a:t>
              </a:r>
              <a:endParaRPr lang="ja-JP" altLang="ja-JP" sz="3200" dirty="0">
                <a:latin typeface="Calibri" pitchFamily="34" charset="0"/>
              </a:endParaRPr>
            </a:p>
          </p:txBody>
        </p:sp>
        <p:sp>
          <p:nvSpPr>
            <p:cNvPr id="14" name="Rectangle 11"/>
            <p:cNvSpPr>
              <a:spLocks noChangeArrowheads="1"/>
            </p:cNvSpPr>
            <p:nvPr/>
          </p:nvSpPr>
          <p:spPr bwMode="auto">
            <a:xfrm>
              <a:off x="2200494" y="2857515"/>
              <a:ext cx="534992" cy="257143"/>
            </a:xfrm>
            <a:prstGeom prst="rect">
              <a:avLst/>
            </a:prstGeom>
            <a:noFill/>
            <a:ln w="9525">
              <a:noFill/>
              <a:miter lim="800000"/>
              <a:headEnd/>
              <a:tailEnd/>
            </a:ln>
          </p:spPr>
          <p:txBody>
            <a:bodyPr lIns="74295" tIns="8890" rIns="74295" bIns="8890"/>
            <a:lstStyle/>
            <a:p>
              <a:pPr algn="just">
                <a:defRPr/>
              </a:pPr>
              <a:r>
                <a:rPr lang="en-US" altLang="ja-JP" sz="1600" dirty="0">
                  <a:latin typeface="Calibri" pitchFamily="34" charset="0"/>
                  <a:ea typeface="ＭＳ 明朝" pitchFamily="17" charset="-128"/>
                </a:rPr>
                <a:t>case 1</a:t>
              </a:r>
              <a:endParaRPr lang="ja-JP" altLang="ja-JP" sz="2400" dirty="0">
                <a:latin typeface="Calibri" pitchFamily="34" charset="0"/>
                <a:ea typeface="ＭＳ Ｐゴシック" pitchFamily="50" charset="-128"/>
              </a:endParaRPr>
            </a:p>
          </p:txBody>
        </p:sp>
        <p:sp>
          <p:nvSpPr>
            <p:cNvPr id="15" name="Rectangle 12"/>
            <p:cNvSpPr>
              <a:spLocks noChangeArrowheads="1"/>
            </p:cNvSpPr>
            <p:nvPr/>
          </p:nvSpPr>
          <p:spPr bwMode="auto">
            <a:xfrm>
              <a:off x="2200494" y="3628944"/>
              <a:ext cx="534992" cy="257143"/>
            </a:xfrm>
            <a:prstGeom prst="rect">
              <a:avLst/>
            </a:prstGeom>
            <a:noFill/>
            <a:ln w="9525">
              <a:noFill/>
              <a:miter lim="800000"/>
              <a:headEnd/>
              <a:tailEnd/>
            </a:ln>
          </p:spPr>
          <p:txBody>
            <a:bodyPr lIns="74295" tIns="8890" rIns="74295" bIns="8890"/>
            <a:lstStyle/>
            <a:p>
              <a:pPr algn="just">
                <a:defRPr/>
              </a:pPr>
              <a:r>
                <a:rPr lang="en-US" altLang="ja-JP" sz="1600" dirty="0">
                  <a:latin typeface="Calibri" pitchFamily="34" charset="0"/>
                  <a:ea typeface="ＭＳ 明朝" pitchFamily="17" charset="-128"/>
                </a:rPr>
                <a:t>case 2</a:t>
              </a:r>
              <a:endParaRPr lang="ja-JP" altLang="ja-JP" sz="2400" dirty="0">
                <a:latin typeface="Calibri" pitchFamily="34" charset="0"/>
                <a:ea typeface="ＭＳ Ｐゴシック" pitchFamily="50" charset="-128"/>
              </a:endParaRPr>
            </a:p>
          </p:txBody>
        </p:sp>
      </p:grpSp>
      <p:grpSp>
        <p:nvGrpSpPr>
          <p:cNvPr id="16" name="グループ化 46"/>
          <p:cNvGrpSpPr>
            <a:grpSpLocks/>
          </p:cNvGrpSpPr>
          <p:nvPr/>
        </p:nvGrpSpPr>
        <p:grpSpPr bwMode="auto">
          <a:xfrm>
            <a:off x="4929165" y="1605495"/>
            <a:ext cx="2946796" cy="1444929"/>
            <a:chOff x="3714744" y="1478149"/>
            <a:chExt cx="2357454" cy="1155799"/>
          </a:xfrm>
        </p:grpSpPr>
        <p:sp>
          <p:nvSpPr>
            <p:cNvPr id="17" name="Oval 32"/>
            <p:cNvSpPr>
              <a:spLocks noChangeArrowheads="1"/>
            </p:cNvSpPr>
            <p:nvPr/>
          </p:nvSpPr>
          <p:spPr bwMode="auto">
            <a:xfrm>
              <a:off x="3714744" y="1478149"/>
              <a:ext cx="284401" cy="323188"/>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2000">
                  <a:latin typeface="Calibri" pitchFamily="34" charset="0"/>
                  <a:ea typeface="ＭＳ 明朝" pitchFamily="17" charset="-128"/>
                </a:rPr>
                <a:t>A</a:t>
              </a:r>
              <a:endParaRPr lang="ja-JP" altLang="ja-JP" sz="3200">
                <a:latin typeface="Calibri" pitchFamily="34" charset="0"/>
              </a:endParaRPr>
            </a:p>
          </p:txBody>
        </p:sp>
        <p:sp>
          <p:nvSpPr>
            <p:cNvPr id="18" name="Oval 33"/>
            <p:cNvSpPr>
              <a:spLocks noChangeArrowheads="1"/>
            </p:cNvSpPr>
            <p:nvPr/>
          </p:nvSpPr>
          <p:spPr bwMode="auto">
            <a:xfrm>
              <a:off x="3714744" y="1895145"/>
              <a:ext cx="284401" cy="323188"/>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2000">
                  <a:latin typeface="Calibri" pitchFamily="34" charset="0"/>
                  <a:ea typeface="ＭＳ 明朝" pitchFamily="17" charset="-128"/>
                </a:rPr>
                <a:t>B</a:t>
              </a:r>
              <a:endParaRPr lang="ja-JP" altLang="ja-JP" sz="3200">
                <a:latin typeface="Calibri" pitchFamily="34" charset="0"/>
              </a:endParaRPr>
            </a:p>
          </p:txBody>
        </p:sp>
        <p:cxnSp>
          <p:nvCxnSpPr>
            <p:cNvPr id="19" name="AutoShape 34"/>
            <p:cNvCxnSpPr>
              <a:cxnSpLocks noChangeShapeType="1"/>
            </p:cNvCxnSpPr>
            <p:nvPr/>
          </p:nvCxnSpPr>
          <p:spPr bwMode="auto">
            <a:xfrm>
              <a:off x="3999145" y="1642634"/>
              <a:ext cx="2070418" cy="0"/>
            </a:xfrm>
            <a:prstGeom prst="straightConnector1">
              <a:avLst/>
            </a:prstGeom>
            <a:noFill/>
            <a:ln w="25400">
              <a:solidFill>
                <a:srgbClr val="000000"/>
              </a:solidFill>
              <a:round/>
              <a:headEnd/>
              <a:tailEnd type="triangle" w="med" len="med"/>
            </a:ln>
          </p:spPr>
        </p:cxnSp>
        <p:cxnSp>
          <p:nvCxnSpPr>
            <p:cNvPr id="20" name="AutoShape 35"/>
            <p:cNvCxnSpPr>
              <a:cxnSpLocks noChangeShapeType="1"/>
            </p:cNvCxnSpPr>
            <p:nvPr/>
          </p:nvCxnSpPr>
          <p:spPr bwMode="auto">
            <a:xfrm>
              <a:off x="3996526" y="2057061"/>
              <a:ext cx="2070418" cy="0"/>
            </a:xfrm>
            <a:prstGeom prst="straightConnector1">
              <a:avLst/>
            </a:prstGeom>
            <a:noFill/>
            <a:ln w="25400">
              <a:solidFill>
                <a:srgbClr val="000000"/>
              </a:solidFill>
              <a:round/>
              <a:headEnd/>
              <a:tailEnd type="triangle" w="med" len="med"/>
            </a:ln>
          </p:spPr>
        </p:cxnSp>
        <p:sp>
          <p:nvSpPr>
            <p:cNvPr id="21" name="Oval 36"/>
            <p:cNvSpPr>
              <a:spLocks noChangeArrowheads="1"/>
            </p:cNvSpPr>
            <p:nvPr/>
          </p:nvSpPr>
          <p:spPr bwMode="auto">
            <a:xfrm>
              <a:off x="3714744" y="2310760"/>
              <a:ext cx="284401" cy="323188"/>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2000">
                  <a:latin typeface="Calibri" pitchFamily="34" charset="0"/>
                  <a:ea typeface="ＭＳ 明朝" pitchFamily="17" charset="-128"/>
                </a:rPr>
                <a:t>C</a:t>
              </a:r>
              <a:endParaRPr lang="ja-JP" altLang="ja-JP" sz="3200">
                <a:latin typeface="Calibri" pitchFamily="34" charset="0"/>
              </a:endParaRPr>
            </a:p>
          </p:txBody>
        </p:sp>
        <p:cxnSp>
          <p:nvCxnSpPr>
            <p:cNvPr id="22" name="AutoShape 37"/>
            <p:cNvCxnSpPr>
              <a:cxnSpLocks noChangeShapeType="1"/>
            </p:cNvCxnSpPr>
            <p:nvPr/>
          </p:nvCxnSpPr>
          <p:spPr bwMode="auto">
            <a:xfrm>
              <a:off x="4009426" y="2489473"/>
              <a:ext cx="2062772" cy="1606"/>
            </a:xfrm>
            <a:prstGeom prst="straightConnector1">
              <a:avLst/>
            </a:prstGeom>
            <a:noFill/>
            <a:ln w="25400">
              <a:solidFill>
                <a:srgbClr val="000000"/>
              </a:solidFill>
              <a:round/>
              <a:headEnd/>
              <a:tailEnd type="triangle" w="med" len="med"/>
            </a:ln>
          </p:spPr>
        </p:cxnSp>
        <p:cxnSp>
          <p:nvCxnSpPr>
            <p:cNvPr id="23" name="AutoShape 38"/>
            <p:cNvCxnSpPr>
              <a:cxnSpLocks noChangeShapeType="1"/>
            </p:cNvCxnSpPr>
            <p:nvPr/>
          </p:nvCxnSpPr>
          <p:spPr bwMode="auto">
            <a:xfrm rot="16200000" flipH="1">
              <a:off x="4100510" y="1863914"/>
              <a:ext cx="428628" cy="1"/>
            </a:xfrm>
            <a:prstGeom prst="straightConnector1">
              <a:avLst/>
            </a:prstGeom>
            <a:noFill/>
            <a:ln w="9525">
              <a:solidFill>
                <a:srgbClr val="000000"/>
              </a:solidFill>
              <a:prstDash val="dash"/>
              <a:round/>
              <a:headEnd/>
              <a:tailEnd type="triangle" w="med" len="med"/>
            </a:ln>
          </p:spPr>
        </p:cxnSp>
        <p:cxnSp>
          <p:nvCxnSpPr>
            <p:cNvPr id="24" name="AutoShape 39"/>
            <p:cNvCxnSpPr>
              <a:cxnSpLocks noChangeShapeType="1"/>
            </p:cNvCxnSpPr>
            <p:nvPr/>
          </p:nvCxnSpPr>
          <p:spPr bwMode="auto">
            <a:xfrm rot="5400000" flipH="1" flipV="1">
              <a:off x="4143372" y="2078228"/>
              <a:ext cx="857256" cy="953"/>
            </a:xfrm>
            <a:prstGeom prst="straightConnector1">
              <a:avLst/>
            </a:prstGeom>
            <a:noFill/>
            <a:ln w="9525">
              <a:solidFill>
                <a:srgbClr val="000000"/>
              </a:solidFill>
              <a:prstDash val="dash"/>
              <a:round/>
              <a:headEnd/>
              <a:tailEnd type="triangle" w="med" len="med"/>
            </a:ln>
          </p:spPr>
        </p:cxnSp>
        <p:cxnSp>
          <p:nvCxnSpPr>
            <p:cNvPr id="25" name="AutoShape 42"/>
            <p:cNvCxnSpPr>
              <a:cxnSpLocks noChangeShapeType="1"/>
            </p:cNvCxnSpPr>
            <p:nvPr/>
          </p:nvCxnSpPr>
          <p:spPr bwMode="auto">
            <a:xfrm rot="5400000">
              <a:off x="4529137" y="2078228"/>
              <a:ext cx="857256" cy="953"/>
            </a:xfrm>
            <a:prstGeom prst="straightConnector1">
              <a:avLst/>
            </a:prstGeom>
            <a:noFill/>
            <a:ln w="9525">
              <a:solidFill>
                <a:srgbClr val="000000"/>
              </a:solidFill>
              <a:prstDash val="dash"/>
              <a:round/>
              <a:headEnd/>
              <a:tailEnd type="triangle" w="med" len="med"/>
            </a:ln>
          </p:spPr>
        </p:cxnSp>
        <p:cxnSp>
          <p:nvCxnSpPr>
            <p:cNvPr id="26" name="AutoShape 43"/>
            <p:cNvCxnSpPr>
              <a:cxnSpLocks noChangeShapeType="1"/>
            </p:cNvCxnSpPr>
            <p:nvPr/>
          </p:nvCxnSpPr>
          <p:spPr bwMode="auto">
            <a:xfrm rot="5400000" flipH="1" flipV="1">
              <a:off x="5108261" y="1842483"/>
              <a:ext cx="385289" cy="476"/>
            </a:xfrm>
            <a:prstGeom prst="straightConnector1">
              <a:avLst/>
            </a:prstGeom>
            <a:noFill/>
            <a:ln w="9525">
              <a:solidFill>
                <a:srgbClr val="000000"/>
              </a:solidFill>
              <a:prstDash val="dash"/>
              <a:round/>
              <a:headEnd/>
              <a:tailEnd type="triangle" w="med" len="med"/>
            </a:ln>
          </p:spPr>
        </p:cxnSp>
        <p:cxnSp>
          <p:nvCxnSpPr>
            <p:cNvPr id="27" name="AutoShape 42"/>
            <p:cNvCxnSpPr>
              <a:cxnSpLocks noChangeShapeType="1"/>
            </p:cNvCxnSpPr>
            <p:nvPr/>
          </p:nvCxnSpPr>
          <p:spPr bwMode="auto">
            <a:xfrm rot="5400000">
              <a:off x="5386393" y="2292542"/>
              <a:ext cx="428628" cy="953"/>
            </a:xfrm>
            <a:prstGeom prst="straightConnector1">
              <a:avLst/>
            </a:prstGeom>
            <a:noFill/>
            <a:ln w="9525">
              <a:solidFill>
                <a:srgbClr val="000000"/>
              </a:solidFill>
              <a:prstDash val="dash"/>
              <a:round/>
              <a:headEnd/>
              <a:tailEnd type="triangle" w="med" len="med"/>
            </a:ln>
          </p:spPr>
        </p:cxnSp>
      </p:grpSp>
      <p:sp>
        <p:nvSpPr>
          <p:cNvPr id="28" name="テキスト ボックス 42"/>
          <p:cNvSpPr txBox="1">
            <a:spLocks noChangeArrowheads="1"/>
          </p:cNvSpPr>
          <p:nvPr/>
        </p:nvSpPr>
        <p:spPr bwMode="auto">
          <a:xfrm>
            <a:off x="2724986" y="2883350"/>
            <a:ext cx="465192" cy="400110"/>
          </a:xfrm>
          <a:prstGeom prst="rect">
            <a:avLst/>
          </a:prstGeom>
          <a:noFill/>
          <a:ln w="9525">
            <a:noFill/>
            <a:miter lim="800000"/>
            <a:headEnd/>
            <a:tailEnd/>
          </a:ln>
        </p:spPr>
        <p:txBody>
          <a:bodyPr wrap="none">
            <a:spAutoFit/>
          </a:bodyPr>
          <a:lstStyle/>
          <a:p>
            <a:r>
              <a:rPr lang="en-US" altLang="ja-JP" sz="2000">
                <a:latin typeface="Calibri" pitchFamily="34" charset="0"/>
                <a:cs typeface="Times New Roman" pitchFamily="18" charset="0"/>
              </a:rPr>
              <a:t>(a)</a:t>
            </a:r>
            <a:endParaRPr lang="ja-JP" altLang="en-US" sz="2000">
              <a:latin typeface="Calibri" pitchFamily="34" charset="0"/>
              <a:cs typeface="Times New Roman" pitchFamily="18" charset="0"/>
            </a:endParaRPr>
          </a:p>
        </p:txBody>
      </p:sp>
      <p:sp>
        <p:nvSpPr>
          <p:cNvPr id="29" name="テキスト ボックス 43"/>
          <p:cNvSpPr txBox="1">
            <a:spLocks noChangeArrowheads="1"/>
          </p:cNvSpPr>
          <p:nvPr/>
        </p:nvSpPr>
        <p:spPr bwMode="auto">
          <a:xfrm>
            <a:off x="6156905" y="2945124"/>
            <a:ext cx="476412" cy="400110"/>
          </a:xfrm>
          <a:prstGeom prst="rect">
            <a:avLst/>
          </a:prstGeom>
          <a:noFill/>
          <a:ln w="9525">
            <a:noFill/>
            <a:miter lim="800000"/>
            <a:headEnd/>
            <a:tailEnd/>
          </a:ln>
        </p:spPr>
        <p:txBody>
          <a:bodyPr wrap="none">
            <a:spAutoFit/>
          </a:bodyPr>
          <a:lstStyle/>
          <a:p>
            <a:r>
              <a:rPr lang="en-US" altLang="ja-JP" sz="2000" dirty="0">
                <a:latin typeface="Calibri" pitchFamily="34" charset="0"/>
                <a:cs typeface="Times New Roman" pitchFamily="18" charset="0"/>
              </a:rPr>
              <a:t>(b)</a:t>
            </a:r>
            <a:endParaRPr lang="ja-JP" altLang="en-US" sz="2000" dirty="0">
              <a:latin typeface="Calibri" pitchFamily="34" charset="0"/>
              <a:cs typeface="Times New Roman" pitchFamily="18" charset="0"/>
            </a:endParaRPr>
          </a:p>
        </p:txBody>
      </p:sp>
      <p:sp>
        <p:nvSpPr>
          <p:cNvPr id="30" name="テキスト ボックス 44"/>
          <p:cNvSpPr txBox="1">
            <a:spLocks noChangeArrowheads="1"/>
          </p:cNvSpPr>
          <p:nvPr/>
        </p:nvSpPr>
        <p:spPr bwMode="auto">
          <a:xfrm>
            <a:off x="2714612" y="4786322"/>
            <a:ext cx="659155" cy="400110"/>
          </a:xfrm>
          <a:prstGeom prst="rect">
            <a:avLst/>
          </a:prstGeom>
          <a:noFill/>
          <a:ln w="9525">
            <a:noFill/>
            <a:miter lim="800000"/>
            <a:headEnd/>
            <a:tailEnd/>
          </a:ln>
        </p:spPr>
        <p:txBody>
          <a:bodyPr wrap="none">
            <a:spAutoFit/>
          </a:bodyPr>
          <a:lstStyle/>
          <a:p>
            <a:r>
              <a:rPr lang="en-US" altLang="ja-JP" sz="2000">
                <a:latin typeface="Calibri" pitchFamily="34" charset="0"/>
                <a:cs typeface="Times New Roman" pitchFamily="18" charset="0"/>
              </a:rPr>
              <a:t>(c-1)</a:t>
            </a:r>
            <a:endParaRPr lang="ja-JP" altLang="en-US" sz="2000">
              <a:latin typeface="Calibri" pitchFamily="34" charset="0"/>
              <a:cs typeface="Times New Roman" pitchFamily="18" charset="0"/>
            </a:endParaRPr>
          </a:p>
        </p:txBody>
      </p:sp>
      <p:grpSp>
        <p:nvGrpSpPr>
          <p:cNvPr id="31" name="グループ化 30"/>
          <p:cNvGrpSpPr/>
          <p:nvPr/>
        </p:nvGrpSpPr>
        <p:grpSpPr>
          <a:xfrm>
            <a:off x="4929165" y="3419203"/>
            <a:ext cx="2589608" cy="1752215"/>
            <a:chOff x="4929165" y="3242444"/>
            <a:chExt cx="2589608" cy="1752215"/>
          </a:xfrm>
        </p:grpSpPr>
        <p:sp>
          <p:nvSpPr>
            <p:cNvPr id="32" name="Oval 3"/>
            <p:cNvSpPr>
              <a:spLocks noChangeArrowheads="1"/>
            </p:cNvSpPr>
            <p:nvPr/>
          </p:nvSpPr>
          <p:spPr bwMode="auto">
            <a:xfrm>
              <a:off x="4929165" y="3242444"/>
              <a:ext cx="359997" cy="359578"/>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2000">
                  <a:latin typeface="Calibri" pitchFamily="34" charset="0"/>
                  <a:ea typeface="ＭＳ 明朝" pitchFamily="17" charset="-128"/>
                </a:rPr>
                <a:t>A</a:t>
              </a:r>
              <a:endParaRPr lang="ja-JP" altLang="ja-JP" sz="3200">
                <a:latin typeface="Calibri" pitchFamily="34" charset="0"/>
              </a:endParaRPr>
            </a:p>
          </p:txBody>
        </p:sp>
        <p:cxnSp>
          <p:nvCxnSpPr>
            <p:cNvPr id="33" name="AutoShape 4"/>
            <p:cNvCxnSpPr>
              <a:cxnSpLocks noChangeShapeType="1"/>
              <a:stCxn id="32" idx="6"/>
            </p:cNvCxnSpPr>
            <p:nvPr/>
          </p:nvCxnSpPr>
          <p:spPr bwMode="auto">
            <a:xfrm flipV="1">
              <a:off x="5289162" y="3421060"/>
              <a:ext cx="2229611" cy="1171"/>
            </a:xfrm>
            <a:prstGeom prst="straightConnector1">
              <a:avLst/>
            </a:prstGeom>
            <a:noFill/>
            <a:ln w="25400">
              <a:solidFill>
                <a:srgbClr val="000000"/>
              </a:solidFill>
              <a:round/>
              <a:headEnd/>
              <a:tailEnd type="triangle" w="med" len="med"/>
            </a:ln>
          </p:spPr>
        </p:cxnSp>
        <p:sp>
          <p:nvSpPr>
            <p:cNvPr id="34" name="AutoShape 5"/>
            <p:cNvSpPr>
              <a:spLocks noChangeArrowheads="1"/>
            </p:cNvSpPr>
            <p:nvPr/>
          </p:nvSpPr>
          <p:spPr bwMode="auto">
            <a:xfrm>
              <a:off x="5826390" y="3887193"/>
              <a:ext cx="525632" cy="398181"/>
            </a:xfrm>
            <a:prstGeom prst="flowChartDecision">
              <a:avLst/>
            </a:prstGeom>
            <a:solidFill>
              <a:srgbClr val="FFFFFF"/>
            </a:solidFill>
            <a:ln w="9525">
              <a:solidFill>
                <a:srgbClr val="000000"/>
              </a:solidFill>
              <a:miter lim="800000"/>
              <a:headEnd/>
              <a:tailEnd/>
            </a:ln>
          </p:spPr>
          <p:txBody>
            <a:bodyPr lIns="74295" tIns="8890" rIns="74295" bIns="8890"/>
            <a:lstStyle/>
            <a:p>
              <a:endParaRPr lang="ja-JP" altLang="en-US" sz="2800">
                <a:latin typeface="Calibri" pitchFamily="34" charset="0"/>
              </a:endParaRPr>
            </a:p>
          </p:txBody>
        </p:sp>
        <p:cxnSp>
          <p:nvCxnSpPr>
            <p:cNvPr id="35" name="AutoShape 6"/>
            <p:cNvCxnSpPr>
              <a:cxnSpLocks noChangeShapeType="1"/>
            </p:cNvCxnSpPr>
            <p:nvPr/>
          </p:nvCxnSpPr>
          <p:spPr bwMode="auto">
            <a:xfrm>
              <a:off x="6352022" y="4071628"/>
              <a:ext cx="377434" cy="0"/>
            </a:xfrm>
            <a:prstGeom prst="straightConnector1">
              <a:avLst/>
            </a:prstGeom>
            <a:noFill/>
            <a:ln w="9525">
              <a:solidFill>
                <a:srgbClr val="000000"/>
              </a:solidFill>
              <a:round/>
              <a:headEnd/>
              <a:tailEnd type="triangle" w="med" len="med"/>
            </a:ln>
          </p:spPr>
        </p:cxnSp>
        <p:cxnSp>
          <p:nvCxnSpPr>
            <p:cNvPr id="36" name="AutoShape 7"/>
            <p:cNvCxnSpPr>
              <a:cxnSpLocks noChangeShapeType="1"/>
            </p:cNvCxnSpPr>
            <p:nvPr/>
          </p:nvCxnSpPr>
          <p:spPr bwMode="auto">
            <a:xfrm>
              <a:off x="6089205" y="4285373"/>
              <a:ext cx="0" cy="349570"/>
            </a:xfrm>
            <a:prstGeom prst="straightConnector1">
              <a:avLst/>
            </a:prstGeom>
            <a:noFill/>
            <a:ln w="9525">
              <a:solidFill>
                <a:srgbClr val="000000"/>
              </a:solidFill>
              <a:round/>
              <a:headEnd/>
              <a:tailEnd/>
            </a:ln>
          </p:spPr>
        </p:cxnSp>
        <p:cxnSp>
          <p:nvCxnSpPr>
            <p:cNvPr id="37" name="AutoShape 8"/>
            <p:cNvCxnSpPr>
              <a:cxnSpLocks noChangeShapeType="1"/>
            </p:cNvCxnSpPr>
            <p:nvPr/>
          </p:nvCxnSpPr>
          <p:spPr bwMode="auto">
            <a:xfrm>
              <a:off x="6089205" y="4634943"/>
              <a:ext cx="640249" cy="0"/>
            </a:xfrm>
            <a:prstGeom prst="straightConnector1">
              <a:avLst/>
            </a:prstGeom>
            <a:noFill/>
            <a:ln w="9525">
              <a:solidFill>
                <a:srgbClr val="000000"/>
              </a:solidFill>
              <a:round/>
              <a:headEnd/>
              <a:tailEnd type="triangle" w="med" len="med"/>
            </a:ln>
          </p:spPr>
        </p:cxnSp>
        <p:sp>
          <p:nvSpPr>
            <p:cNvPr id="38" name="Oval 9"/>
            <p:cNvSpPr>
              <a:spLocks noChangeArrowheads="1"/>
            </p:cNvSpPr>
            <p:nvPr/>
          </p:nvSpPr>
          <p:spPr bwMode="auto">
            <a:xfrm>
              <a:off x="6729455" y="3880759"/>
              <a:ext cx="359997" cy="359578"/>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2000" dirty="0">
                  <a:latin typeface="Calibri" pitchFamily="34" charset="0"/>
                  <a:ea typeface="ＭＳ 明朝" pitchFamily="17" charset="-128"/>
                </a:rPr>
                <a:t>B</a:t>
              </a:r>
              <a:endParaRPr lang="ja-JP" altLang="ja-JP" sz="3200" dirty="0">
                <a:latin typeface="Calibri" pitchFamily="34" charset="0"/>
              </a:endParaRPr>
            </a:p>
          </p:txBody>
        </p:sp>
        <p:sp>
          <p:nvSpPr>
            <p:cNvPr id="39" name="Oval 10"/>
            <p:cNvSpPr>
              <a:spLocks noChangeArrowheads="1"/>
            </p:cNvSpPr>
            <p:nvPr/>
          </p:nvSpPr>
          <p:spPr bwMode="auto">
            <a:xfrm>
              <a:off x="6729455" y="4411905"/>
              <a:ext cx="359997" cy="359578"/>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2000">
                  <a:latin typeface="Calibri" pitchFamily="34" charset="0"/>
                  <a:ea typeface="ＭＳ 明朝" pitchFamily="17" charset="-128"/>
                </a:rPr>
                <a:t>C</a:t>
              </a:r>
              <a:endParaRPr lang="ja-JP" altLang="ja-JP" sz="3200">
                <a:latin typeface="Calibri" pitchFamily="34" charset="0"/>
              </a:endParaRPr>
            </a:p>
          </p:txBody>
        </p:sp>
        <p:sp>
          <p:nvSpPr>
            <p:cNvPr id="40" name="Rectangle 11"/>
            <p:cNvSpPr>
              <a:spLocks noChangeArrowheads="1"/>
            </p:cNvSpPr>
            <p:nvPr/>
          </p:nvSpPr>
          <p:spPr bwMode="auto">
            <a:xfrm>
              <a:off x="6161461" y="3708784"/>
              <a:ext cx="668735" cy="323453"/>
            </a:xfrm>
            <a:prstGeom prst="rect">
              <a:avLst/>
            </a:prstGeom>
            <a:noFill/>
            <a:ln w="9525">
              <a:noFill/>
              <a:miter lim="800000"/>
              <a:headEnd/>
              <a:tailEnd/>
            </a:ln>
          </p:spPr>
          <p:txBody>
            <a:bodyPr lIns="74295" tIns="8890" rIns="74295" bIns="889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defRPr/>
              </a:pPr>
              <a:r>
                <a:rPr lang="en-US" altLang="ja-JP" sz="1600" dirty="0" smtClean="0">
                  <a:latin typeface="Calibri" pitchFamily="34" charset="0"/>
                  <a:ea typeface="ＭＳ 明朝" pitchFamily="17" charset="-128"/>
                </a:rPr>
                <a:t>case 1</a:t>
              </a:r>
              <a:endParaRPr lang="ja-JP" altLang="ja-JP" sz="2400" dirty="0" smtClean="0">
                <a:latin typeface="Calibri" pitchFamily="34" charset="0"/>
              </a:endParaRPr>
            </a:p>
          </p:txBody>
        </p:sp>
        <p:sp>
          <p:nvSpPr>
            <p:cNvPr id="41" name="Rectangle 12"/>
            <p:cNvSpPr>
              <a:spLocks noChangeArrowheads="1"/>
            </p:cNvSpPr>
            <p:nvPr/>
          </p:nvSpPr>
          <p:spPr bwMode="auto">
            <a:xfrm>
              <a:off x="6099946" y="4673190"/>
              <a:ext cx="668734" cy="321469"/>
            </a:xfrm>
            <a:prstGeom prst="rect">
              <a:avLst/>
            </a:prstGeom>
            <a:noFill/>
            <a:ln w="9525">
              <a:noFill/>
              <a:miter lim="800000"/>
              <a:headEnd/>
              <a:tailEnd/>
            </a:ln>
          </p:spPr>
          <p:txBody>
            <a:bodyPr lIns="74295" tIns="8890" rIns="74295" bIns="889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defRPr/>
              </a:pPr>
              <a:r>
                <a:rPr lang="en-US" altLang="ja-JP" sz="1600" dirty="0" smtClean="0">
                  <a:latin typeface="Calibri" pitchFamily="34" charset="0"/>
                  <a:ea typeface="ＭＳ 明朝" pitchFamily="17" charset="-128"/>
                </a:rPr>
                <a:t>case 2</a:t>
              </a:r>
              <a:endParaRPr lang="ja-JP" altLang="ja-JP" sz="2400" dirty="0" smtClean="0">
                <a:latin typeface="Calibri" pitchFamily="34" charset="0"/>
              </a:endParaRPr>
            </a:p>
          </p:txBody>
        </p:sp>
        <p:cxnSp>
          <p:nvCxnSpPr>
            <p:cNvPr id="42" name="直線矢印コネクタ 41"/>
            <p:cNvCxnSpPr/>
            <p:nvPr/>
          </p:nvCxnSpPr>
          <p:spPr bwMode="auto">
            <a:xfrm rot="5400000">
              <a:off x="5884641" y="3664135"/>
              <a:ext cx="446485" cy="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43" name="テキスト ボックス 61"/>
          <p:cNvSpPr txBox="1">
            <a:spLocks noChangeArrowheads="1"/>
          </p:cNvSpPr>
          <p:nvPr/>
        </p:nvSpPr>
        <p:spPr bwMode="auto">
          <a:xfrm>
            <a:off x="6090024" y="5026758"/>
            <a:ext cx="659155" cy="400110"/>
          </a:xfrm>
          <a:prstGeom prst="rect">
            <a:avLst/>
          </a:prstGeom>
          <a:noFill/>
          <a:ln w="9525">
            <a:noFill/>
            <a:miter lim="800000"/>
            <a:headEnd/>
            <a:tailEnd/>
          </a:ln>
        </p:spPr>
        <p:txBody>
          <a:bodyPr wrap="none">
            <a:spAutoFit/>
          </a:bodyPr>
          <a:lstStyle/>
          <a:p>
            <a:r>
              <a:rPr lang="en-US" altLang="ja-JP" sz="2000" dirty="0">
                <a:latin typeface="Calibri" pitchFamily="34" charset="0"/>
                <a:cs typeface="Times New Roman" pitchFamily="18" charset="0"/>
              </a:rPr>
              <a:t>(c-2)</a:t>
            </a:r>
            <a:endParaRPr lang="ja-JP" altLang="en-US" sz="2000" dirty="0">
              <a:latin typeface="Calibri" pitchFamily="34" charset="0"/>
              <a:cs typeface="Times New Roman" pitchFamily="18" charset="0"/>
            </a:endParaRPr>
          </a:p>
        </p:txBody>
      </p:sp>
      <p:grpSp>
        <p:nvGrpSpPr>
          <p:cNvPr id="44" name="Group 13"/>
          <p:cNvGrpSpPr>
            <a:grpSpLocks noChangeAspect="1"/>
          </p:cNvGrpSpPr>
          <p:nvPr/>
        </p:nvGrpSpPr>
        <p:grpSpPr bwMode="auto">
          <a:xfrm>
            <a:off x="1357290" y="1784075"/>
            <a:ext cx="3214687" cy="1018118"/>
            <a:chOff x="1249" y="5064"/>
            <a:chExt cx="5102" cy="1397"/>
          </a:xfrm>
        </p:grpSpPr>
        <p:cxnSp>
          <p:nvCxnSpPr>
            <p:cNvPr id="45" name="AutoShape 14"/>
            <p:cNvCxnSpPr>
              <a:cxnSpLocks noChangeShapeType="1"/>
            </p:cNvCxnSpPr>
            <p:nvPr/>
          </p:nvCxnSpPr>
          <p:spPr bwMode="auto">
            <a:xfrm>
              <a:off x="2310" y="5760"/>
              <a:ext cx="543" cy="0"/>
            </a:xfrm>
            <a:prstGeom prst="straightConnector1">
              <a:avLst/>
            </a:prstGeom>
            <a:noFill/>
            <a:ln w="9525">
              <a:solidFill>
                <a:srgbClr val="000000"/>
              </a:solidFill>
              <a:round/>
              <a:headEnd/>
              <a:tailEnd type="triangle" w="med" len="med"/>
            </a:ln>
          </p:spPr>
        </p:cxnSp>
        <p:sp>
          <p:nvSpPr>
            <p:cNvPr id="46" name="Oval 15"/>
            <p:cNvSpPr>
              <a:spLocks noChangeArrowheads="1"/>
            </p:cNvSpPr>
            <p:nvPr/>
          </p:nvSpPr>
          <p:spPr bwMode="auto">
            <a:xfrm>
              <a:off x="2853" y="5497"/>
              <a:ext cx="543" cy="503"/>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2000">
                  <a:latin typeface="Calibri" pitchFamily="34" charset="0"/>
                  <a:ea typeface="ＭＳ 明朝" pitchFamily="17" charset="-128"/>
                </a:rPr>
                <a:t>C</a:t>
              </a:r>
              <a:endParaRPr lang="ja-JP" altLang="ja-JP" sz="3200">
                <a:latin typeface="Calibri" pitchFamily="34" charset="0"/>
              </a:endParaRPr>
            </a:p>
          </p:txBody>
        </p:sp>
        <p:cxnSp>
          <p:nvCxnSpPr>
            <p:cNvPr id="47" name="AutoShape 16"/>
            <p:cNvCxnSpPr>
              <a:cxnSpLocks noChangeShapeType="1"/>
            </p:cNvCxnSpPr>
            <p:nvPr/>
          </p:nvCxnSpPr>
          <p:spPr bwMode="auto">
            <a:xfrm>
              <a:off x="3396" y="5742"/>
              <a:ext cx="543" cy="0"/>
            </a:xfrm>
            <a:prstGeom prst="straightConnector1">
              <a:avLst/>
            </a:prstGeom>
            <a:noFill/>
            <a:ln w="9525">
              <a:solidFill>
                <a:srgbClr val="000000"/>
              </a:solidFill>
              <a:round/>
              <a:headEnd/>
              <a:tailEnd type="triangle" w="med" len="med"/>
            </a:ln>
          </p:spPr>
        </p:cxnSp>
        <p:sp>
          <p:nvSpPr>
            <p:cNvPr id="48" name="Oval 17"/>
            <p:cNvSpPr>
              <a:spLocks noChangeArrowheads="1"/>
            </p:cNvSpPr>
            <p:nvPr/>
          </p:nvSpPr>
          <p:spPr bwMode="auto">
            <a:xfrm>
              <a:off x="3939" y="5497"/>
              <a:ext cx="543" cy="503"/>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2000" dirty="0">
                  <a:latin typeface="Calibri" pitchFamily="34" charset="0"/>
                  <a:ea typeface="ＭＳ 明朝" pitchFamily="17" charset="-128"/>
                </a:rPr>
                <a:t>D</a:t>
              </a:r>
              <a:endParaRPr lang="ja-JP" altLang="ja-JP" sz="3200" dirty="0">
                <a:latin typeface="Calibri" pitchFamily="34" charset="0"/>
              </a:endParaRPr>
            </a:p>
          </p:txBody>
        </p:sp>
        <p:cxnSp>
          <p:nvCxnSpPr>
            <p:cNvPr id="49" name="AutoShape 18"/>
            <p:cNvCxnSpPr>
              <a:cxnSpLocks noChangeShapeType="1"/>
            </p:cNvCxnSpPr>
            <p:nvPr/>
          </p:nvCxnSpPr>
          <p:spPr bwMode="auto">
            <a:xfrm>
              <a:off x="4904" y="5291"/>
              <a:ext cx="364" cy="1"/>
            </a:xfrm>
            <a:prstGeom prst="straightConnector1">
              <a:avLst/>
            </a:prstGeom>
            <a:noFill/>
            <a:ln w="9525">
              <a:solidFill>
                <a:srgbClr val="000000"/>
              </a:solidFill>
              <a:round/>
              <a:headEnd/>
              <a:tailEnd type="triangle" w="med" len="med"/>
            </a:ln>
          </p:spPr>
        </p:cxnSp>
        <p:sp>
          <p:nvSpPr>
            <p:cNvPr id="50" name="Oval 19"/>
            <p:cNvSpPr>
              <a:spLocks noChangeArrowheads="1"/>
            </p:cNvSpPr>
            <p:nvPr/>
          </p:nvSpPr>
          <p:spPr bwMode="auto">
            <a:xfrm>
              <a:off x="5265" y="5064"/>
              <a:ext cx="543" cy="503"/>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2000">
                  <a:latin typeface="Calibri" pitchFamily="34" charset="0"/>
                  <a:ea typeface="ＭＳ 明朝" pitchFamily="17" charset="-128"/>
                </a:rPr>
                <a:t>E</a:t>
              </a:r>
              <a:endParaRPr lang="ja-JP" altLang="ja-JP" sz="3200">
                <a:latin typeface="Calibri" pitchFamily="34" charset="0"/>
              </a:endParaRPr>
            </a:p>
          </p:txBody>
        </p:sp>
        <p:cxnSp>
          <p:nvCxnSpPr>
            <p:cNvPr id="51" name="AutoShape 20"/>
            <p:cNvCxnSpPr>
              <a:cxnSpLocks noChangeShapeType="1"/>
            </p:cNvCxnSpPr>
            <p:nvPr/>
          </p:nvCxnSpPr>
          <p:spPr bwMode="auto">
            <a:xfrm>
              <a:off x="5808" y="5309"/>
              <a:ext cx="543" cy="0"/>
            </a:xfrm>
            <a:prstGeom prst="straightConnector1">
              <a:avLst/>
            </a:prstGeom>
            <a:noFill/>
            <a:ln w="9525">
              <a:solidFill>
                <a:srgbClr val="000000"/>
              </a:solidFill>
              <a:round/>
              <a:headEnd/>
              <a:tailEnd type="triangle" w="med" len="med"/>
            </a:ln>
          </p:spPr>
        </p:cxnSp>
        <p:sp>
          <p:nvSpPr>
            <p:cNvPr id="52" name="Oval 21"/>
            <p:cNvSpPr>
              <a:spLocks noChangeArrowheads="1"/>
            </p:cNvSpPr>
            <p:nvPr/>
          </p:nvSpPr>
          <p:spPr bwMode="auto">
            <a:xfrm>
              <a:off x="5265" y="5956"/>
              <a:ext cx="543" cy="503"/>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2000">
                  <a:latin typeface="Calibri" pitchFamily="34" charset="0"/>
                  <a:ea typeface="ＭＳ 明朝" pitchFamily="17" charset="-128"/>
                </a:rPr>
                <a:t>F</a:t>
              </a:r>
              <a:endParaRPr lang="ja-JP" altLang="ja-JP" sz="3200">
                <a:latin typeface="Calibri" pitchFamily="34" charset="0"/>
              </a:endParaRPr>
            </a:p>
          </p:txBody>
        </p:sp>
        <p:cxnSp>
          <p:nvCxnSpPr>
            <p:cNvPr id="53" name="AutoShape 22"/>
            <p:cNvCxnSpPr>
              <a:cxnSpLocks noChangeShapeType="1"/>
            </p:cNvCxnSpPr>
            <p:nvPr/>
          </p:nvCxnSpPr>
          <p:spPr bwMode="auto">
            <a:xfrm>
              <a:off x="5808" y="6201"/>
              <a:ext cx="543" cy="0"/>
            </a:xfrm>
            <a:prstGeom prst="straightConnector1">
              <a:avLst/>
            </a:prstGeom>
            <a:noFill/>
            <a:ln w="9525">
              <a:solidFill>
                <a:srgbClr val="000000"/>
              </a:solidFill>
              <a:round/>
              <a:headEnd/>
              <a:tailEnd type="triangle" w="med" len="med"/>
            </a:ln>
          </p:spPr>
        </p:cxnSp>
        <p:cxnSp>
          <p:nvCxnSpPr>
            <p:cNvPr id="54" name="AutoShape 23"/>
            <p:cNvCxnSpPr>
              <a:cxnSpLocks noChangeShapeType="1"/>
            </p:cNvCxnSpPr>
            <p:nvPr/>
          </p:nvCxnSpPr>
          <p:spPr bwMode="auto">
            <a:xfrm>
              <a:off x="4904" y="6200"/>
              <a:ext cx="364" cy="1"/>
            </a:xfrm>
            <a:prstGeom prst="straightConnector1">
              <a:avLst/>
            </a:prstGeom>
            <a:noFill/>
            <a:ln w="9525">
              <a:solidFill>
                <a:srgbClr val="000000"/>
              </a:solidFill>
              <a:round/>
              <a:headEnd/>
              <a:tailEnd type="triangle" w="med" len="med"/>
            </a:ln>
          </p:spPr>
        </p:cxnSp>
        <p:cxnSp>
          <p:nvCxnSpPr>
            <p:cNvPr id="55" name="AutoShape 24"/>
            <p:cNvCxnSpPr>
              <a:cxnSpLocks noChangeShapeType="1"/>
            </p:cNvCxnSpPr>
            <p:nvPr/>
          </p:nvCxnSpPr>
          <p:spPr bwMode="auto">
            <a:xfrm>
              <a:off x="4904" y="5292"/>
              <a:ext cx="0" cy="909"/>
            </a:xfrm>
            <a:prstGeom prst="straightConnector1">
              <a:avLst/>
            </a:prstGeom>
            <a:noFill/>
            <a:ln w="9525">
              <a:solidFill>
                <a:srgbClr val="000000"/>
              </a:solidFill>
              <a:round/>
              <a:headEnd/>
              <a:tailEnd/>
            </a:ln>
          </p:spPr>
        </p:cxnSp>
        <p:cxnSp>
          <p:nvCxnSpPr>
            <p:cNvPr id="56" name="AutoShape 25"/>
            <p:cNvCxnSpPr>
              <a:cxnSpLocks noChangeShapeType="1"/>
            </p:cNvCxnSpPr>
            <p:nvPr/>
          </p:nvCxnSpPr>
          <p:spPr bwMode="auto">
            <a:xfrm>
              <a:off x="4482" y="5742"/>
              <a:ext cx="422" cy="0"/>
            </a:xfrm>
            <a:prstGeom prst="straightConnector1">
              <a:avLst/>
            </a:prstGeom>
            <a:noFill/>
            <a:ln w="9525">
              <a:solidFill>
                <a:srgbClr val="000000"/>
              </a:solidFill>
              <a:round/>
              <a:headEnd/>
              <a:tailEnd/>
            </a:ln>
          </p:spPr>
        </p:cxnSp>
        <p:sp>
          <p:nvSpPr>
            <p:cNvPr id="57" name="Oval 26"/>
            <p:cNvSpPr>
              <a:spLocks noChangeArrowheads="1"/>
            </p:cNvSpPr>
            <p:nvPr/>
          </p:nvSpPr>
          <p:spPr bwMode="auto">
            <a:xfrm>
              <a:off x="1249" y="5066"/>
              <a:ext cx="543" cy="503"/>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2000">
                  <a:latin typeface="Calibri" pitchFamily="34" charset="0"/>
                  <a:ea typeface="ＭＳ 明朝" pitchFamily="17" charset="-128"/>
                </a:rPr>
                <a:t>A</a:t>
              </a:r>
              <a:endParaRPr lang="ja-JP" altLang="ja-JP" sz="3200">
                <a:latin typeface="Calibri" pitchFamily="34" charset="0"/>
              </a:endParaRPr>
            </a:p>
          </p:txBody>
        </p:sp>
        <p:sp>
          <p:nvSpPr>
            <p:cNvPr id="58" name="Oval 27"/>
            <p:cNvSpPr>
              <a:spLocks noChangeArrowheads="1"/>
            </p:cNvSpPr>
            <p:nvPr/>
          </p:nvSpPr>
          <p:spPr bwMode="auto">
            <a:xfrm>
              <a:off x="1249" y="5958"/>
              <a:ext cx="543" cy="503"/>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2000">
                  <a:latin typeface="Calibri" pitchFamily="34" charset="0"/>
                  <a:ea typeface="ＭＳ 明朝" pitchFamily="17" charset="-128"/>
                </a:rPr>
                <a:t>B</a:t>
              </a:r>
              <a:endParaRPr lang="ja-JP" altLang="ja-JP" sz="3200">
                <a:latin typeface="Calibri" pitchFamily="34" charset="0"/>
              </a:endParaRPr>
            </a:p>
          </p:txBody>
        </p:sp>
        <p:cxnSp>
          <p:nvCxnSpPr>
            <p:cNvPr id="59" name="AutoShape 28"/>
            <p:cNvCxnSpPr>
              <a:cxnSpLocks noChangeShapeType="1"/>
            </p:cNvCxnSpPr>
            <p:nvPr/>
          </p:nvCxnSpPr>
          <p:spPr bwMode="auto">
            <a:xfrm>
              <a:off x="1792" y="5309"/>
              <a:ext cx="518" cy="0"/>
            </a:xfrm>
            <a:prstGeom prst="straightConnector1">
              <a:avLst/>
            </a:prstGeom>
            <a:noFill/>
            <a:ln w="9525">
              <a:solidFill>
                <a:srgbClr val="000000"/>
              </a:solidFill>
              <a:round/>
              <a:headEnd/>
              <a:tailEnd/>
            </a:ln>
          </p:spPr>
        </p:cxnSp>
        <p:cxnSp>
          <p:nvCxnSpPr>
            <p:cNvPr id="60" name="AutoShape 29"/>
            <p:cNvCxnSpPr>
              <a:cxnSpLocks noChangeShapeType="1"/>
            </p:cNvCxnSpPr>
            <p:nvPr/>
          </p:nvCxnSpPr>
          <p:spPr bwMode="auto">
            <a:xfrm flipV="1">
              <a:off x="1792" y="6200"/>
              <a:ext cx="513" cy="1"/>
            </a:xfrm>
            <a:prstGeom prst="straightConnector1">
              <a:avLst/>
            </a:prstGeom>
            <a:noFill/>
            <a:ln w="9525">
              <a:solidFill>
                <a:srgbClr val="000000"/>
              </a:solidFill>
              <a:round/>
              <a:headEnd/>
              <a:tailEnd/>
            </a:ln>
          </p:spPr>
        </p:cxnSp>
        <p:cxnSp>
          <p:nvCxnSpPr>
            <p:cNvPr id="61" name="AutoShape 30"/>
            <p:cNvCxnSpPr>
              <a:cxnSpLocks noChangeShapeType="1"/>
            </p:cNvCxnSpPr>
            <p:nvPr/>
          </p:nvCxnSpPr>
          <p:spPr bwMode="auto">
            <a:xfrm flipH="1">
              <a:off x="2305" y="5292"/>
              <a:ext cx="5" cy="908"/>
            </a:xfrm>
            <a:prstGeom prst="straightConnector1">
              <a:avLst/>
            </a:prstGeom>
            <a:noFill/>
            <a:ln w="9525">
              <a:solidFill>
                <a:srgbClr val="000000"/>
              </a:solidFill>
              <a:round/>
              <a:headEnd/>
              <a:tailEnd/>
            </a:ln>
          </p:spPr>
        </p:cxnSp>
      </p:grpSp>
      <p:cxnSp>
        <p:nvCxnSpPr>
          <p:cNvPr id="62" name="直線矢印コネクタ 61"/>
          <p:cNvCxnSpPr/>
          <p:nvPr/>
        </p:nvCxnSpPr>
        <p:spPr>
          <a:xfrm rot="5400000" flipH="1" flipV="1">
            <a:off x="628678" y="2398415"/>
            <a:ext cx="1078702" cy="478731"/>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rot="5400000" flipH="1" flipV="1">
            <a:off x="1025155" y="2794892"/>
            <a:ext cx="428623" cy="335857"/>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785786" y="3177131"/>
            <a:ext cx="481222" cy="369332"/>
          </a:xfrm>
          <a:prstGeom prst="rect">
            <a:avLst/>
          </a:prstGeom>
          <a:noFill/>
          <a:ln>
            <a:solidFill>
              <a:srgbClr val="0070C0"/>
            </a:solidFill>
          </a:ln>
        </p:spPr>
        <p:txBody>
          <a:bodyPr wrap="none" rtlCol="0">
            <a:spAutoFit/>
          </a:bodyPr>
          <a:lstStyle/>
          <a:p>
            <a:r>
              <a:rPr kumimoji="1" lang="en-US" altLang="ja-JP" dirty="0" smtClean="0"/>
              <a:t>job</a:t>
            </a:r>
            <a:endParaRPr kumimoji="1" lang="ja-JP" altLang="en-US" dirty="0"/>
          </a:p>
        </p:txBody>
      </p:sp>
      <p:cxnSp>
        <p:nvCxnSpPr>
          <p:cNvPr id="65" name="直線矢印コネクタ 64"/>
          <p:cNvCxnSpPr/>
          <p:nvPr/>
        </p:nvCxnSpPr>
        <p:spPr>
          <a:xfrm rot="5400000" flipH="1" flipV="1">
            <a:off x="4946132" y="2803000"/>
            <a:ext cx="1680628" cy="1428760"/>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5286380" y="3891512"/>
            <a:ext cx="857256" cy="466182"/>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357686" y="4357694"/>
            <a:ext cx="978345" cy="369332"/>
          </a:xfrm>
          <a:prstGeom prst="rect">
            <a:avLst/>
          </a:prstGeom>
          <a:noFill/>
          <a:ln>
            <a:solidFill>
              <a:schemeClr val="tx1"/>
            </a:solidFill>
          </a:ln>
        </p:spPr>
        <p:txBody>
          <a:bodyPr wrap="none" rtlCol="0">
            <a:spAutoFit/>
          </a:bodyPr>
          <a:lstStyle/>
          <a:p>
            <a:r>
              <a:rPr kumimoji="1" lang="en-US" altLang="ja-JP" dirty="0" smtClean="0"/>
              <a:t>File flow</a:t>
            </a:r>
            <a:endParaRPr kumimoji="1" lang="ja-JP" altLang="en-US" dirty="0"/>
          </a:p>
        </p:txBody>
      </p:sp>
      <p:cxnSp>
        <p:nvCxnSpPr>
          <p:cNvPr id="68" name="直線矢印コネクタ 67"/>
          <p:cNvCxnSpPr/>
          <p:nvPr/>
        </p:nvCxnSpPr>
        <p:spPr>
          <a:xfrm>
            <a:off x="6481156" y="1500174"/>
            <a:ext cx="25200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7358082" y="1071546"/>
            <a:ext cx="1645450" cy="369332"/>
          </a:xfrm>
          <a:prstGeom prst="rect">
            <a:avLst/>
          </a:prstGeom>
          <a:noFill/>
        </p:spPr>
        <p:txBody>
          <a:bodyPr wrap="none" rtlCol="0">
            <a:spAutoFit/>
          </a:bodyPr>
          <a:lstStyle/>
          <a:p>
            <a:r>
              <a:rPr kumimoji="1" lang="en-US" altLang="ja-JP" dirty="0" smtClean="0"/>
              <a:t>Wall clock time</a:t>
            </a:r>
            <a:endParaRPr kumimoji="1" lang="ja-JP" altLang="en-US" dirty="0"/>
          </a:p>
        </p:txBody>
      </p:sp>
      <p:sp>
        <p:nvSpPr>
          <p:cNvPr id="70" name="テキスト ボックス 69"/>
          <p:cNvSpPr txBox="1"/>
          <p:nvPr/>
        </p:nvSpPr>
        <p:spPr>
          <a:xfrm>
            <a:off x="7715272" y="4066157"/>
            <a:ext cx="1167371" cy="646331"/>
          </a:xfrm>
          <a:prstGeom prst="rect">
            <a:avLst/>
          </a:prstGeom>
          <a:noFill/>
          <a:ln>
            <a:solidFill>
              <a:schemeClr val="tx1"/>
            </a:solidFill>
          </a:ln>
        </p:spPr>
        <p:txBody>
          <a:bodyPr wrap="none" rtlCol="0">
            <a:spAutoFit/>
          </a:bodyPr>
          <a:lstStyle/>
          <a:p>
            <a:r>
              <a:rPr kumimoji="1" lang="en-US" altLang="ja-JP" dirty="0" smtClean="0"/>
              <a:t>Job is</a:t>
            </a:r>
          </a:p>
          <a:p>
            <a:r>
              <a:rPr lang="en-US" altLang="ja-JP" dirty="0" smtClean="0"/>
              <a:t>Executing.</a:t>
            </a:r>
            <a:endParaRPr kumimoji="1" lang="ja-JP" altLang="en-US" dirty="0"/>
          </a:p>
        </p:txBody>
      </p:sp>
      <p:cxnSp>
        <p:nvCxnSpPr>
          <p:cNvPr id="71" name="直線矢印コネクタ 70"/>
          <p:cNvCxnSpPr/>
          <p:nvPr/>
        </p:nvCxnSpPr>
        <p:spPr>
          <a:xfrm rot="16200000" flipV="1">
            <a:off x="6848482" y="2650320"/>
            <a:ext cx="2216974" cy="626270"/>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rot="16200000" flipV="1">
            <a:off x="7062796" y="2864634"/>
            <a:ext cx="1716908" cy="697708"/>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rot="16200000" flipV="1">
            <a:off x="7312829" y="3114667"/>
            <a:ext cx="1216842" cy="697708"/>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rot="16200000" flipV="1">
            <a:off x="7564060" y="3365898"/>
            <a:ext cx="428628" cy="983460"/>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pPr eaLnBrk="1" hangingPunct="1"/>
            <a:r>
              <a:rPr lang="en-US" altLang="ja-JP" sz="3200" smtClean="0"/>
              <a:t>Procedure of file transfer</a:t>
            </a:r>
            <a:endParaRPr lang="ja-JP" altLang="en-US" sz="3200" smtClean="0"/>
          </a:p>
        </p:txBody>
      </p:sp>
      <p:sp>
        <p:nvSpPr>
          <p:cNvPr id="4" name="角丸四角形 3"/>
          <p:cNvSpPr/>
          <p:nvPr/>
        </p:nvSpPr>
        <p:spPr>
          <a:xfrm>
            <a:off x="1071563" y="2214563"/>
            <a:ext cx="1000125" cy="5715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CodeA</a:t>
            </a:r>
            <a:endParaRPr lang="ja-JP" altLang="en-US" dirty="0"/>
          </a:p>
        </p:txBody>
      </p:sp>
      <p:sp>
        <p:nvSpPr>
          <p:cNvPr id="5" name="角丸四角形 4"/>
          <p:cNvSpPr/>
          <p:nvPr/>
        </p:nvSpPr>
        <p:spPr>
          <a:xfrm>
            <a:off x="6858000" y="2214563"/>
            <a:ext cx="1000125" cy="5715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CodeB</a:t>
            </a:r>
            <a:endParaRPr lang="ja-JP" altLang="en-US" dirty="0"/>
          </a:p>
        </p:txBody>
      </p:sp>
      <p:sp>
        <p:nvSpPr>
          <p:cNvPr id="6" name="角丸四角形 5"/>
          <p:cNvSpPr/>
          <p:nvPr/>
        </p:nvSpPr>
        <p:spPr>
          <a:xfrm>
            <a:off x="2714625" y="2286000"/>
            <a:ext cx="785813" cy="428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File1</a:t>
            </a:r>
            <a:endParaRPr lang="ja-JP" altLang="en-US" sz="1600" dirty="0">
              <a:solidFill>
                <a:schemeClr val="tx1"/>
              </a:solidFill>
            </a:endParaRPr>
          </a:p>
        </p:txBody>
      </p:sp>
      <p:sp>
        <p:nvSpPr>
          <p:cNvPr id="9" name="縦巻き 8"/>
          <p:cNvSpPr/>
          <p:nvPr/>
        </p:nvSpPr>
        <p:spPr>
          <a:xfrm>
            <a:off x="2643188" y="2928938"/>
            <a:ext cx="928687" cy="571500"/>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flag_</a:t>
            </a:r>
            <a:br>
              <a:rPr lang="en-US" altLang="ja-JP" sz="1600" dirty="0">
                <a:solidFill>
                  <a:schemeClr val="tx1"/>
                </a:solidFill>
              </a:rPr>
            </a:br>
            <a:r>
              <a:rPr lang="en-US" altLang="ja-JP" sz="1600" dirty="0">
                <a:solidFill>
                  <a:schemeClr val="tx1"/>
                </a:solidFill>
              </a:rPr>
              <a:t>File1</a:t>
            </a:r>
            <a:endParaRPr lang="ja-JP" altLang="en-US" sz="1600" dirty="0">
              <a:solidFill>
                <a:schemeClr val="tx1"/>
              </a:solidFill>
            </a:endParaRPr>
          </a:p>
        </p:txBody>
      </p:sp>
      <p:sp>
        <p:nvSpPr>
          <p:cNvPr id="10" name="角丸四角形 9"/>
          <p:cNvSpPr/>
          <p:nvPr/>
        </p:nvSpPr>
        <p:spPr>
          <a:xfrm>
            <a:off x="1071563" y="4000500"/>
            <a:ext cx="1071562" cy="642938"/>
          </a:xfrm>
          <a:prstGeom prst="roundRect">
            <a:avLst/>
          </a:prstGeom>
          <a:solidFill>
            <a:srgbClr val="FFC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send sentinel</a:t>
            </a:r>
            <a:endParaRPr lang="ja-JP" altLang="en-US" dirty="0"/>
          </a:p>
        </p:txBody>
      </p:sp>
      <p:sp>
        <p:nvSpPr>
          <p:cNvPr id="11" name="角丸四角形 10"/>
          <p:cNvSpPr/>
          <p:nvPr/>
        </p:nvSpPr>
        <p:spPr>
          <a:xfrm>
            <a:off x="6786563" y="4000500"/>
            <a:ext cx="1071562" cy="642938"/>
          </a:xfrm>
          <a:prstGeom prst="roundRect">
            <a:avLst/>
          </a:prstGeom>
          <a:solidFill>
            <a:srgbClr val="00B0F0"/>
          </a:solid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recv sentinel</a:t>
            </a:r>
            <a:endParaRPr lang="ja-JP" altLang="en-US" dirty="0"/>
          </a:p>
        </p:txBody>
      </p:sp>
      <p:cxnSp>
        <p:nvCxnSpPr>
          <p:cNvPr id="13" name="直線矢印コネクタ 12"/>
          <p:cNvCxnSpPr>
            <a:stCxn id="4" idx="3"/>
            <a:endCxn id="6" idx="1"/>
          </p:cNvCxnSpPr>
          <p:nvPr/>
        </p:nvCxnSpPr>
        <p:spPr>
          <a:xfrm>
            <a:off x="2071688" y="2500313"/>
            <a:ext cx="647700"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4" idx="3"/>
            <a:endCxn id="9" idx="1"/>
          </p:cNvCxnSpPr>
          <p:nvPr/>
        </p:nvCxnSpPr>
        <p:spPr>
          <a:xfrm>
            <a:off x="2071688" y="2500313"/>
            <a:ext cx="642937" cy="7143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0" idx="3"/>
          </p:cNvCxnSpPr>
          <p:nvPr/>
        </p:nvCxnSpPr>
        <p:spPr>
          <a:xfrm flipV="1">
            <a:off x="2143125" y="3500438"/>
            <a:ext cx="500063" cy="822325"/>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 name="縦巻き 18"/>
          <p:cNvSpPr/>
          <p:nvPr/>
        </p:nvSpPr>
        <p:spPr>
          <a:xfrm>
            <a:off x="2643188" y="4000500"/>
            <a:ext cx="928687" cy="571500"/>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sent_</a:t>
            </a:r>
            <a:br>
              <a:rPr lang="en-US" altLang="ja-JP" sz="1600" dirty="0">
                <a:solidFill>
                  <a:schemeClr val="tx1"/>
                </a:solidFill>
              </a:rPr>
            </a:br>
            <a:r>
              <a:rPr lang="en-US" altLang="ja-JP" sz="1600" dirty="0">
                <a:solidFill>
                  <a:schemeClr val="tx1"/>
                </a:solidFill>
              </a:rPr>
              <a:t>File1</a:t>
            </a:r>
            <a:endParaRPr lang="ja-JP" altLang="en-US" sz="1600" dirty="0">
              <a:solidFill>
                <a:schemeClr val="tx1"/>
              </a:solidFill>
            </a:endParaRPr>
          </a:p>
        </p:txBody>
      </p:sp>
      <p:cxnSp>
        <p:nvCxnSpPr>
          <p:cNvPr id="21" name="直線矢印コネクタ 20"/>
          <p:cNvCxnSpPr>
            <a:stCxn id="10" idx="3"/>
          </p:cNvCxnSpPr>
          <p:nvPr/>
        </p:nvCxnSpPr>
        <p:spPr>
          <a:xfrm>
            <a:off x="2143125" y="4322763"/>
            <a:ext cx="5715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5400000">
            <a:off x="2893219" y="3107532"/>
            <a:ext cx="3214687" cy="0"/>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rot="10800000">
            <a:off x="5599113" y="4286250"/>
            <a:ext cx="1187450" cy="1588"/>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 name="縦巻き 26"/>
          <p:cNvSpPr/>
          <p:nvPr/>
        </p:nvSpPr>
        <p:spPr>
          <a:xfrm>
            <a:off x="5286375" y="2928938"/>
            <a:ext cx="928688" cy="571500"/>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flag_</a:t>
            </a:r>
            <a:br>
              <a:rPr lang="en-US" altLang="ja-JP" sz="1600" dirty="0">
                <a:solidFill>
                  <a:schemeClr val="tx1"/>
                </a:solidFill>
              </a:rPr>
            </a:br>
            <a:r>
              <a:rPr lang="en-US" altLang="ja-JP" sz="1600" dirty="0">
                <a:solidFill>
                  <a:schemeClr val="tx1"/>
                </a:solidFill>
              </a:rPr>
              <a:t>File1</a:t>
            </a:r>
            <a:endParaRPr lang="ja-JP" altLang="en-US" sz="1600" dirty="0">
              <a:solidFill>
                <a:schemeClr val="tx1"/>
              </a:solidFill>
            </a:endParaRPr>
          </a:p>
        </p:txBody>
      </p:sp>
      <p:cxnSp>
        <p:nvCxnSpPr>
          <p:cNvPr id="29" name="直線矢印コネクタ 28"/>
          <p:cNvCxnSpPr>
            <a:stCxn id="11" idx="1"/>
          </p:cNvCxnSpPr>
          <p:nvPr/>
        </p:nvCxnSpPr>
        <p:spPr>
          <a:xfrm rot="10800000">
            <a:off x="6143625" y="3500438"/>
            <a:ext cx="642938" cy="82232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5" idx="1"/>
            <a:endCxn id="27" idx="3"/>
          </p:cNvCxnSpPr>
          <p:nvPr/>
        </p:nvCxnSpPr>
        <p:spPr>
          <a:xfrm rot="10800000" flipV="1">
            <a:off x="6143625" y="2500313"/>
            <a:ext cx="714375" cy="714375"/>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5572125" y="2428875"/>
            <a:ext cx="12954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00" name="テキスト ボックス 35"/>
          <p:cNvSpPr txBox="1">
            <a:spLocks noChangeArrowheads="1"/>
          </p:cNvSpPr>
          <p:nvPr/>
        </p:nvSpPr>
        <p:spPr bwMode="auto">
          <a:xfrm>
            <a:off x="1285875" y="1466850"/>
            <a:ext cx="1595438" cy="461963"/>
          </a:xfrm>
          <a:prstGeom prst="rect">
            <a:avLst/>
          </a:prstGeom>
          <a:noFill/>
          <a:ln w="9525">
            <a:noFill/>
            <a:miter lim="800000"/>
            <a:headEnd/>
            <a:tailEnd/>
          </a:ln>
        </p:spPr>
        <p:txBody>
          <a:bodyPr wrap="none">
            <a:spAutoFit/>
          </a:bodyPr>
          <a:lstStyle/>
          <a:p>
            <a:r>
              <a:rPr lang="en-US" altLang="ja-JP" sz="2400">
                <a:latin typeface="Calibri" pitchFamily="34" charset="0"/>
              </a:rPr>
              <a:t>Computer1</a:t>
            </a:r>
            <a:endParaRPr lang="ja-JP" altLang="en-US" sz="2400">
              <a:latin typeface="Calibri" pitchFamily="34" charset="0"/>
            </a:endParaRPr>
          </a:p>
        </p:txBody>
      </p:sp>
      <p:sp>
        <p:nvSpPr>
          <p:cNvPr id="20501" name="テキスト ボックス 36"/>
          <p:cNvSpPr txBox="1">
            <a:spLocks noChangeArrowheads="1"/>
          </p:cNvSpPr>
          <p:nvPr/>
        </p:nvSpPr>
        <p:spPr bwMode="auto">
          <a:xfrm>
            <a:off x="4929188" y="1466850"/>
            <a:ext cx="1595437" cy="461963"/>
          </a:xfrm>
          <a:prstGeom prst="rect">
            <a:avLst/>
          </a:prstGeom>
          <a:noFill/>
          <a:ln w="9525">
            <a:noFill/>
            <a:miter lim="800000"/>
            <a:headEnd/>
            <a:tailEnd/>
          </a:ln>
        </p:spPr>
        <p:txBody>
          <a:bodyPr wrap="none">
            <a:spAutoFit/>
          </a:bodyPr>
          <a:lstStyle/>
          <a:p>
            <a:r>
              <a:rPr lang="en-US" altLang="ja-JP" sz="2400">
                <a:latin typeface="Calibri" pitchFamily="34" charset="0"/>
              </a:rPr>
              <a:t>Computer2</a:t>
            </a:r>
            <a:endParaRPr lang="ja-JP" altLang="en-US" sz="2400">
              <a:latin typeface="Calibri" pitchFamily="34" charset="0"/>
            </a:endParaRPr>
          </a:p>
        </p:txBody>
      </p:sp>
      <p:sp>
        <p:nvSpPr>
          <p:cNvPr id="20502" name="テキスト ボックス 21"/>
          <p:cNvSpPr txBox="1">
            <a:spLocks noChangeArrowheads="1"/>
          </p:cNvSpPr>
          <p:nvPr/>
        </p:nvSpPr>
        <p:spPr bwMode="auto">
          <a:xfrm>
            <a:off x="214313" y="5000625"/>
            <a:ext cx="8694737" cy="1631950"/>
          </a:xfrm>
          <a:prstGeom prst="rect">
            <a:avLst/>
          </a:prstGeom>
          <a:noFill/>
          <a:ln w="9525">
            <a:noFill/>
            <a:miter lim="800000"/>
            <a:headEnd/>
            <a:tailEnd/>
          </a:ln>
        </p:spPr>
        <p:txBody>
          <a:bodyPr>
            <a:spAutoFit/>
          </a:bodyPr>
          <a:lstStyle/>
          <a:p>
            <a:r>
              <a:rPr lang="en-US" altLang="ja-JP" sz="2000" u="sng">
                <a:latin typeface="Calibri" pitchFamily="34" charset="0"/>
              </a:rPr>
              <a:t>Sentinel detects output file and operates file transfer.</a:t>
            </a:r>
            <a:endParaRPr lang="en-US" altLang="ja-JP" sz="2000">
              <a:latin typeface="Calibri" pitchFamily="34" charset="0"/>
            </a:endParaRPr>
          </a:p>
          <a:p>
            <a:r>
              <a:rPr lang="en-US" altLang="ja-JP" sz="2000">
                <a:latin typeface="Calibri" pitchFamily="34" charset="0"/>
              </a:rPr>
              <a:t>Flag file is a mark of completion of file output and transfer.</a:t>
            </a:r>
          </a:p>
          <a:p>
            <a:r>
              <a:rPr lang="en-US" altLang="ja-JP" sz="2000">
                <a:solidFill>
                  <a:srgbClr val="0070C0"/>
                </a:solidFill>
                <a:latin typeface="Calibri" pitchFamily="34" charset="0"/>
              </a:rPr>
              <a:t>For generation and detection of flag files, the modification of the simulation codes is required.</a:t>
            </a:r>
            <a:r>
              <a:rPr lang="ja-JP" altLang="en-US" sz="2000">
                <a:solidFill>
                  <a:srgbClr val="0070C0"/>
                </a:solidFill>
                <a:latin typeface="Calibri" pitchFamily="34" charset="0"/>
              </a:rPr>
              <a:t> </a:t>
            </a:r>
            <a:r>
              <a:rPr lang="en-US" altLang="ja-JP" sz="2000">
                <a:latin typeface="Calibri" pitchFamily="34" charset="0"/>
              </a:rPr>
              <a:t/>
            </a:r>
            <a:br>
              <a:rPr lang="en-US" altLang="ja-JP" sz="2000">
                <a:latin typeface="Calibri" pitchFamily="34" charset="0"/>
              </a:rPr>
            </a:br>
            <a:r>
              <a:rPr lang="en-US" altLang="ja-JP" sz="2000">
                <a:latin typeface="Calibri" pitchFamily="34" charset="0"/>
              </a:rPr>
              <a:t>The function of flag files in the simulation codes is supplied by API.</a:t>
            </a:r>
          </a:p>
        </p:txBody>
      </p:sp>
    </p:spTree>
    <p:custDataLst>
      <p:tags r:id="rId1"/>
    </p:custDataLst>
  </p:cSld>
  <p:clrMapOvr>
    <a:masterClrMapping/>
  </p:clrMapOvr>
  <p:transition advTm="303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grpId="1" nodeType="clickEffect">
                                  <p:stCondLst>
                                    <p:cond delay="0"/>
                                  </p:stCondLst>
                                  <p:childTnLst>
                                    <p:animMotion origin="layout" path="M 3.05556E-6 1.27168E-6 L 0.22326 -0.00139 " pathEditMode="relative" rAng="0" ptsTypes="AA">
                                      <p:cBhvr>
                                        <p:cTn id="41" dur="500" fill="hold"/>
                                        <p:tgtEl>
                                          <p:spTgt spid="6"/>
                                        </p:tgtEl>
                                        <p:attrNameLst>
                                          <p:attrName>ppt_x</p:attrName>
                                          <p:attrName>ppt_y</p:attrName>
                                        </p:attrNameLst>
                                      </p:cBhvr>
                                      <p:rCtr x="112" y="-1"/>
                                    </p:animMotion>
                                  </p:childTnLst>
                                </p:cTn>
                              </p:par>
                            </p:childTnLst>
                          </p:cTn>
                        </p:par>
                      </p:childTnLst>
                    </p:cTn>
                  </p:par>
                  <p:par>
                    <p:cTn id="42" fill="hold">
                      <p:stCondLst>
                        <p:cond delay="indefinite"/>
                      </p:stCondLst>
                      <p:childTnLst>
                        <p:par>
                          <p:cTn id="43" fill="hold">
                            <p:stCondLst>
                              <p:cond delay="0"/>
                            </p:stCondLst>
                            <p:childTnLst>
                              <p:par>
                                <p:cTn id="44" presetID="63" presetClass="path" presetSubtype="0" accel="50000" decel="50000" fill="hold" grpId="1" nodeType="clickEffect">
                                  <p:stCondLst>
                                    <p:cond delay="0"/>
                                  </p:stCondLst>
                                  <p:childTnLst>
                                    <p:animMotion origin="layout" path="M 3.05556E-6 -4.33526E-6 L 0.22326 0.0007 " pathEditMode="relative" rAng="0" ptsTypes="AA">
                                      <p:cBhvr>
                                        <p:cTn id="45" dur="500" fill="hold"/>
                                        <p:tgtEl>
                                          <p:spTgt spid="19"/>
                                        </p:tgtEl>
                                        <p:attrNameLst>
                                          <p:attrName>ppt_x</p:attrName>
                                          <p:attrName>ppt_y</p:attrName>
                                        </p:attrNameLst>
                                      </p:cBhvr>
                                      <p:rCtr x="112" y="0"/>
                                    </p:animMotion>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2" nodeType="clickEffect">
                                  <p:stCondLst>
                                    <p:cond delay="0"/>
                                  </p:stCondLst>
                                  <p:childTnLst>
                                    <p:animEffect transition="out" filter="blinds(horizontal)">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3" presetClass="entr" presetSubtype="1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linds(horizontal)">
                                      <p:cBhvr>
                                        <p:cTn id="58" dur="500"/>
                                        <p:tgtEl>
                                          <p:spTgt spid="29"/>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linds(horizontal)">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linds(horizont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1" nodeType="clickEffect">
                                  <p:stCondLst>
                                    <p:cond delay="0"/>
                                  </p:stCondLst>
                                  <p:childTnLst>
                                    <p:animEffect transition="out" filter="blinds(horizontal)">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blinds(horizontal)">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9" grpId="0" animBg="1"/>
      <p:bldP spid="19" grpId="1" animBg="1"/>
      <p:bldP spid="19" grpId="2" animBg="1"/>
      <p:bldP spid="27" grpId="0" animBg="1"/>
      <p:bldP spid="27" grpId="1"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pPr eaLnBrk="1" hangingPunct="1"/>
            <a:r>
              <a:rPr lang="en-US" altLang="ja-JP" sz="3200" smtClean="0"/>
              <a:t>Configuration for supercomputers</a:t>
            </a:r>
            <a:endParaRPr lang="ja-JP" altLang="en-US" sz="3200" smtClean="0"/>
          </a:p>
        </p:txBody>
      </p:sp>
      <p:sp>
        <p:nvSpPr>
          <p:cNvPr id="21507" name="コンテンツ プレースホルダ 2"/>
          <p:cNvSpPr>
            <a:spLocks noGrp="1"/>
          </p:cNvSpPr>
          <p:nvPr>
            <p:ph idx="1"/>
          </p:nvPr>
        </p:nvSpPr>
        <p:spPr>
          <a:xfrm>
            <a:off x="457200" y="1600200"/>
            <a:ext cx="8229600" cy="1685925"/>
          </a:xfrm>
        </p:spPr>
        <p:txBody>
          <a:bodyPr/>
          <a:lstStyle/>
          <a:p>
            <a:pPr eaLnBrk="1" hangingPunct="1"/>
            <a:r>
              <a:rPr lang="en-US" altLang="ja-JP" sz="2400" smtClean="0"/>
              <a:t>The sentinel is installed beside the execution codes (or the execution scripts).</a:t>
            </a:r>
          </a:p>
          <a:p>
            <a:pPr eaLnBrk="1" hangingPunct="1"/>
            <a:r>
              <a:rPr lang="en-US" altLang="ja-JP" sz="2400" smtClean="0"/>
              <a:t>The sentinel detects file transfer, preparation of job restart, and job finish.</a:t>
            </a:r>
            <a:endParaRPr lang="ja-JP" altLang="en-US" sz="2400" smtClean="0"/>
          </a:p>
        </p:txBody>
      </p:sp>
      <p:sp>
        <p:nvSpPr>
          <p:cNvPr id="4" name="正方形/長方形 3"/>
          <p:cNvSpPr/>
          <p:nvPr/>
        </p:nvSpPr>
        <p:spPr>
          <a:xfrm>
            <a:off x="2143125" y="3429000"/>
            <a:ext cx="2857500" cy="292893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altLang="ja-JP" sz="2400" dirty="0">
                <a:solidFill>
                  <a:schemeClr val="tx1"/>
                </a:solidFill>
              </a:rPr>
              <a:t>Supercomputer</a:t>
            </a:r>
            <a:endParaRPr lang="ja-JP" altLang="en-US" sz="2400" dirty="0">
              <a:solidFill>
                <a:schemeClr val="tx1"/>
              </a:solidFill>
            </a:endParaRPr>
          </a:p>
        </p:txBody>
      </p:sp>
      <p:sp>
        <p:nvSpPr>
          <p:cNvPr id="5" name="正方形/長方形 4"/>
          <p:cNvSpPr/>
          <p:nvPr/>
        </p:nvSpPr>
        <p:spPr>
          <a:xfrm>
            <a:off x="2286000" y="4643438"/>
            <a:ext cx="1143000" cy="1571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Execution</a:t>
            </a:r>
            <a:br>
              <a:rPr lang="en-US" altLang="ja-JP" dirty="0">
                <a:solidFill>
                  <a:schemeClr val="tx1"/>
                </a:solidFill>
              </a:rPr>
            </a:br>
            <a:r>
              <a:rPr lang="en-US" altLang="ja-JP" dirty="0">
                <a:solidFill>
                  <a:schemeClr val="tx1"/>
                </a:solidFill>
              </a:rPr>
              <a:t>code</a:t>
            </a:r>
            <a:endParaRPr lang="ja-JP" altLang="en-US" dirty="0">
              <a:solidFill>
                <a:schemeClr val="tx1"/>
              </a:solidFill>
            </a:endParaRPr>
          </a:p>
        </p:txBody>
      </p:sp>
      <p:sp>
        <p:nvSpPr>
          <p:cNvPr id="6" name="角丸四角形 5"/>
          <p:cNvSpPr/>
          <p:nvPr/>
        </p:nvSpPr>
        <p:spPr>
          <a:xfrm>
            <a:off x="3643313" y="4857750"/>
            <a:ext cx="642937" cy="35718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send</a:t>
            </a:r>
            <a:endParaRPr lang="ja-JP" altLang="en-US" sz="1600" dirty="0">
              <a:solidFill>
                <a:schemeClr val="tx1"/>
              </a:solidFill>
            </a:endParaRPr>
          </a:p>
        </p:txBody>
      </p:sp>
      <p:sp>
        <p:nvSpPr>
          <p:cNvPr id="7" name="角丸四角形 6"/>
          <p:cNvSpPr/>
          <p:nvPr/>
        </p:nvSpPr>
        <p:spPr>
          <a:xfrm>
            <a:off x="3643313" y="4429125"/>
            <a:ext cx="642937" cy="357188"/>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recv</a:t>
            </a:r>
            <a:endParaRPr lang="ja-JP" altLang="en-US" sz="1600" dirty="0">
              <a:solidFill>
                <a:schemeClr val="tx1"/>
              </a:solidFill>
            </a:endParaRPr>
          </a:p>
        </p:txBody>
      </p:sp>
      <p:sp>
        <p:nvSpPr>
          <p:cNvPr id="8" name="角丸四角形 7"/>
          <p:cNvSpPr/>
          <p:nvPr/>
        </p:nvSpPr>
        <p:spPr>
          <a:xfrm>
            <a:off x="3643313" y="5286375"/>
            <a:ext cx="857250" cy="35718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restart</a:t>
            </a:r>
            <a:endParaRPr lang="ja-JP" altLang="en-US" sz="1600" dirty="0">
              <a:solidFill>
                <a:schemeClr val="tx1"/>
              </a:solidFill>
            </a:endParaRPr>
          </a:p>
        </p:txBody>
      </p:sp>
      <p:sp>
        <p:nvSpPr>
          <p:cNvPr id="10" name="角丸四角形 9"/>
          <p:cNvSpPr/>
          <p:nvPr/>
        </p:nvSpPr>
        <p:spPr>
          <a:xfrm>
            <a:off x="3571875" y="4357688"/>
            <a:ext cx="1071563" cy="1857375"/>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2" name="直線矢印コネクタ 11"/>
          <p:cNvCxnSpPr/>
          <p:nvPr/>
        </p:nvCxnSpPr>
        <p:spPr>
          <a:xfrm rot="10800000" flipV="1">
            <a:off x="4714875" y="4429125"/>
            <a:ext cx="1000125" cy="428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15" name="テキスト ボックス 13"/>
          <p:cNvSpPr txBox="1">
            <a:spLocks noChangeArrowheads="1"/>
          </p:cNvSpPr>
          <p:nvPr/>
        </p:nvSpPr>
        <p:spPr bwMode="auto">
          <a:xfrm>
            <a:off x="5643563" y="4214813"/>
            <a:ext cx="946150" cy="369887"/>
          </a:xfrm>
          <a:prstGeom prst="rect">
            <a:avLst/>
          </a:prstGeom>
          <a:noFill/>
          <a:ln w="9525">
            <a:noFill/>
            <a:miter lim="800000"/>
            <a:headEnd/>
            <a:tailEnd/>
          </a:ln>
        </p:spPr>
        <p:txBody>
          <a:bodyPr wrap="none">
            <a:spAutoFit/>
          </a:bodyPr>
          <a:lstStyle/>
          <a:p>
            <a:r>
              <a:rPr lang="en-US" altLang="ja-JP">
                <a:latin typeface="Calibri" pitchFamily="34" charset="0"/>
              </a:rPr>
              <a:t>Sentinel</a:t>
            </a:r>
          </a:p>
        </p:txBody>
      </p:sp>
      <p:sp>
        <p:nvSpPr>
          <p:cNvPr id="13" name="角丸四角形 12"/>
          <p:cNvSpPr/>
          <p:nvPr/>
        </p:nvSpPr>
        <p:spPr>
          <a:xfrm>
            <a:off x="3643313" y="5715000"/>
            <a:ext cx="642937" cy="3571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void</a:t>
            </a:r>
            <a:endParaRPr lang="ja-JP" altLang="en-US" sz="16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タイトル 1"/>
          <p:cNvSpPr>
            <a:spLocks noGrp="1"/>
          </p:cNvSpPr>
          <p:nvPr>
            <p:ph type="title"/>
          </p:nvPr>
        </p:nvSpPr>
        <p:spPr/>
        <p:txBody>
          <a:bodyPr/>
          <a:lstStyle/>
          <a:p>
            <a:pPr eaLnBrk="1" hangingPunct="1"/>
            <a:r>
              <a:rPr lang="en-US" altLang="ja-JP" sz="3200" smtClean="0"/>
              <a:t>Configuration file for controller</a:t>
            </a:r>
            <a:endParaRPr lang="ja-JP" altLang="en-US" sz="3200" smtClean="0"/>
          </a:p>
        </p:txBody>
      </p:sp>
      <p:graphicFrame>
        <p:nvGraphicFramePr>
          <p:cNvPr id="7" name="表 6"/>
          <p:cNvGraphicFramePr>
            <a:graphicFrameLocks noGrp="1"/>
          </p:cNvGraphicFramePr>
          <p:nvPr/>
        </p:nvGraphicFramePr>
        <p:xfrm>
          <a:off x="357188" y="2882900"/>
          <a:ext cx="3571900" cy="3261359"/>
        </p:xfrm>
        <a:graphic>
          <a:graphicData uri="http://schemas.openxmlformats.org/drawingml/2006/table">
            <a:tbl>
              <a:tblPr firstRow="1" bandRow="1">
                <a:tableStyleId>{2D5ABB26-0587-4C30-8999-92F81FD0307C}</a:tableStyleId>
              </a:tblPr>
              <a:tblGrid>
                <a:gridCol w="3571900"/>
              </a:tblGrid>
              <a:tr h="3057572">
                <a:tc>
                  <a:txBody>
                    <a:bodyPr/>
                    <a:lstStyle/>
                    <a:p>
                      <a:r>
                        <a:rPr kumimoji="1" lang="en-US" altLang="ja-JP" sz="1600" b="1" dirty="0" smtClean="0">
                          <a:latin typeface="Courier" pitchFamily="49" charset="0"/>
                        </a:rPr>
                        <a:t>PROGRAMNUM 2</a:t>
                      </a:r>
                    </a:p>
                    <a:p>
                      <a:r>
                        <a:rPr lang="en-US" altLang="ja-JP" sz="1600" b="1" dirty="0" smtClean="0">
                          <a:latin typeface="Courier" pitchFamily="49" charset="0"/>
                        </a:rPr>
                        <a:t>PROGRAM</a:t>
                      </a:r>
                    </a:p>
                    <a:p>
                      <a:r>
                        <a:rPr lang="en-US" altLang="ja-JP" sz="1600" b="1" dirty="0" smtClean="0">
                          <a:latin typeface="Courier" pitchFamily="49" charset="0"/>
                        </a:rPr>
                        <a:t>   program	codeA</a:t>
                      </a:r>
                    </a:p>
                    <a:p>
                      <a:r>
                        <a:rPr lang="en-US" altLang="ja-JP" sz="1600" b="1" dirty="0" smtClean="0">
                          <a:latin typeface="Courier" pitchFamily="49" charset="0"/>
                        </a:rPr>
                        <a:t>   name 	</a:t>
                      </a:r>
                      <a:r>
                        <a:rPr lang="en-US" altLang="ja-JP" sz="1600" b="1" dirty="0" smtClean="0">
                          <a:solidFill>
                            <a:srgbClr val="FF0000"/>
                          </a:solidFill>
                          <a:latin typeface="Courier" pitchFamily="49" charset="0"/>
                        </a:rPr>
                        <a:t>codeA_0</a:t>
                      </a:r>
                    </a:p>
                    <a:p>
                      <a:r>
                        <a:rPr lang="en-US" altLang="ja-JP" sz="1600" b="1" dirty="0" smtClean="0">
                          <a:latin typeface="Courier" pitchFamily="49" charset="0"/>
                        </a:rPr>
                        <a:t>   (info. about codeA)</a:t>
                      </a:r>
                    </a:p>
                    <a:p>
                      <a:r>
                        <a:rPr lang="en-US" altLang="ja-JP" sz="1600" b="1" dirty="0" smtClean="0">
                          <a:latin typeface="Courier" pitchFamily="49" charset="0"/>
                        </a:rPr>
                        <a:t>END</a:t>
                      </a:r>
                    </a:p>
                    <a:p>
                      <a:endParaRPr lang="en-US" altLang="ja-JP" sz="1600" b="1" dirty="0" smtClean="0">
                        <a:latin typeface="Courier" pitchFamily="49" charset="0"/>
                      </a:endParaRPr>
                    </a:p>
                    <a:p>
                      <a:r>
                        <a:rPr lang="en-US" altLang="ja-JP" sz="1600" b="1" dirty="0" smtClean="0">
                          <a:latin typeface="Courier" pitchFamily="49" charset="0"/>
                        </a:rPr>
                        <a:t>PROGRAM</a:t>
                      </a:r>
                    </a:p>
                    <a:p>
                      <a:r>
                        <a:rPr lang="en-US" altLang="ja-JP" sz="1600" b="1" dirty="0" smtClean="0">
                          <a:latin typeface="Courier" pitchFamily="49" charset="0"/>
                        </a:rPr>
                        <a:t>   program	codeB</a:t>
                      </a:r>
                    </a:p>
                    <a:p>
                      <a:r>
                        <a:rPr lang="en-US" altLang="ja-JP" sz="1600" b="1" dirty="0" smtClean="0">
                          <a:latin typeface="Courier" pitchFamily="49" charset="0"/>
                        </a:rPr>
                        <a:t>   name 	</a:t>
                      </a:r>
                      <a:r>
                        <a:rPr lang="en-US" altLang="ja-JP" sz="1600" b="1" dirty="0" smtClean="0">
                          <a:solidFill>
                            <a:srgbClr val="0070C0"/>
                          </a:solidFill>
                          <a:latin typeface="Courier" pitchFamily="49" charset="0"/>
                        </a:rPr>
                        <a:t>codeB_0</a:t>
                      </a:r>
                    </a:p>
                    <a:p>
                      <a:r>
                        <a:rPr lang="en-US" altLang="ja-JP" sz="1600" b="1" dirty="0" smtClean="0">
                          <a:latin typeface="Courier" pitchFamily="49" charset="0"/>
                        </a:rPr>
                        <a:t>   (info. about codeB)</a:t>
                      </a:r>
                    </a:p>
                    <a:p>
                      <a:r>
                        <a:rPr lang="en-US" altLang="ja-JP" sz="1600" b="1" dirty="0" smtClean="0">
                          <a:latin typeface="Courier" pitchFamily="49" charset="0"/>
                        </a:rPr>
                        <a:t>END</a:t>
                      </a:r>
                    </a:p>
                    <a:p>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bl>
          </a:graphicData>
        </a:graphic>
      </p:graphicFrame>
      <p:graphicFrame>
        <p:nvGraphicFramePr>
          <p:cNvPr id="8" name="表 7"/>
          <p:cNvGraphicFramePr>
            <a:graphicFrameLocks noGrp="1"/>
          </p:cNvGraphicFramePr>
          <p:nvPr/>
        </p:nvGraphicFramePr>
        <p:xfrm>
          <a:off x="4429125" y="2643188"/>
          <a:ext cx="4143404" cy="3887060"/>
        </p:xfrm>
        <a:graphic>
          <a:graphicData uri="http://schemas.openxmlformats.org/drawingml/2006/table">
            <a:tbl>
              <a:tblPr firstRow="1" bandRow="1">
                <a:tableStyleId>{2D5ABB26-0587-4C30-8999-92F81FD0307C}</a:tableStyleId>
              </a:tblPr>
              <a:tblGrid>
                <a:gridCol w="4143404"/>
              </a:tblGrid>
              <a:tr h="3404352">
                <a:tc>
                  <a:txBody>
                    <a:bodyPr/>
                    <a:lstStyle/>
                    <a:p>
                      <a:r>
                        <a:rPr kumimoji="1" lang="en-US" altLang="ja-JP" sz="1600" b="1" dirty="0" smtClean="0">
                          <a:latin typeface="Courier" pitchFamily="49" charset="0"/>
                        </a:rPr>
                        <a:t>FLOWNUM 2</a:t>
                      </a:r>
                    </a:p>
                    <a:p>
                      <a:r>
                        <a:rPr lang="en-US" altLang="ja-JP" sz="1600" b="1" dirty="0" smtClean="0">
                          <a:latin typeface="Courier" pitchFamily="49" charset="0"/>
                        </a:rPr>
                        <a:t>FLOW</a:t>
                      </a:r>
                    </a:p>
                    <a:p>
                      <a:r>
                        <a:rPr lang="en-US" altLang="ja-JP" sz="1600" b="1" dirty="0" smtClean="0">
                          <a:latin typeface="Courier" pitchFamily="49" charset="0"/>
                        </a:rPr>
                        <a:t>   alias 	</a:t>
                      </a:r>
                      <a:r>
                        <a:rPr lang="en-US" altLang="ja-JP" sz="1600" b="1" dirty="0" smtClean="0">
                          <a:solidFill>
                            <a:srgbClr val="FF0000"/>
                          </a:solidFill>
                          <a:latin typeface="Courier" pitchFamily="49" charset="0"/>
                        </a:rPr>
                        <a:t>codeA_0</a:t>
                      </a:r>
                    </a:p>
                    <a:p>
                      <a:r>
                        <a:rPr lang="en-US" altLang="ja-JP" sz="1600" b="1" dirty="0" smtClean="0">
                          <a:solidFill>
                            <a:srgbClr val="00B050"/>
                          </a:solidFill>
                          <a:latin typeface="Courier" pitchFamily="49" charset="0"/>
                        </a:rPr>
                        <a:t>   type</a:t>
                      </a:r>
                      <a:r>
                        <a:rPr lang="en-US" altLang="ja-JP" sz="1600" b="1" dirty="0" smtClean="0">
                          <a:latin typeface="Courier" pitchFamily="49" charset="0"/>
                        </a:rPr>
                        <a:t>		</a:t>
                      </a:r>
                      <a:r>
                        <a:rPr lang="en-US" altLang="ja-JP" sz="1600" b="1" dirty="0" smtClean="0">
                          <a:solidFill>
                            <a:srgbClr val="00B050"/>
                          </a:solidFill>
                          <a:latin typeface="Courier" pitchFamily="49" charset="0"/>
                        </a:rPr>
                        <a:t>1</a:t>
                      </a:r>
                    </a:p>
                    <a:p>
                      <a:r>
                        <a:rPr lang="en-US" altLang="ja-JP" sz="1600" b="1" dirty="0" smtClean="0">
                          <a:latin typeface="Courier" pitchFamily="49" charset="0"/>
                        </a:rPr>
                        <a:t>   send		File1	</a:t>
                      </a:r>
                      <a:r>
                        <a:rPr lang="en-US" altLang="ja-JP" sz="1600" b="1" dirty="0" smtClean="0">
                          <a:solidFill>
                            <a:srgbClr val="0070C0"/>
                          </a:solidFill>
                          <a:latin typeface="Courier" pitchFamily="49" charset="0"/>
                        </a:rPr>
                        <a:t>codeB_0</a:t>
                      </a:r>
                    </a:p>
                    <a:p>
                      <a:r>
                        <a:rPr lang="en-US" altLang="ja-JP" sz="1600" b="1" dirty="0" smtClean="0">
                          <a:latin typeface="Courier" pitchFamily="49" charset="0"/>
                        </a:rPr>
                        <a:t>   recv		File2	</a:t>
                      </a:r>
                      <a:r>
                        <a:rPr lang="en-US" altLang="ja-JP" sz="1600" b="1" dirty="0" smtClean="0">
                          <a:solidFill>
                            <a:srgbClr val="0070C0"/>
                          </a:solidFill>
                          <a:latin typeface="Courier" pitchFamily="49" charset="0"/>
                        </a:rPr>
                        <a:t>codeB_0</a:t>
                      </a:r>
                    </a:p>
                    <a:p>
                      <a:r>
                        <a:rPr lang="en-US" altLang="ja-JP" sz="1600" b="1" dirty="0" smtClean="0">
                          <a:latin typeface="Courier" pitchFamily="49" charset="0"/>
                        </a:rPr>
                        <a:t>END</a:t>
                      </a:r>
                    </a:p>
                    <a:p>
                      <a:endParaRPr lang="en-US" altLang="ja-JP" sz="1600" b="1" dirty="0" smtClean="0">
                        <a:latin typeface="Courier" pitchFamily="49" charset="0"/>
                      </a:endParaRPr>
                    </a:p>
                    <a:p>
                      <a:r>
                        <a:rPr lang="en-US" altLang="ja-JP" sz="1600" b="1" dirty="0" smtClean="0">
                          <a:latin typeface="Courier" pitchFamily="49" charset="0"/>
                        </a:rPr>
                        <a:t>FLOW</a:t>
                      </a:r>
                    </a:p>
                    <a:p>
                      <a:r>
                        <a:rPr lang="en-US" altLang="ja-JP" sz="1600" b="1" dirty="0" smtClean="0">
                          <a:latin typeface="Courier" pitchFamily="49" charset="0"/>
                        </a:rPr>
                        <a:t>   alias 	</a:t>
                      </a:r>
                      <a:r>
                        <a:rPr lang="en-US" altLang="ja-JP" sz="1600" b="1" dirty="0" smtClean="0">
                          <a:solidFill>
                            <a:srgbClr val="0070C0"/>
                          </a:solidFill>
                          <a:latin typeface="Courier" pitchFamily="49" charset="0"/>
                        </a:rPr>
                        <a:t>codeB_0</a:t>
                      </a:r>
                    </a:p>
                    <a:p>
                      <a:r>
                        <a:rPr lang="en-US" altLang="ja-JP" sz="1600" b="1" dirty="0" smtClean="0">
                          <a:solidFill>
                            <a:srgbClr val="00B050"/>
                          </a:solidFill>
                          <a:latin typeface="Courier" pitchFamily="49" charset="0"/>
                        </a:rPr>
                        <a:t>   type	</a:t>
                      </a:r>
                      <a:r>
                        <a:rPr lang="en-US" altLang="ja-JP" sz="1600" b="1" dirty="0" smtClean="0">
                          <a:latin typeface="Courier" pitchFamily="49" charset="0"/>
                        </a:rPr>
                        <a:t>	</a:t>
                      </a:r>
                      <a:r>
                        <a:rPr lang="en-US" altLang="ja-JP" sz="1600" b="1" dirty="0" smtClean="0">
                          <a:solidFill>
                            <a:srgbClr val="00B050"/>
                          </a:solidFill>
                          <a:latin typeface="Courier" pitchFamily="49" charset="0"/>
                        </a:rPr>
                        <a:t>0</a:t>
                      </a:r>
                    </a:p>
                    <a:p>
                      <a:r>
                        <a:rPr lang="en-US" altLang="ja-JP" sz="1600" b="1" dirty="0" smtClean="0">
                          <a:latin typeface="Courier" pitchFamily="49" charset="0"/>
                        </a:rPr>
                        <a:t>   recv		File1	</a:t>
                      </a:r>
                      <a:r>
                        <a:rPr lang="en-US" altLang="ja-JP" sz="1600" b="1" dirty="0" smtClean="0">
                          <a:solidFill>
                            <a:srgbClr val="FF0000"/>
                          </a:solidFill>
                          <a:latin typeface="Courier" pitchFamily="49" charset="0"/>
                        </a:rPr>
                        <a:t>codeA_0</a:t>
                      </a:r>
                    </a:p>
                    <a:p>
                      <a:r>
                        <a:rPr lang="en-US" altLang="ja-JP" sz="1600" b="1" dirty="0" smtClean="0">
                          <a:latin typeface="Courier" pitchFamily="49" charset="0"/>
                        </a:rPr>
                        <a:t>   send		File2	</a:t>
                      </a:r>
                      <a:r>
                        <a:rPr lang="en-US" altLang="ja-JP" sz="1600" b="1" dirty="0" smtClean="0">
                          <a:solidFill>
                            <a:srgbClr val="FF0000"/>
                          </a:solidFill>
                          <a:latin typeface="Courier" pitchFamily="49" charset="0"/>
                        </a:rPr>
                        <a:t>codeA_0</a:t>
                      </a:r>
                    </a:p>
                    <a:p>
                      <a:r>
                        <a:rPr lang="en-US" altLang="ja-JP" sz="1600" b="1" dirty="0" smtClean="0">
                          <a:latin typeface="Courier" pitchFamily="49" charset="0"/>
                        </a:rPr>
                        <a:t>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1861">
                <a:tc>
                  <a:txBody>
                    <a:bodyPr/>
                    <a:lstStyle/>
                    <a:p>
                      <a:endParaRPr lang="en-US" altLang="ja-JP" sz="1600" b="1" dirty="0" smtClean="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2542" name="テキスト ボックス 8"/>
          <p:cNvSpPr txBox="1">
            <a:spLocks noChangeArrowheads="1"/>
          </p:cNvSpPr>
          <p:nvPr/>
        </p:nvSpPr>
        <p:spPr bwMode="auto">
          <a:xfrm>
            <a:off x="428625" y="1428750"/>
            <a:ext cx="8143875" cy="708025"/>
          </a:xfrm>
          <a:prstGeom prst="rect">
            <a:avLst/>
          </a:prstGeom>
          <a:noFill/>
          <a:ln w="9525">
            <a:noFill/>
            <a:miter lim="800000"/>
            <a:headEnd/>
            <a:tailEnd/>
          </a:ln>
        </p:spPr>
        <p:txBody>
          <a:bodyPr>
            <a:spAutoFit/>
          </a:bodyPr>
          <a:lstStyle/>
          <a:p>
            <a:r>
              <a:rPr lang="en-US" altLang="ja-JP" sz="2000">
                <a:latin typeface="Calibri" pitchFamily="34" charset="0"/>
              </a:rPr>
              <a:t>Configuration file includes information of simulation codes</a:t>
            </a:r>
            <a:br>
              <a:rPr lang="en-US" altLang="ja-JP" sz="2000">
                <a:latin typeface="Calibri" pitchFamily="34" charset="0"/>
              </a:rPr>
            </a:br>
            <a:r>
              <a:rPr lang="en-US" altLang="ja-JP" sz="2000">
                <a:latin typeface="Calibri" pitchFamily="34" charset="0"/>
              </a:rPr>
              <a:t>and file flows between codes.</a:t>
            </a:r>
          </a:p>
        </p:txBody>
      </p:sp>
      <p:cxnSp>
        <p:nvCxnSpPr>
          <p:cNvPr id="10" name="直線矢印コネクタ 9"/>
          <p:cNvCxnSpPr/>
          <p:nvPr/>
        </p:nvCxnSpPr>
        <p:spPr>
          <a:xfrm rot="10800000">
            <a:off x="6572250" y="3570288"/>
            <a:ext cx="928688" cy="1587"/>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useBgFill="1">
        <p:nvSpPr>
          <p:cNvPr id="12" name="テキスト ボックス 11"/>
          <p:cNvSpPr txBox="1"/>
          <p:nvPr/>
        </p:nvSpPr>
        <p:spPr>
          <a:xfrm>
            <a:off x="7500938" y="3286125"/>
            <a:ext cx="1357312" cy="369888"/>
          </a:xfrm>
          <a:prstGeom prst="rect">
            <a:avLst/>
          </a:prstGeom>
          <a:ln>
            <a:solidFill>
              <a:schemeClr val="accent6">
                <a:lumMod val="75000"/>
              </a:schemeClr>
            </a:solidFill>
          </a:ln>
        </p:spPr>
        <p:txBody>
          <a:bodyPr wrap="none">
            <a:spAutoFit/>
          </a:bodyPr>
          <a:lstStyle/>
          <a:p>
            <a:pPr fontAlgn="auto">
              <a:spcBef>
                <a:spcPts val="0"/>
              </a:spcBef>
              <a:spcAft>
                <a:spcPts val="0"/>
              </a:spcAft>
              <a:defRPr/>
            </a:pPr>
            <a:r>
              <a:rPr lang="en-US" altLang="ja-JP" dirty="0">
                <a:latin typeface="+mn-lt"/>
                <a:ea typeface="+mn-ea"/>
              </a:rPr>
              <a:t>Master code</a:t>
            </a:r>
            <a:endParaRPr lang="ja-JP" altLang="en-US" dirty="0">
              <a:latin typeface="+mn-lt"/>
              <a:ea typeface="+mn-ea"/>
            </a:endParaRPr>
          </a:p>
        </p:txBody>
      </p:sp>
      <p:sp>
        <p:nvSpPr>
          <p:cNvPr id="22545" name="テキスト ボックス 12"/>
          <p:cNvSpPr txBox="1">
            <a:spLocks noChangeArrowheads="1"/>
          </p:cNvSpPr>
          <p:nvPr/>
        </p:nvSpPr>
        <p:spPr bwMode="auto">
          <a:xfrm>
            <a:off x="500063" y="2428875"/>
            <a:ext cx="1843087" cy="369888"/>
          </a:xfrm>
          <a:prstGeom prst="rect">
            <a:avLst/>
          </a:prstGeom>
          <a:noFill/>
          <a:ln w="9525">
            <a:noFill/>
            <a:miter lim="800000"/>
            <a:headEnd/>
            <a:tailEnd/>
          </a:ln>
        </p:spPr>
        <p:txBody>
          <a:bodyPr wrap="none">
            <a:spAutoFit/>
          </a:bodyPr>
          <a:lstStyle/>
          <a:p>
            <a:r>
              <a:rPr lang="en-US" altLang="ja-JP">
                <a:latin typeface="Century" pitchFamily="18" charset="0"/>
              </a:rPr>
              <a:t>For simple case</a:t>
            </a:r>
            <a:endParaRPr lang="ja-JP" altLang="en-US">
              <a:latin typeface="Century" pitchFamily="18" charset="0"/>
            </a:endParaRPr>
          </a:p>
        </p:txBody>
      </p:sp>
      <p:cxnSp>
        <p:nvCxnSpPr>
          <p:cNvPr id="15" name="直線コネクタ 14"/>
          <p:cNvCxnSpPr/>
          <p:nvPr/>
        </p:nvCxnSpPr>
        <p:spPr>
          <a:xfrm flipV="1">
            <a:off x="357188" y="2357438"/>
            <a:ext cx="8280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useBgFill="1">
        <p:nvSpPr>
          <p:cNvPr id="11" name="テキスト ボックス 10"/>
          <p:cNvSpPr txBox="1"/>
          <p:nvPr/>
        </p:nvSpPr>
        <p:spPr>
          <a:xfrm>
            <a:off x="7500938" y="4987925"/>
            <a:ext cx="1174750" cy="369888"/>
          </a:xfrm>
          <a:prstGeom prst="rect">
            <a:avLst/>
          </a:prstGeom>
          <a:ln>
            <a:solidFill>
              <a:schemeClr val="accent6">
                <a:lumMod val="75000"/>
              </a:schemeClr>
            </a:solidFill>
          </a:ln>
        </p:spPr>
        <p:txBody>
          <a:bodyPr wrap="none">
            <a:spAutoFit/>
          </a:bodyPr>
          <a:lstStyle/>
          <a:p>
            <a:pPr fontAlgn="auto">
              <a:spcBef>
                <a:spcPts val="0"/>
              </a:spcBef>
              <a:spcAft>
                <a:spcPts val="0"/>
              </a:spcAft>
              <a:defRPr/>
            </a:pPr>
            <a:r>
              <a:rPr lang="en-US" altLang="ja-JP" dirty="0">
                <a:latin typeface="+mn-lt"/>
                <a:ea typeface="+mn-ea"/>
              </a:rPr>
              <a:t>Slave code</a:t>
            </a:r>
            <a:endParaRPr lang="ja-JP" altLang="en-US" dirty="0">
              <a:latin typeface="+mn-lt"/>
              <a:ea typeface="+mn-ea"/>
            </a:endParaRPr>
          </a:p>
        </p:txBody>
      </p:sp>
      <p:cxnSp>
        <p:nvCxnSpPr>
          <p:cNvPr id="13" name="直線矢印コネクタ 12"/>
          <p:cNvCxnSpPr/>
          <p:nvPr/>
        </p:nvCxnSpPr>
        <p:spPr>
          <a:xfrm rot="10800000">
            <a:off x="6572250" y="5284788"/>
            <a:ext cx="928688" cy="1587"/>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998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タイトル 1"/>
          <p:cNvSpPr>
            <a:spLocks noGrp="1"/>
          </p:cNvSpPr>
          <p:nvPr>
            <p:ph type="title"/>
          </p:nvPr>
        </p:nvSpPr>
        <p:spPr>
          <a:xfrm>
            <a:off x="457200" y="274638"/>
            <a:ext cx="8229600" cy="582612"/>
          </a:xfrm>
        </p:spPr>
        <p:txBody>
          <a:bodyPr/>
          <a:lstStyle/>
          <a:p>
            <a:r>
              <a:rPr lang="en-GB" altLang="ja-JP" sz="3200" dirty="0" smtClean="0"/>
              <a:t>An example of Burning Plasma Simulation</a:t>
            </a:r>
            <a:endParaRPr lang="ja-JP" altLang="en-US" sz="3200" dirty="0" smtClean="0"/>
          </a:p>
        </p:txBody>
      </p:sp>
      <p:grpSp>
        <p:nvGrpSpPr>
          <p:cNvPr id="26" name="グループ化 25"/>
          <p:cNvGrpSpPr/>
          <p:nvPr/>
        </p:nvGrpSpPr>
        <p:grpSpPr>
          <a:xfrm>
            <a:off x="785813" y="1571625"/>
            <a:ext cx="7962651" cy="4643438"/>
            <a:chOff x="785813" y="1571625"/>
            <a:chExt cx="7962651" cy="4643438"/>
          </a:xfrm>
        </p:grpSpPr>
        <p:sp>
          <p:nvSpPr>
            <p:cNvPr id="25603" name="テキスト ボックス 7"/>
            <p:cNvSpPr txBox="1">
              <a:spLocks noChangeArrowheads="1"/>
            </p:cNvSpPr>
            <p:nvPr/>
          </p:nvSpPr>
          <p:spPr bwMode="auto">
            <a:xfrm>
              <a:off x="785813" y="1785938"/>
              <a:ext cx="2074862" cy="646112"/>
            </a:xfrm>
            <a:prstGeom prst="rect">
              <a:avLst/>
            </a:prstGeom>
            <a:solidFill>
              <a:schemeClr val="bg1"/>
            </a:solidFill>
            <a:ln w="9525">
              <a:solidFill>
                <a:schemeClr val="accent1"/>
              </a:solidFill>
              <a:miter lim="800000"/>
              <a:headEnd/>
              <a:tailEnd/>
            </a:ln>
          </p:spPr>
          <p:txBody>
            <a:bodyPr wrap="none">
              <a:spAutoFit/>
            </a:bodyPr>
            <a:lstStyle/>
            <a:p>
              <a:pPr>
                <a:defRPr/>
              </a:pPr>
              <a:r>
                <a:rPr lang="fr-FR" altLang="ja-JP" dirty="0">
                  <a:latin typeface="+mn-ea"/>
                  <a:ea typeface="+mn-ea"/>
                </a:rPr>
                <a:t>1D</a:t>
              </a:r>
              <a:r>
                <a:rPr lang="ja-JP" altLang="en-US" dirty="0" smtClean="0">
                  <a:latin typeface="+mn-ea"/>
                  <a:ea typeface="+mn-ea"/>
                </a:rPr>
                <a:t> </a:t>
              </a:r>
              <a:r>
                <a:rPr lang="en-US" altLang="ja-JP" dirty="0" smtClean="0">
                  <a:latin typeface="+mn-ea"/>
                  <a:ea typeface="+mn-ea"/>
                </a:rPr>
                <a:t>transport</a:t>
              </a:r>
            </a:p>
            <a:p>
              <a:pPr>
                <a:defRPr/>
              </a:pPr>
              <a:r>
                <a:rPr lang="en-US" altLang="ja-JP" dirty="0">
                  <a:latin typeface="+mn-ea"/>
                  <a:ea typeface="+mn-ea"/>
                </a:rPr>
                <a:t>2D MHD equilibrium</a:t>
              </a:r>
              <a:endParaRPr lang="ja-JP" altLang="en-US" dirty="0">
                <a:latin typeface="+mn-ea"/>
                <a:ea typeface="+mn-ea"/>
              </a:endParaRPr>
            </a:p>
          </p:txBody>
        </p:sp>
        <p:sp>
          <p:nvSpPr>
            <p:cNvPr id="24580" name="テキスト ボックス 8"/>
            <p:cNvSpPr txBox="1">
              <a:spLocks noChangeArrowheads="1"/>
            </p:cNvSpPr>
            <p:nvPr/>
          </p:nvSpPr>
          <p:spPr bwMode="auto">
            <a:xfrm>
              <a:off x="1500188" y="2571750"/>
              <a:ext cx="1055588" cy="369888"/>
            </a:xfrm>
            <a:prstGeom prst="rect">
              <a:avLst/>
            </a:prstGeom>
            <a:solidFill>
              <a:srgbClr val="FFFF00"/>
            </a:solidFill>
            <a:ln w="9525">
              <a:solidFill>
                <a:schemeClr val="tx1"/>
              </a:solidFill>
              <a:miter lim="800000"/>
              <a:headEnd/>
              <a:tailEnd/>
            </a:ln>
          </p:spPr>
          <p:txBody>
            <a:bodyPr wrap="square">
              <a:spAutoFit/>
            </a:bodyPr>
            <a:lstStyle/>
            <a:p>
              <a:r>
                <a:rPr lang="en-US" altLang="ja-JP" dirty="0">
                  <a:latin typeface="Franklin Gothic Book" pitchFamily="34" charset="0"/>
                  <a:ea typeface="HGｺﾞｼｯｸE" pitchFamily="49" charset="-128"/>
                </a:rPr>
                <a:t>TOPICS</a:t>
              </a:r>
              <a:endParaRPr lang="ja-JP" altLang="en-US" dirty="0">
                <a:latin typeface="Franklin Gothic Book" pitchFamily="34" charset="0"/>
                <a:ea typeface="HGｺﾞｼｯｸE" pitchFamily="49" charset="-128"/>
              </a:endParaRPr>
            </a:p>
          </p:txBody>
        </p:sp>
        <p:sp>
          <p:nvSpPr>
            <p:cNvPr id="24581" name="テキスト ボックス 9"/>
            <p:cNvSpPr txBox="1">
              <a:spLocks noChangeArrowheads="1"/>
            </p:cNvSpPr>
            <p:nvPr/>
          </p:nvSpPr>
          <p:spPr bwMode="auto">
            <a:xfrm>
              <a:off x="4171950" y="2143125"/>
              <a:ext cx="1192138" cy="369332"/>
            </a:xfrm>
            <a:prstGeom prst="rect">
              <a:avLst/>
            </a:prstGeom>
            <a:solidFill>
              <a:srgbClr val="FFFF00"/>
            </a:solidFill>
            <a:ln w="9525">
              <a:solidFill>
                <a:schemeClr val="tx1"/>
              </a:solidFill>
              <a:miter lim="800000"/>
              <a:headEnd/>
              <a:tailEnd/>
            </a:ln>
          </p:spPr>
          <p:txBody>
            <a:bodyPr wrap="square">
              <a:spAutoFit/>
            </a:bodyPr>
            <a:lstStyle/>
            <a:p>
              <a:r>
                <a:rPr lang="en-US" altLang="ja-JP">
                  <a:latin typeface="Franklin Gothic Book" pitchFamily="34" charset="0"/>
                  <a:ea typeface="HGｺﾞｼｯｸE" pitchFamily="49" charset="-128"/>
                </a:rPr>
                <a:t>MARG2D</a:t>
              </a:r>
              <a:endParaRPr lang="ja-JP" altLang="en-US">
                <a:latin typeface="Franklin Gothic Book" pitchFamily="34" charset="0"/>
                <a:ea typeface="HGｺﾞｼｯｸE" pitchFamily="49" charset="-128"/>
              </a:endParaRPr>
            </a:p>
          </p:txBody>
        </p:sp>
        <p:sp>
          <p:nvSpPr>
            <p:cNvPr id="25606" name="テキスト ボックス 10"/>
            <p:cNvSpPr txBox="1">
              <a:spLocks noChangeArrowheads="1"/>
            </p:cNvSpPr>
            <p:nvPr/>
          </p:nvSpPr>
          <p:spPr bwMode="auto">
            <a:xfrm>
              <a:off x="3357563" y="1714500"/>
              <a:ext cx="1860550" cy="369888"/>
            </a:xfrm>
            <a:prstGeom prst="rect">
              <a:avLst/>
            </a:prstGeom>
            <a:solidFill>
              <a:schemeClr val="bg1"/>
            </a:solidFill>
            <a:ln w="9525">
              <a:solidFill>
                <a:schemeClr val="accent1"/>
              </a:solidFill>
              <a:miter lim="800000"/>
              <a:headEnd/>
              <a:tailEnd/>
            </a:ln>
          </p:spPr>
          <p:txBody>
            <a:bodyPr wrap="none">
              <a:spAutoFit/>
            </a:bodyPr>
            <a:lstStyle/>
            <a:p>
              <a:pPr>
                <a:defRPr/>
              </a:pPr>
              <a:r>
                <a:rPr lang="en-US" altLang="ja-JP" dirty="0">
                  <a:latin typeface="+mn-ea"/>
                  <a:ea typeface="+mn-ea"/>
                </a:rPr>
                <a:t>Stability analyses</a:t>
              </a:r>
              <a:endParaRPr lang="ja-JP" altLang="en-US" dirty="0">
                <a:latin typeface="+mn-ea"/>
                <a:ea typeface="+mn-ea"/>
              </a:endParaRPr>
            </a:p>
          </p:txBody>
        </p:sp>
        <p:sp>
          <p:nvSpPr>
            <p:cNvPr id="25607" name="テキスト ボックス 12"/>
            <p:cNvSpPr txBox="1">
              <a:spLocks noChangeArrowheads="1"/>
            </p:cNvSpPr>
            <p:nvPr/>
          </p:nvSpPr>
          <p:spPr bwMode="auto">
            <a:xfrm>
              <a:off x="7143750" y="2000250"/>
              <a:ext cx="1357313" cy="369888"/>
            </a:xfrm>
            <a:prstGeom prst="rect">
              <a:avLst/>
            </a:prstGeom>
            <a:solidFill>
              <a:schemeClr val="bg1"/>
            </a:solidFill>
            <a:ln w="9525">
              <a:solidFill>
                <a:schemeClr val="accent1"/>
              </a:solidFill>
              <a:miter lim="800000"/>
              <a:headEnd/>
              <a:tailEnd/>
            </a:ln>
          </p:spPr>
          <p:txBody>
            <a:bodyPr>
              <a:spAutoFit/>
            </a:bodyPr>
            <a:lstStyle/>
            <a:p>
              <a:pPr>
                <a:defRPr/>
              </a:pPr>
              <a:r>
                <a:rPr lang="en-US" altLang="ja-JP" dirty="0">
                  <a:latin typeface="+mn-ea"/>
                  <a:ea typeface="+mn-ea"/>
                </a:rPr>
                <a:t>Stabilization</a:t>
              </a:r>
              <a:endParaRPr lang="ja-JP" altLang="en-US" dirty="0">
                <a:latin typeface="+mn-ea"/>
                <a:ea typeface="+mn-ea"/>
              </a:endParaRPr>
            </a:p>
          </p:txBody>
        </p:sp>
        <p:sp>
          <p:nvSpPr>
            <p:cNvPr id="24584" name="テキスト ボックス 13"/>
            <p:cNvSpPr txBox="1">
              <a:spLocks noChangeArrowheads="1"/>
            </p:cNvSpPr>
            <p:nvPr/>
          </p:nvSpPr>
          <p:spPr bwMode="auto">
            <a:xfrm>
              <a:off x="7880350" y="2428875"/>
              <a:ext cx="868114" cy="369332"/>
            </a:xfrm>
            <a:prstGeom prst="rect">
              <a:avLst/>
            </a:prstGeom>
            <a:solidFill>
              <a:srgbClr val="FFFF00"/>
            </a:solidFill>
            <a:ln w="9525">
              <a:solidFill>
                <a:schemeClr val="tx1"/>
              </a:solidFill>
              <a:miter lim="800000"/>
              <a:headEnd/>
              <a:tailEnd/>
            </a:ln>
          </p:spPr>
          <p:txBody>
            <a:bodyPr wrap="square">
              <a:spAutoFit/>
            </a:bodyPr>
            <a:lstStyle/>
            <a:p>
              <a:pPr algn="ctr"/>
              <a:r>
                <a:rPr lang="en-US" altLang="ja-JP" dirty="0" smtClean="0">
                  <a:latin typeface="Franklin Gothic Book" pitchFamily="34" charset="0"/>
                  <a:ea typeface="HGｺﾞｼｯｸE" pitchFamily="49" charset="-128"/>
                </a:rPr>
                <a:t>LH</a:t>
              </a:r>
              <a:endParaRPr lang="ja-JP" altLang="en-US" dirty="0">
                <a:latin typeface="Franklin Gothic Book" pitchFamily="34" charset="0"/>
                <a:ea typeface="HGｺﾞｼｯｸE" pitchFamily="49" charset="-128"/>
              </a:endParaRPr>
            </a:p>
          </p:txBody>
        </p:sp>
        <p:sp>
          <p:nvSpPr>
            <p:cNvPr id="24585" name="テキスト ボックス 14"/>
            <p:cNvSpPr txBox="1">
              <a:spLocks noChangeArrowheads="1"/>
            </p:cNvSpPr>
            <p:nvPr/>
          </p:nvSpPr>
          <p:spPr bwMode="auto">
            <a:xfrm>
              <a:off x="6929438" y="2428875"/>
              <a:ext cx="882922" cy="369332"/>
            </a:xfrm>
            <a:prstGeom prst="rect">
              <a:avLst/>
            </a:prstGeom>
            <a:solidFill>
              <a:srgbClr val="FFFF00"/>
            </a:solidFill>
            <a:ln w="9525">
              <a:solidFill>
                <a:schemeClr val="tx1"/>
              </a:solidFill>
              <a:miter lim="800000"/>
              <a:headEnd/>
              <a:tailEnd/>
            </a:ln>
          </p:spPr>
          <p:txBody>
            <a:bodyPr wrap="square">
              <a:spAutoFit/>
            </a:bodyPr>
            <a:lstStyle/>
            <a:p>
              <a:pPr algn="ctr"/>
              <a:r>
                <a:rPr lang="en-US" altLang="ja-JP" dirty="0" smtClean="0">
                  <a:latin typeface="Franklin Gothic Book" pitchFamily="34" charset="0"/>
                  <a:ea typeface="HGｺﾞｼｯｸE" pitchFamily="49" charset="-128"/>
                </a:rPr>
                <a:t>EC</a:t>
              </a:r>
              <a:endParaRPr lang="ja-JP" altLang="en-US" dirty="0">
                <a:latin typeface="Franklin Gothic Book" pitchFamily="34" charset="0"/>
                <a:ea typeface="HGｺﾞｼｯｸE" pitchFamily="49" charset="-128"/>
              </a:endParaRPr>
            </a:p>
          </p:txBody>
        </p:sp>
        <p:cxnSp>
          <p:nvCxnSpPr>
            <p:cNvPr id="17" name="直線矢印コネクタ 16"/>
            <p:cNvCxnSpPr/>
            <p:nvPr/>
          </p:nvCxnSpPr>
          <p:spPr>
            <a:xfrm>
              <a:off x="5357813" y="2286000"/>
              <a:ext cx="1428750" cy="1588"/>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611" name="テキスト ボックス 17"/>
            <p:cNvSpPr txBox="1">
              <a:spLocks noChangeArrowheads="1"/>
            </p:cNvSpPr>
            <p:nvPr/>
          </p:nvSpPr>
          <p:spPr bwMode="auto">
            <a:xfrm>
              <a:off x="5286375" y="1571625"/>
              <a:ext cx="1645402" cy="646331"/>
            </a:xfrm>
            <a:prstGeom prst="rect">
              <a:avLst/>
            </a:prstGeom>
            <a:noFill/>
            <a:ln w="9525">
              <a:noFill/>
              <a:miter lim="800000"/>
              <a:headEnd/>
              <a:tailEnd/>
            </a:ln>
          </p:spPr>
          <p:txBody>
            <a:bodyPr wrap="none">
              <a:spAutoFit/>
            </a:bodyPr>
            <a:lstStyle/>
            <a:p>
              <a:pPr>
                <a:defRPr/>
              </a:pPr>
              <a:r>
                <a:rPr lang="en-US" altLang="ja-JP" dirty="0">
                  <a:latin typeface="+mn-ea"/>
                  <a:ea typeface="+mn-ea"/>
                </a:rPr>
                <a:t>Approaches to</a:t>
              </a:r>
              <a:r>
                <a:rPr lang="en-US" altLang="ja-JP" dirty="0" smtClean="0">
                  <a:latin typeface="+mn-ea"/>
                  <a:ea typeface="+mn-ea"/>
                </a:rPr>
                <a:t/>
              </a:r>
              <a:br>
                <a:rPr lang="en-US" altLang="ja-JP" dirty="0" smtClean="0">
                  <a:latin typeface="+mn-ea"/>
                  <a:ea typeface="+mn-ea"/>
                </a:rPr>
              </a:br>
              <a:r>
                <a:rPr lang="en-US" altLang="ja-JP" dirty="0" smtClean="0">
                  <a:latin typeface="+mn-ea"/>
                  <a:ea typeface="+mn-ea"/>
                </a:rPr>
                <a:t>unstable </a:t>
              </a:r>
              <a:r>
                <a:rPr lang="en-US" altLang="ja-JP" dirty="0">
                  <a:latin typeface="+mn-ea"/>
                  <a:ea typeface="+mn-ea"/>
                </a:rPr>
                <a:t>region</a:t>
              </a:r>
              <a:endParaRPr lang="ja-JP" altLang="en-US" dirty="0">
                <a:latin typeface="+mn-ea"/>
                <a:ea typeface="+mn-ea"/>
              </a:endParaRPr>
            </a:p>
          </p:txBody>
        </p:sp>
        <p:cxnSp>
          <p:nvCxnSpPr>
            <p:cNvPr id="33" name="直線コネクタ 32"/>
            <p:cNvCxnSpPr/>
            <p:nvPr/>
          </p:nvCxnSpPr>
          <p:spPr>
            <a:xfrm rot="16200000" flipH="1">
              <a:off x="6825456" y="3247232"/>
              <a:ext cx="922337" cy="0"/>
            </a:xfrm>
            <a:prstGeom prst="line">
              <a:avLst/>
            </a:prstGeom>
            <a:ln w="2540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7822406" y="3250407"/>
              <a:ext cx="928687" cy="0"/>
            </a:xfrm>
            <a:prstGeom prst="line">
              <a:avLst/>
            </a:prstGeom>
            <a:ln w="2540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rot="10800000">
              <a:off x="6143625" y="3714750"/>
              <a:ext cx="2143125" cy="0"/>
            </a:xfrm>
            <a:prstGeom prst="line">
              <a:avLst/>
            </a:prstGeom>
            <a:ln w="254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615" name="テキスト ボックス 24"/>
            <p:cNvSpPr txBox="1">
              <a:spLocks noChangeArrowheads="1"/>
            </p:cNvSpPr>
            <p:nvPr/>
          </p:nvSpPr>
          <p:spPr bwMode="auto">
            <a:xfrm>
              <a:off x="2500313" y="5845175"/>
              <a:ext cx="1171575" cy="369888"/>
            </a:xfrm>
            <a:prstGeom prst="rect">
              <a:avLst/>
            </a:prstGeom>
            <a:noFill/>
            <a:ln w="9525">
              <a:noFill/>
              <a:miter lim="800000"/>
              <a:headEnd/>
              <a:tailEnd/>
            </a:ln>
          </p:spPr>
          <p:txBody>
            <a:bodyPr wrap="none">
              <a:spAutoFit/>
            </a:bodyPr>
            <a:lstStyle/>
            <a:p>
              <a:pPr>
                <a:defRPr/>
              </a:pPr>
              <a:r>
                <a:rPr lang="en-US" altLang="ja-JP" dirty="0">
                  <a:latin typeface="+mn-ea"/>
                  <a:ea typeface="+mn-ea"/>
                </a:rPr>
                <a:t>Feed back</a:t>
              </a:r>
              <a:endParaRPr lang="ja-JP" altLang="en-US" dirty="0">
                <a:latin typeface="+mn-ea"/>
                <a:ea typeface="+mn-ea"/>
              </a:endParaRPr>
            </a:p>
          </p:txBody>
        </p:sp>
        <p:pic>
          <p:nvPicPr>
            <p:cNvPr id="24592" name="Picture 2"/>
            <p:cNvPicPr>
              <a:picLocks noChangeAspect="1" noChangeArrowheads="1"/>
            </p:cNvPicPr>
            <p:nvPr/>
          </p:nvPicPr>
          <p:blipFill>
            <a:blip r:embed="rId3" cstate="print"/>
            <a:srcRect/>
            <a:stretch>
              <a:fillRect/>
            </a:stretch>
          </p:blipFill>
          <p:spPr bwMode="auto">
            <a:xfrm>
              <a:off x="3929063" y="3286125"/>
              <a:ext cx="2101850" cy="2249488"/>
            </a:xfrm>
            <a:prstGeom prst="rect">
              <a:avLst/>
            </a:prstGeom>
            <a:noFill/>
            <a:ln w="9525">
              <a:noFill/>
              <a:miter lim="800000"/>
              <a:headEnd/>
              <a:tailEnd/>
            </a:ln>
          </p:spPr>
        </p:pic>
        <p:cxnSp>
          <p:nvCxnSpPr>
            <p:cNvPr id="21" name="直線矢印コネクタ 20"/>
            <p:cNvCxnSpPr>
              <a:stCxn id="24581" idx="2"/>
            </p:cNvCxnSpPr>
            <p:nvPr/>
          </p:nvCxnSpPr>
          <p:spPr>
            <a:xfrm rot="16200000" flipH="1">
              <a:off x="4104583" y="3175893"/>
              <a:ext cx="1345167" cy="18294"/>
            </a:xfrm>
            <a:prstGeom prst="straightConnector1">
              <a:avLst/>
            </a:prstGeom>
            <a:ln w="38100" cmpd="sng">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24594" name="図 29"/>
            <p:cNvPicPr>
              <a:picLocks noChangeAspect="1"/>
            </p:cNvPicPr>
            <p:nvPr/>
          </p:nvPicPr>
          <p:blipFill>
            <a:blip r:embed="rId4" cstate="print"/>
            <a:srcRect/>
            <a:stretch>
              <a:fillRect/>
            </a:stretch>
          </p:blipFill>
          <p:spPr bwMode="auto">
            <a:xfrm>
              <a:off x="1928813" y="4857750"/>
              <a:ext cx="2578100" cy="965200"/>
            </a:xfrm>
            <a:prstGeom prst="rect">
              <a:avLst/>
            </a:prstGeom>
            <a:noFill/>
            <a:ln w="9525">
              <a:noFill/>
              <a:miter lim="800000"/>
              <a:headEnd/>
              <a:tailEnd/>
            </a:ln>
          </p:spPr>
        </p:pic>
        <p:sp>
          <p:nvSpPr>
            <p:cNvPr id="25619" name="テキスト ボックス 40"/>
            <p:cNvSpPr txBox="1">
              <a:spLocks noChangeArrowheads="1"/>
            </p:cNvSpPr>
            <p:nvPr/>
          </p:nvSpPr>
          <p:spPr bwMode="auto">
            <a:xfrm>
              <a:off x="4786313" y="2714625"/>
              <a:ext cx="1300162" cy="369888"/>
            </a:xfrm>
            <a:prstGeom prst="rect">
              <a:avLst/>
            </a:prstGeom>
            <a:noFill/>
            <a:ln w="9525">
              <a:noFill/>
              <a:miter lim="800000"/>
              <a:headEnd/>
              <a:tailEnd/>
            </a:ln>
          </p:spPr>
          <p:txBody>
            <a:bodyPr wrap="none">
              <a:spAutoFit/>
            </a:bodyPr>
            <a:lstStyle/>
            <a:p>
              <a:pPr>
                <a:defRPr/>
              </a:pPr>
              <a:r>
                <a:rPr lang="en-US" altLang="ja-JP" dirty="0">
                  <a:latin typeface="+mn-ea"/>
                  <a:ea typeface="+mn-ea"/>
                </a:rPr>
                <a:t>observation</a:t>
              </a:r>
              <a:endParaRPr lang="ja-JP" altLang="en-US" dirty="0">
                <a:latin typeface="+mn-ea"/>
                <a:ea typeface="+mn-ea"/>
              </a:endParaRPr>
            </a:p>
          </p:txBody>
        </p:sp>
        <p:sp>
          <p:nvSpPr>
            <p:cNvPr id="25620" name="テキスト ボックス 41"/>
            <p:cNvSpPr txBox="1">
              <a:spLocks noChangeArrowheads="1"/>
            </p:cNvSpPr>
            <p:nvPr/>
          </p:nvSpPr>
          <p:spPr bwMode="auto">
            <a:xfrm>
              <a:off x="6143625" y="3357563"/>
              <a:ext cx="1084263" cy="369887"/>
            </a:xfrm>
            <a:prstGeom prst="rect">
              <a:avLst/>
            </a:prstGeom>
            <a:noFill/>
            <a:ln w="9525">
              <a:noFill/>
              <a:miter lim="800000"/>
              <a:headEnd/>
              <a:tailEnd/>
            </a:ln>
          </p:spPr>
          <p:txBody>
            <a:bodyPr wrap="none">
              <a:spAutoFit/>
            </a:bodyPr>
            <a:lstStyle/>
            <a:p>
              <a:pPr>
                <a:defRPr/>
              </a:pPr>
              <a:r>
                <a:rPr lang="en-US" altLang="ja-JP" dirty="0">
                  <a:latin typeface="+mn-ea"/>
                  <a:ea typeface="+mn-ea"/>
                </a:rPr>
                <a:t>operation</a:t>
              </a:r>
              <a:endParaRPr lang="ja-JP" altLang="en-US" dirty="0">
                <a:latin typeface="+mn-ea"/>
                <a:ea typeface="+mn-ea"/>
              </a:endParaRPr>
            </a:p>
          </p:txBody>
        </p:sp>
        <p:sp>
          <p:nvSpPr>
            <p:cNvPr id="44" name="右矢印 43"/>
            <p:cNvSpPr/>
            <p:nvPr/>
          </p:nvSpPr>
          <p:spPr>
            <a:xfrm rot="1200000">
              <a:off x="3168650" y="4008438"/>
              <a:ext cx="1360488" cy="341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622" name="テキスト ボックス 49"/>
            <p:cNvSpPr txBox="1">
              <a:spLocks noChangeArrowheads="1"/>
            </p:cNvSpPr>
            <p:nvPr/>
          </p:nvSpPr>
          <p:spPr bwMode="auto">
            <a:xfrm>
              <a:off x="3571875" y="3357563"/>
              <a:ext cx="884238" cy="646112"/>
            </a:xfrm>
            <a:prstGeom prst="rect">
              <a:avLst/>
            </a:prstGeom>
            <a:noFill/>
            <a:ln w="9525">
              <a:noFill/>
              <a:miter lim="800000"/>
              <a:headEnd/>
              <a:tailEnd/>
            </a:ln>
          </p:spPr>
          <p:txBody>
            <a:bodyPr wrap="none">
              <a:spAutoFit/>
            </a:bodyPr>
            <a:lstStyle/>
            <a:p>
              <a:pPr>
                <a:defRPr/>
              </a:pPr>
              <a:r>
                <a:rPr lang="en-US" altLang="ja-JP" dirty="0">
                  <a:latin typeface="+mn-ea"/>
                  <a:ea typeface="+mn-ea"/>
                </a:rPr>
                <a:t>Cross</a:t>
              </a:r>
            </a:p>
            <a:p>
              <a:pPr>
                <a:defRPr/>
              </a:pPr>
              <a:r>
                <a:rPr lang="en-US" altLang="ja-JP" dirty="0">
                  <a:latin typeface="+mn-ea"/>
                  <a:ea typeface="+mn-ea"/>
                </a:rPr>
                <a:t>section</a:t>
              </a:r>
              <a:endParaRPr lang="ja-JP" altLang="en-US" dirty="0">
                <a:latin typeface="+mn-ea"/>
                <a:ea typeface="+mn-ea"/>
              </a:endParaRPr>
            </a:p>
          </p:txBody>
        </p:sp>
        <p:pic>
          <p:nvPicPr>
            <p:cNvPr id="24599" name="Picture 2" descr="C:\Documents and Settings\Administrator\My Documents\11thTeraflop\Torus.png"/>
            <p:cNvPicPr>
              <a:picLocks noChangeAspect="1" noChangeArrowheads="1"/>
            </p:cNvPicPr>
            <p:nvPr/>
          </p:nvPicPr>
          <p:blipFill>
            <a:blip r:embed="rId5" cstate="print"/>
            <a:srcRect/>
            <a:stretch>
              <a:fillRect/>
            </a:stretch>
          </p:blipFill>
          <p:spPr bwMode="auto">
            <a:xfrm>
              <a:off x="785813" y="3071813"/>
              <a:ext cx="2387600" cy="1790700"/>
            </a:xfrm>
            <a:prstGeom prst="rect">
              <a:avLst/>
            </a:prstGeom>
            <a:noFill/>
            <a:ln w="9525">
              <a:noFill/>
              <a:miter lim="800000"/>
              <a:headEnd/>
              <a:tailEnd/>
            </a:ln>
          </p:spPr>
        </p:pic>
      </p:grpSp>
      <p:sp>
        <p:nvSpPr>
          <p:cNvPr id="24600" name="テキスト ボックス 24"/>
          <p:cNvSpPr txBox="1">
            <a:spLocks noChangeArrowheads="1"/>
          </p:cNvSpPr>
          <p:nvPr/>
        </p:nvSpPr>
        <p:spPr bwMode="auto">
          <a:xfrm>
            <a:off x="428625" y="928688"/>
            <a:ext cx="6057900" cy="708025"/>
          </a:xfrm>
          <a:prstGeom prst="rect">
            <a:avLst/>
          </a:prstGeom>
          <a:noFill/>
          <a:ln w="9525">
            <a:noFill/>
            <a:miter lim="800000"/>
            <a:headEnd/>
            <a:tailEnd/>
          </a:ln>
        </p:spPr>
        <p:txBody>
          <a:bodyPr wrap="none">
            <a:spAutoFit/>
          </a:bodyPr>
          <a:lstStyle/>
          <a:p>
            <a:r>
              <a:rPr lang="en-GB" altLang="zh-TW" sz="2000" dirty="0"/>
              <a:t>Burning Plasma Simulation codes are developed by</a:t>
            </a:r>
            <a:br>
              <a:rPr lang="en-GB" altLang="zh-TW" sz="2000" dirty="0"/>
            </a:br>
            <a:r>
              <a:rPr lang="en-GB" altLang="zh-TW" sz="2000" dirty="0"/>
              <a:t>Naka fusion institute, JAEA.</a:t>
            </a:r>
            <a:endParaRPr lang="ja-JP" altLang="en-US" sz="2000" dirty="0"/>
          </a:p>
        </p:txBody>
      </p:sp>
      <p:sp>
        <p:nvSpPr>
          <p:cNvPr id="24601" name="テキスト ボックス 25"/>
          <p:cNvSpPr txBox="1">
            <a:spLocks noChangeArrowheads="1"/>
          </p:cNvSpPr>
          <p:nvPr/>
        </p:nvSpPr>
        <p:spPr bwMode="auto">
          <a:xfrm>
            <a:off x="403225" y="6243638"/>
            <a:ext cx="5026025" cy="400050"/>
          </a:xfrm>
          <a:prstGeom prst="rect">
            <a:avLst/>
          </a:prstGeom>
          <a:noFill/>
          <a:ln w="9525">
            <a:noFill/>
            <a:miter lim="800000"/>
            <a:headEnd/>
            <a:tailEnd/>
          </a:ln>
        </p:spPr>
        <p:txBody>
          <a:bodyPr>
            <a:spAutoFit/>
          </a:bodyPr>
          <a:lstStyle/>
          <a:p>
            <a:r>
              <a:rPr lang="en-US" altLang="ja-JP" sz="2000"/>
              <a:t>TOPICS requests to execute other codes.</a:t>
            </a:r>
            <a:endParaRPr lang="ja-JP" altLang="en-US" sz="2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2" descr="C:\Documents and Settings\Administrator\My Documents\My Pictures\Microsoft クリップ オーガナイザ\j0426050.wmf"/>
          <p:cNvPicPr>
            <a:picLocks noChangeAspect="1" noChangeArrowheads="1"/>
          </p:cNvPicPr>
          <p:nvPr/>
        </p:nvPicPr>
        <p:blipFill>
          <a:blip r:embed="rId3" cstate="print"/>
          <a:srcRect/>
          <a:stretch>
            <a:fillRect/>
          </a:stretch>
        </p:blipFill>
        <p:spPr bwMode="auto">
          <a:xfrm>
            <a:off x="6042025" y="3046413"/>
            <a:ext cx="1244600" cy="1295400"/>
          </a:xfrm>
          <a:prstGeom prst="rect">
            <a:avLst/>
          </a:prstGeom>
          <a:noFill/>
          <a:ln w="9525">
            <a:noFill/>
            <a:miter lim="800000"/>
            <a:headEnd/>
            <a:tailEnd/>
          </a:ln>
        </p:spPr>
      </p:pic>
      <p:pic>
        <p:nvPicPr>
          <p:cNvPr id="12291" name="Picture 10" descr="C:\Documents and Settings\Administrator\Local Settings\Temporary Internet Files\Content.IE5\X3NY3R1H\MCj03564950000[1].wmf"/>
          <p:cNvPicPr>
            <a:picLocks noChangeAspect="1" noChangeArrowheads="1"/>
          </p:cNvPicPr>
          <p:nvPr/>
        </p:nvPicPr>
        <p:blipFill>
          <a:blip r:embed="rId4" cstate="print"/>
          <a:srcRect/>
          <a:stretch>
            <a:fillRect/>
          </a:stretch>
        </p:blipFill>
        <p:spPr bwMode="auto">
          <a:xfrm>
            <a:off x="1928813" y="3046413"/>
            <a:ext cx="1209675" cy="1335087"/>
          </a:xfrm>
          <a:prstGeom prst="rect">
            <a:avLst/>
          </a:prstGeom>
          <a:noFill/>
          <a:ln w="9525">
            <a:noFill/>
            <a:miter lim="800000"/>
            <a:headEnd/>
            <a:tailEnd/>
          </a:ln>
        </p:spPr>
      </p:pic>
      <p:pic>
        <p:nvPicPr>
          <p:cNvPr id="12292" name="Picture 12" descr="C:\Program Files\Microsoft Office\MEDIA\CAGCAT10\j0285750.wmf"/>
          <p:cNvPicPr>
            <a:picLocks noChangeAspect="1" noChangeArrowheads="1"/>
          </p:cNvPicPr>
          <p:nvPr/>
        </p:nvPicPr>
        <p:blipFill>
          <a:blip r:embed="rId5" cstate="print"/>
          <a:srcRect/>
          <a:stretch>
            <a:fillRect/>
          </a:stretch>
        </p:blipFill>
        <p:spPr bwMode="auto">
          <a:xfrm>
            <a:off x="3571875" y="3714750"/>
            <a:ext cx="1824038" cy="1120775"/>
          </a:xfrm>
          <a:prstGeom prst="rect">
            <a:avLst/>
          </a:prstGeom>
          <a:noFill/>
          <a:ln w="9525">
            <a:noFill/>
            <a:miter lim="800000"/>
            <a:headEnd/>
            <a:tailEnd/>
          </a:ln>
        </p:spPr>
      </p:pic>
      <p:sp>
        <p:nvSpPr>
          <p:cNvPr id="7" name="円弧 6"/>
          <p:cNvSpPr/>
          <p:nvPr/>
        </p:nvSpPr>
        <p:spPr>
          <a:xfrm flipH="1" flipV="1">
            <a:off x="2571750" y="3714750"/>
            <a:ext cx="1785938" cy="1474788"/>
          </a:xfrm>
          <a:prstGeom prst="arc">
            <a:avLst>
              <a:gd name="adj1" fmla="val 16124415"/>
              <a:gd name="adj2" fmla="val 0"/>
            </a:avLst>
          </a:prstGeom>
          <a:ln w="25400">
            <a:solidFill>
              <a:schemeClr val="tx1"/>
            </a:solidFill>
            <a:prstDash val="sysDash"/>
            <a:head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dirty="0"/>
          </a:p>
        </p:txBody>
      </p:sp>
      <p:sp>
        <p:nvSpPr>
          <p:cNvPr id="8" name="円弧 7"/>
          <p:cNvSpPr/>
          <p:nvPr/>
        </p:nvSpPr>
        <p:spPr>
          <a:xfrm flipV="1">
            <a:off x="4143375" y="3571875"/>
            <a:ext cx="2500313" cy="1689100"/>
          </a:xfrm>
          <a:prstGeom prst="arc">
            <a:avLst/>
          </a:prstGeom>
          <a:noFill/>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dirty="0"/>
          </a:p>
        </p:txBody>
      </p:sp>
      <p:sp>
        <p:nvSpPr>
          <p:cNvPr id="12295" name="テキスト ボックス 8"/>
          <p:cNvSpPr txBox="1">
            <a:spLocks noChangeArrowheads="1"/>
          </p:cNvSpPr>
          <p:nvPr/>
        </p:nvSpPr>
        <p:spPr bwMode="auto">
          <a:xfrm>
            <a:off x="1714500" y="2354263"/>
            <a:ext cx="2217738" cy="708025"/>
          </a:xfrm>
          <a:prstGeom prst="rect">
            <a:avLst/>
          </a:prstGeom>
          <a:noFill/>
          <a:ln w="9525">
            <a:noFill/>
            <a:miter lim="800000"/>
            <a:headEnd/>
            <a:tailEnd/>
          </a:ln>
        </p:spPr>
        <p:txBody>
          <a:bodyPr wrap="none">
            <a:spAutoFit/>
          </a:bodyPr>
          <a:lstStyle/>
          <a:p>
            <a:r>
              <a:rPr lang="en-US" altLang="ja-JP" sz="2000">
                <a:latin typeface="Calibri" pitchFamily="34" charset="0"/>
                <a:cs typeface="Arial" charset="0"/>
              </a:rPr>
              <a:t>Computer A</a:t>
            </a:r>
          </a:p>
          <a:p>
            <a:r>
              <a:rPr lang="en-US" altLang="ja-JP" sz="2000">
                <a:solidFill>
                  <a:srgbClr val="FF0000"/>
                </a:solidFill>
                <a:latin typeface="Calibri" pitchFamily="34" charset="0"/>
                <a:cs typeface="Arial" charset="0"/>
              </a:rPr>
              <a:t>Unexpected outage</a:t>
            </a:r>
            <a:endParaRPr lang="ja-JP" altLang="en-US" sz="2000">
              <a:solidFill>
                <a:srgbClr val="FF0000"/>
              </a:solidFill>
              <a:latin typeface="Calibri" pitchFamily="34" charset="0"/>
              <a:cs typeface="Arial" charset="0"/>
            </a:endParaRPr>
          </a:p>
        </p:txBody>
      </p:sp>
      <p:sp>
        <p:nvSpPr>
          <p:cNvPr id="12296" name="テキスト ボックス 10"/>
          <p:cNvSpPr txBox="1">
            <a:spLocks noChangeArrowheads="1"/>
          </p:cNvSpPr>
          <p:nvPr/>
        </p:nvSpPr>
        <p:spPr bwMode="auto">
          <a:xfrm>
            <a:off x="5857875" y="2354263"/>
            <a:ext cx="2527300" cy="708025"/>
          </a:xfrm>
          <a:prstGeom prst="rect">
            <a:avLst/>
          </a:prstGeom>
          <a:noFill/>
          <a:ln w="9525">
            <a:noFill/>
            <a:miter lim="800000"/>
            <a:headEnd/>
            <a:tailEnd/>
          </a:ln>
        </p:spPr>
        <p:txBody>
          <a:bodyPr wrap="none">
            <a:spAutoFit/>
          </a:bodyPr>
          <a:lstStyle/>
          <a:p>
            <a:r>
              <a:rPr lang="en-US" altLang="ja-JP" sz="2000">
                <a:latin typeface="Calibri" pitchFamily="34" charset="0"/>
              </a:rPr>
              <a:t>Computer B</a:t>
            </a:r>
          </a:p>
          <a:p>
            <a:r>
              <a:rPr lang="en-US" altLang="ja-JP" sz="2000">
                <a:solidFill>
                  <a:srgbClr val="0070C0"/>
                </a:solidFill>
                <a:latin typeface="Calibri" pitchFamily="34" charset="0"/>
              </a:rPr>
              <a:t>Substitution computer</a:t>
            </a:r>
            <a:endParaRPr lang="ja-JP" altLang="en-US" sz="2000">
              <a:solidFill>
                <a:srgbClr val="0070C0"/>
              </a:solidFill>
              <a:latin typeface="Calibri" pitchFamily="34" charset="0"/>
            </a:endParaRPr>
          </a:p>
        </p:txBody>
      </p:sp>
      <p:sp>
        <p:nvSpPr>
          <p:cNvPr id="12" name="フローチャート : 複数書類 11"/>
          <p:cNvSpPr/>
          <p:nvPr/>
        </p:nvSpPr>
        <p:spPr>
          <a:xfrm>
            <a:off x="1928813" y="4608513"/>
            <a:ext cx="631825" cy="473075"/>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 name="フローチャート : 複数書類 12"/>
          <p:cNvSpPr/>
          <p:nvPr/>
        </p:nvSpPr>
        <p:spPr>
          <a:xfrm>
            <a:off x="6572250" y="4608513"/>
            <a:ext cx="631825" cy="473075"/>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2299" name="テキスト ボックス 13"/>
          <p:cNvSpPr txBox="1">
            <a:spLocks noChangeArrowheads="1"/>
          </p:cNvSpPr>
          <p:nvPr/>
        </p:nvSpPr>
        <p:spPr bwMode="auto">
          <a:xfrm>
            <a:off x="3143250" y="5572125"/>
            <a:ext cx="3448050" cy="708025"/>
          </a:xfrm>
          <a:prstGeom prst="rect">
            <a:avLst/>
          </a:prstGeom>
          <a:noFill/>
          <a:ln w="9525">
            <a:noFill/>
            <a:miter lim="800000"/>
            <a:headEnd/>
            <a:tailEnd/>
          </a:ln>
        </p:spPr>
        <p:txBody>
          <a:bodyPr wrap="none">
            <a:spAutoFit/>
          </a:bodyPr>
          <a:lstStyle/>
          <a:p>
            <a:r>
              <a:rPr lang="en-US" altLang="ja-JP" sz="2000">
                <a:latin typeface="Calibri" pitchFamily="34" charset="0"/>
              </a:rPr>
              <a:t>Client PC</a:t>
            </a:r>
          </a:p>
          <a:p>
            <a:r>
              <a:rPr lang="en-US" altLang="ja-JP" sz="2000">
                <a:solidFill>
                  <a:srgbClr val="00B050"/>
                </a:solidFill>
                <a:latin typeface="Calibri" pitchFamily="34" charset="0"/>
              </a:rPr>
              <a:t>Job control, safekeeping of files</a:t>
            </a:r>
          </a:p>
        </p:txBody>
      </p:sp>
      <p:sp>
        <p:nvSpPr>
          <p:cNvPr id="12300" name="テキスト ボックス 14"/>
          <p:cNvSpPr txBox="1">
            <a:spLocks noChangeArrowheads="1"/>
          </p:cNvSpPr>
          <p:nvPr/>
        </p:nvSpPr>
        <p:spPr bwMode="auto">
          <a:xfrm>
            <a:off x="233363" y="1577975"/>
            <a:ext cx="8677275" cy="708025"/>
          </a:xfrm>
          <a:prstGeom prst="rect">
            <a:avLst/>
          </a:prstGeom>
          <a:noFill/>
          <a:ln w="9525">
            <a:noFill/>
            <a:miter lim="800000"/>
            <a:headEnd/>
            <a:tailEnd/>
          </a:ln>
        </p:spPr>
        <p:txBody>
          <a:bodyPr wrap="none">
            <a:spAutoFit/>
          </a:bodyPr>
          <a:lstStyle/>
          <a:p>
            <a:r>
              <a:rPr lang="en-US" altLang="ja-JP" sz="2000">
                <a:latin typeface="Calibri" pitchFamily="34" charset="0"/>
              </a:rPr>
              <a:t>When the cooperative execution is stopped by unexpected outage, </a:t>
            </a:r>
            <a:br>
              <a:rPr lang="en-US" altLang="ja-JP" sz="2000">
                <a:latin typeface="Calibri" pitchFamily="34" charset="0"/>
              </a:rPr>
            </a:br>
            <a:r>
              <a:rPr lang="en-US" altLang="ja-JP" sz="2000">
                <a:latin typeface="Calibri" pitchFamily="34" charset="0"/>
              </a:rPr>
              <a:t>the controller automatically recovers by the execution on substitution computers.</a:t>
            </a:r>
          </a:p>
        </p:txBody>
      </p:sp>
      <p:sp>
        <p:nvSpPr>
          <p:cNvPr id="12301" name="テキスト ボックス 15"/>
          <p:cNvSpPr txBox="1">
            <a:spLocks noChangeArrowheads="1"/>
          </p:cNvSpPr>
          <p:nvPr/>
        </p:nvSpPr>
        <p:spPr bwMode="auto">
          <a:xfrm>
            <a:off x="785813" y="5000625"/>
            <a:ext cx="2581275" cy="708025"/>
          </a:xfrm>
          <a:prstGeom prst="rect">
            <a:avLst/>
          </a:prstGeom>
          <a:noFill/>
          <a:ln w="9525">
            <a:noFill/>
            <a:miter lim="800000"/>
            <a:headEnd/>
            <a:tailEnd/>
          </a:ln>
        </p:spPr>
        <p:txBody>
          <a:bodyPr wrap="none">
            <a:spAutoFit/>
          </a:bodyPr>
          <a:lstStyle/>
          <a:p>
            <a:r>
              <a:rPr lang="en-US" altLang="ja-JP" sz="2000">
                <a:solidFill>
                  <a:srgbClr val="0070C0"/>
                </a:solidFill>
                <a:latin typeface="Calibri" pitchFamily="34" charset="0"/>
              </a:rPr>
              <a:t>Files</a:t>
            </a:r>
          </a:p>
          <a:p>
            <a:r>
              <a:rPr lang="en-US" altLang="ja-JP" sz="2000">
                <a:latin typeface="Calibri" pitchFamily="34" charset="0"/>
              </a:rPr>
              <a:t>Forwarded beforehand</a:t>
            </a:r>
            <a:endParaRPr lang="ja-JP" altLang="en-US" sz="2000">
              <a:latin typeface="Calibri" pitchFamily="34" charset="0"/>
            </a:endParaRPr>
          </a:p>
        </p:txBody>
      </p:sp>
      <p:sp>
        <p:nvSpPr>
          <p:cNvPr id="12302" name="テキスト ボックス 16"/>
          <p:cNvSpPr txBox="1">
            <a:spLocks noChangeArrowheads="1"/>
          </p:cNvSpPr>
          <p:nvPr/>
        </p:nvSpPr>
        <p:spPr bwMode="auto">
          <a:xfrm>
            <a:off x="6572250" y="5072063"/>
            <a:ext cx="2509838" cy="1016000"/>
          </a:xfrm>
          <a:prstGeom prst="rect">
            <a:avLst/>
          </a:prstGeom>
          <a:noFill/>
          <a:ln w="9525">
            <a:noFill/>
            <a:miter lim="800000"/>
            <a:headEnd/>
            <a:tailEnd/>
          </a:ln>
        </p:spPr>
        <p:txBody>
          <a:bodyPr wrap="none">
            <a:spAutoFit/>
          </a:bodyPr>
          <a:lstStyle/>
          <a:p>
            <a:r>
              <a:rPr lang="en-US" altLang="ja-JP" sz="2000">
                <a:solidFill>
                  <a:srgbClr val="0070C0"/>
                </a:solidFill>
                <a:latin typeface="Calibri" pitchFamily="34" charset="0"/>
              </a:rPr>
              <a:t>Files</a:t>
            </a:r>
          </a:p>
          <a:p>
            <a:r>
              <a:rPr lang="en-US" altLang="ja-JP" sz="2000">
                <a:latin typeface="Calibri" pitchFamily="34" charset="0"/>
              </a:rPr>
              <a:t>Before re-submission, </a:t>
            </a:r>
            <a:br>
              <a:rPr lang="en-US" altLang="ja-JP" sz="2000">
                <a:latin typeface="Calibri" pitchFamily="34" charset="0"/>
              </a:rPr>
            </a:br>
            <a:r>
              <a:rPr lang="en-US" altLang="ja-JP" sz="2000">
                <a:latin typeface="Calibri" pitchFamily="34" charset="0"/>
              </a:rPr>
              <a:t>these are forwarded.</a:t>
            </a:r>
            <a:endParaRPr lang="ja-JP" altLang="en-US" sz="2000">
              <a:latin typeface="Calibri" pitchFamily="34" charset="0"/>
            </a:endParaRPr>
          </a:p>
        </p:txBody>
      </p:sp>
      <p:sp>
        <p:nvSpPr>
          <p:cNvPr id="18" name="角丸四角形 17"/>
          <p:cNvSpPr/>
          <p:nvPr/>
        </p:nvSpPr>
        <p:spPr>
          <a:xfrm>
            <a:off x="3714750" y="4929188"/>
            <a:ext cx="1357313" cy="64293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latin typeface="Arial" pitchFamily="34" charset="0"/>
                <a:cs typeface="Arial" pitchFamily="34" charset="0"/>
              </a:rPr>
              <a:t>controller</a:t>
            </a:r>
            <a:endParaRPr lang="ja-JP" altLang="en-US" b="1" dirty="0">
              <a:latin typeface="Arial" pitchFamily="34" charset="0"/>
              <a:cs typeface="Arial" pitchFamily="34" charset="0"/>
            </a:endParaRPr>
          </a:p>
        </p:txBody>
      </p:sp>
      <p:sp>
        <p:nvSpPr>
          <p:cNvPr id="20" name="メモ 19"/>
          <p:cNvSpPr/>
          <p:nvPr/>
        </p:nvSpPr>
        <p:spPr>
          <a:xfrm>
            <a:off x="428625" y="1071563"/>
            <a:ext cx="5286375" cy="428625"/>
          </a:xfrm>
          <a:prstGeom prst="foldedCorne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altLang="ja-JP" sz="2400" dirty="0">
                <a:solidFill>
                  <a:schemeClr val="tx1"/>
                </a:solidFill>
                <a:latin typeface="Arial" pitchFamily="34" charset="0"/>
                <a:cs typeface="Arial" pitchFamily="34" charset="0"/>
              </a:rPr>
              <a:t>Solution 2: Fault-tolerance function</a:t>
            </a:r>
            <a:endParaRPr lang="ja-JP" altLang="en-US" sz="2400" dirty="0">
              <a:solidFill>
                <a:schemeClr val="tx1"/>
              </a:solidFill>
              <a:latin typeface="Arial" pitchFamily="34" charset="0"/>
              <a:cs typeface="Arial" pitchFamily="34" charset="0"/>
            </a:endParaRPr>
          </a:p>
        </p:txBody>
      </p:sp>
      <p:sp>
        <p:nvSpPr>
          <p:cNvPr id="12305" name="テキスト ボックス 18"/>
          <p:cNvSpPr txBox="1">
            <a:spLocks noChangeArrowheads="1"/>
          </p:cNvSpPr>
          <p:nvPr/>
        </p:nvSpPr>
        <p:spPr bwMode="auto">
          <a:xfrm>
            <a:off x="642938" y="6143625"/>
            <a:ext cx="6786562" cy="400050"/>
          </a:xfrm>
          <a:prstGeom prst="rect">
            <a:avLst/>
          </a:prstGeom>
          <a:noFill/>
          <a:ln w="9525">
            <a:noFill/>
            <a:miter lim="800000"/>
            <a:headEnd/>
            <a:tailEnd/>
          </a:ln>
        </p:spPr>
        <p:txBody>
          <a:bodyPr>
            <a:spAutoFit/>
          </a:bodyPr>
          <a:lstStyle/>
          <a:p>
            <a:r>
              <a:rPr lang="en-US" altLang="ja-JP" sz="2000">
                <a:latin typeface="Calibri" pitchFamily="34" charset="0"/>
              </a:rPr>
              <a:t>We can handle unexpected outage during long-time simulations.</a:t>
            </a:r>
            <a:endParaRPr lang="ja-JP" altLang="en-US" sz="2000">
              <a:latin typeface="Calibri" pitchFamily="34" charset="0"/>
            </a:endParaRPr>
          </a:p>
        </p:txBody>
      </p:sp>
      <p:sp>
        <p:nvSpPr>
          <p:cNvPr id="19" name="タイトル 18"/>
          <p:cNvSpPr>
            <a:spLocks noGrp="1"/>
          </p:cNvSpPr>
          <p:nvPr>
            <p:ph type="title"/>
          </p:nvPr>
        </p:nvSpPr>
        <p:spPr>
          <a:xfrm>
            <a:off x="0" y="0"/>
            <a:ext cx="9144000" cy="1000108"/>
          </a:xfrm>
        </p:spPr>
        <p:txBody>
          <a:bodyPr>
            <a:noAutofit/>
          </a:bodyPr>
          <a:lstStyle/>
          <a:p>
            <a:pPr algn="ctr" eaLnBrk="1" fontAlgn="auto" hangingPunct="1">
              <a:spcAft>
                <a:spcPts val="0"/>
              </a:spcAft>
              <a:defRPr/>
            </a:pPr>
            <a:r>
              <a:rPr lang="en-US" altLang="ja-JP" sz="2800" dirty="0" smtClean="0">
                <a:cs typeface="+mn-cs"/>
              </a:rPr>
              <a:t>III. Development of Simple Orchestration Application Framework (SOAF)</a:t>
            </a:r>
            <a:endParaRPr lang="ja-JP" altLang="ja-JP"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81" name="直線矢印コネクタ 80"/>
          <p:cNvCxnSpPr/>
          <p:nvPr/>
        </p:nvCxnSpPr>
        <p:spPr>
          <a:xfrm rot="5400000">
            <a:off x="1584461" y="3896259"/>
            <a:ext cx="3528393" cy="1588"/>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 name="直線矢印コネクタ 3"/>
          <p:cNvCxnSpPr/>
          <p:nvPr/>
        </p:nvCxnSpPr>
        <p:spPr>
          <a:xfrm flipV="1">
            <a:off x="2195736" y="2131715"/>
            <a:ext cx="1304702" cy="114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a:stCxn id="29" idx="6"/>
          </p:cNvCxnSpPr>
          <p:nvPr/>
        </p:nvCxnSpPr>
        <p:spPr>
          <a:xfrm>
            <a:off x="2627784" y="4077072"/>
            <a:ext cx="57606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4572000" y="4077072"/>
            <a:ext cx="64293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endCxn id="29" idx="0"/>
          </p:cNvCxnSpPr>
          <p:nvPr/>
        </p:nvCxnSpPr>
        <p:spPr>
          <a:xfrm rot="16200000" flipH="1">
            <a:off x="1583667" y="3032955"/>
            <a:ext cx="1800200" cy="2"/>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endCxn id="30" idx="0"/>
          </p:cNvCxnSpPr>
          <p:nvPr/>
        </p:nvCxnSpPr>
        <p:spPr>
          <a:xfrm rot="5400000">
            <a:off x="4103663" y="3608735"/>
            <a:ext cx="648072" cy="57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rot="5400000" flipH="1" flipV="1">
            <a:off x="2234878" y="3101826"/>
            <a:ext cx="1937940" cy="1588"/>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6660232" y="1988840"/>
            <a:ext cx="2000250" cy="15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36"/>
          <p:cNvSpPr txBox="1">
            <a:spLocks noChangeArrowheads="1"/>
          </p:cNvSpPr>
          <p:nvPr/>
        </p:nvSpPr>
        <p:spPr bwMode="auto">
          <a:xfrm>
            <a:off x="6874544" y="1560215"/>
            <a:ext cx="1795463" cy="400050"/>
          </a:xfrm>
          <a:prstGeom prst="rect">
            <a:avLst/>
          </a:prstGeom>
          <a:noFill/>
          <a:ln w="9525">
            <a:noFill/>
            <a:miter lim="800000"/>
            <a:headEnd/>
            <a:tailEnd/>
          </a:ln>
        </p:spPr>
        <p:txBody>
          <a:bodyPr wrap="none">
            <a:spAutoFit/>
          </a:bodyPr>
          <a:lstStyle/>
          <a:p>
            <a:r>
              <a:rPr lang="en-US" altLang="ja-JP" sz="2000">
                <a:latin typeface="Calibri" pitchFamily="34" charset="0"/>
              </a:rPr>
              <a:t>Wall clock time</a:t>
            </a:r>
            <a:endParaRPr lang="ja-JP" altLang="en-US" sz="2000">
              <a:latin typeface="Calibri" pitchFamily="34" charset="0"/>
            </a:endParaRPr>
          </a:p>
        </p:txBody>
      </p:sp>
      <p:cxnSp>
        <p:nvCxnSpPr>
          <p:cNvPr id="24" name="直線矢印コネクタ 23"/>
          <p:cNvCxnSpPr/>
          <p:nvPr/>
        </p:nvCxnSpPr>
        <p:spPr>
          <a:xfrm rot="5400000">
            <a:off x="5723560" y="4418858"/>
            <a:ext cx="2430585" cy="18825"/>
          </a:xfrm>
          <a:prstGeom prst="straightConnector1">
            <a:avLst/>
          </a:prstGeom>
          <a:ln w="25400">
            <a:prstDash val="lgDashDot"/>
            <a:tailEnd type="arrow"/>
          </a:ln>
        </p:spPr>
        <p:style>
          <a:lnRef idx="1">
            <a:schemeClr val="accent1"/>
          </a:lnRef>
          <a:fillRef idx="0">
            <a:schemeClr val="accent1"/>
          </a:fillRef>
          <a:effectRef idx="0">
            <a:schemeClr val="accent1"/>
          </a:effectRef>
          <a:fontRef idx="minor">
            <a:schemeClr val="tx1"/>
          </a:fontRef>
        </p:style>
      </p:cxnSp>
      <p:pic>
        <p:nvPicPr>
          <p:cNvPr id="25" name="Picture 4" descr="C:\Program Files\Microsoft Office\MEDIA\CAGCAT10\j0285750.wmf"/>
          <p:cNvPicPr>
            <a:picLocks noChangeAspect="1" noChangeArrowheads="1"/>
          </p:cNvPicPr>
          <p:nvPr/>
        </p:nvPicPr>
        <p:blipFill>
          <a:blip r:embed="rId3" cstate="print"/>
          <a:srcRect/>
          <a:stretch>
            <a:fillRect/>
          </a:stretch>
        </p:blipFill>
        <p:spPr bwMode="auto">
          <a:xfrm>
            <a:off x="857250" y="4643438"/>
            <a:ext cx="1428750" cy="877887"/>
          </a:xfrm>
          <a:prstGeom prst="rect">
            <a:avLst/>
          </a:prstGeom>
          <a:noFill/>
          <a:ln w="9525">
            <a:noFill/>
            <a:miter lim="800000"/>
            <a:headEnd/>
            <a:tailEnd/>
          </a:ln>
        </p:spPr>
      </p:pic>
      <p:cxnSp>
        <p:nvCxnSpPr>
          <p:cNvPr id="26" name="直線矢印コネクタ 25"/>
          <p:cNvCxnSpPr/>
          <p:nvPr/>
        </p:nvCxnSpPr>
        <p:spPr>
          <a:xfrm>
            <a:off x="2286000" y="5643563"/>
            <a:ext cx="5357813"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1835696" y="1988840"/>
            <a:ext cx="356046" cy="3560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solidFill>
                  <a:schemeClr val="tx1"/>
                </a:solidFill>
              </a:rPr>
              <a:t>A</a:t>
            </a:r>
            <a:endParaRPr lang="ja-JP" altLang="en-US" sz="2400" dirty="0">
              <a:solidFill>
                <a:schemeClr val="tx1"/>
              </a:solidFill>
            </a:endParaRPr>
          </a:p>
        </p:txBody>
      </p:sp>
      <p:sp>
        <p:nvSpPr>
          <p:cNvPr id="30" name="円/楕円 29"/>
          <p:cNvSpPr/>
          <p:nvPr/>
        </p:nvSpPr>
        <p:spPr>
          <a:xfrm>
            <a:off x="4283968" y="3933056"/>
            <a:ext cx="286891" cy="2834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solidFill>
                  <a:schemeClr val="tx1"/>
                </a:solidFill>
              </a:rPr>
              <a:t>a</a:t>
            </a:r>
            <a:endParaRPr lang="ja-JP" altLang="en-US" sz="2400" dirty="0">
              <a:solidFill>
                <a:schemeClr val="tx1"/>
              </a:solidFill>
            </a:endParaRPr>
          </a:p>
        </p:txBody>
      </p:sp>
      <p:sp>
        <p:nvSpPr>
          <p:cNvPr id="34" name="メモ 33"/>
          <p:cNvSpPr/>
          <p:nvPr/>
        </p:nvSpPr>
        <p:spPr>
          <a:xfrm>
            <a:off x="428625" y="1128167"/>
            <a:ext cx="4714875" cy="428625"/>
          </a:xfrm>
          <a:prstGeom prst="foldedCorne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GB" altLang="ja-JP" sz="2400" dirty="0" smtClean="0">
                <a:solidFill>
                  <a:schemeClr val="tx1"/>
                </a:solidFill>
              </a:rPr>
              <a:t>Solution </a:t>
            </a:r>
            <a:r>
              <a:rPr lang="en-GB" altLang="ja-JP" sz="2400" dirty="0">
                <a:solidFill>
                  <a:schemeClr val="tx1"/>
                </a:solidFill>
              </a:rPr>
              <a:t>2: Fault-tolerant function</a:t>
            </a:r>
          </a:p>
        </p:txBody>
      </p:sp>
      <p:sp>
        <p:nvSpPr>
          <p:cNvPr id="35" name="角丸四角形 34"/>
          <p:cNvSpPr/>
          <p:nvPr/>
        </p:nvSpPr>
        <p:spPr>
          <a:xfrm>
            <a:off x="857250" y="5572125"/>
            <a:ext cx="1285875" cy="3571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t>Controller</a:t>
            </a:r>
            <a:endParaRPr lang="ja-JP" altLang="en-US" b="1" dirty="0"/>
          </a:p>
        </p:txBody>
      </p:sp>
      <p:grpSp>
        <p:nvGrpSpPr>
          <p:cNvPr id="37" name="グループ化 49"/>
          <p:cNvGrpSpPr>
            <a:grpSpLocks/>
          </p:cNvGrpSpPr>
          <p:nvPr/>
        </p:nvGrpSpPr>
        <p:grpSpPr bwMode="auto">
          <a:xfrm>
            <a:off x="3429000" y="1988840"/>
            <a:ext cx="285750" cy="285750"/>
            <a:chOff x="2428860" y="2071678"/>
            <a:chExt cx="214314" cy="214314"/>
          </a:xfrm>
        </p:grpSpPr>
        <p:cxnSp>
          <p:nvCxnSpPr>
            <p:cNvPr id="38" name="直線コネクタ 37"/>
            <p:cNvCxnSpPr/>
            <p:nvPr/>
          </p:nvCxnSpPr>
          <p:spPr>
            <a:xfrm rot="16200000" flipH="1">
              <a:off x="2428860" y="2071678"/>
              <a:ext cx="214314" cy="21431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5400000">
              <a:off x="2428860" y="2071678"/>
              <a:ext cx="214314" cy="21431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40" name="直線矢印コネクタ 39"/>
          <p:cNvCxnSpPr/>
          <p:nvPr/>
        </p:nvCxnSpPr>
        <p:spPr>
          <a:xfrm rot="16200000" flipH="1">
            <a:off x="1812528" y="3884215"/>
            <a:ext cx="3510707" cy="7987"/>
          </a:xfrm>
          <a:prstGeom prst="straightConnector1">
            <a:avLst/>
          </a:prstGeom>
          <a:ln w="25400">
            <a:solidFill>
              <a:srgbClr val="FF0000"/>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rot="16200000" flipV="1">
            <a:off x="2747776" y="4533143"/>
            <a:ext cx="2214563" cy="6277"/>
          </a:xfrm>
          <a:prstGeom prst="straightConnector1">
            <a:avLst/>
          </a:prstGeom>
          <a:ln w="25400">
            <a:solidFill>
              <a:srgbClr val="FF0000"/>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67" idx="6"/>
          </p:cNvCxnSpPr>
          <p:nvPr/>
        </p:nvCxnSpPr>
        <p:spPr>
          <a:xfrm>
            <a:off x="3991942" y="3246982"/>
            <a:ext cx="293122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タイトル 48"/>
          <p:cNvSpPr txBox="1">
            <a:spLocks/>
          </p:cNvSpPr>
          <p:nvPr/>
        </p:nvSpPr>
        <p:spPr>
          <a:xfrm>
            <a:off x="467544" y="116632"/>
            <a:ext cx="8229600" cy="43973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mj-lt"/>
                <a:ea typeface="+mj-ea"/>
                <a:cs typeface="+mn-cs"/>
              </a:rPr>
              <a:t>III. Development of Simple Orchestration Application Framework (SOAF)</a:t>
            </a:r>
            <a:endParaRPr kumimoji="1" lang="ja-JP" altLang="ja-JP"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5" name="正方形/長方形 44"/>
          <p:cNvSpPr/>
          <p:nvPr/>
        </p:nvSpPr>
        <p:spPr>
          <a:xfrm>
            <a:off x="7643813" y="5500688"/>
            <a:ext cx="785812" cy="3571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b="1" dirty="0">
                <a:solidFill>
                  <a:schemeClr val="tx1"/>
                </a:solidFill>
              </a:rPr>
              <a:t>end</a:t>
            </a:r>
            <a:endParaRPr lang="ja-JP" altLang="en-US" sz="2000" b="1" dirty="0">
              <a:solidFill>
                <a:schemeClr val="tx1"/>
              </a:solidFill>
            </a:endParaRPr>
          </a:p>
        </p:txBody>
      </p:sp>
      <p:sp>
        <p:nvSpPr>
          <p:cNvPr id="47" name="tower"/>
          <p:cNvSpPr>
            <a:spLocks noChangeAspect="1" noEditPoints="1" noChangeArrowheads="1"/>
          </p:cNvSpPr>
          <p:nvPr/>
        </p:nvSpPr>
        <p:spPr bwMode="auto">
          <a:xfrm>
            <a:off x="1115616" y="2708920"/>
            <a:ext cx="434340" cy="86868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 name="正方形/長方形 52"/>
          <p:cNvSpPr/>
          <p:nvPr/>
        </p:nvSpPr>
        <p:spPr>
          <a:xfrm>
            <a:off x="2411760" y="2636912"/>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54" name="正方形/長方形 53"/>
          <p:cNvSpPr/>
          <p:nvPr/>
        </p:nvSpPr>
        <p:spPr>
          <a:xfrm>
            <a:off x="3059832" y="2636912"/>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cxnSp>
        <p:nvCxnSpPr>
          <p:cNvPr id="55" name="直線矢印コネクタ 54"/>
          <p:cNvCxnSpPr/>
          <p:nvPr/>
        </p:nvCxnSpPr>
        <p:spPr>
          <a:xfrm rot="5400000">
            <a:off x="864381" y="3896259"/>
            <a:ext cx="3528393" cy="1588"/>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2555776" y="2996952"/>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58" name="円/楕円 57"/>
          <p:cNvSpPr>
            <a:spLocks noChangeAspect="1"/>
          </p:cNvSpPr>
          <p:nvPr/>
        </p:nvSpPr>
        <p:spPr>
          <a:xfrm>
            <a:off x="3275856" y="3645024"/>
            <a:ext cx="219456" cy="21945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339752" y="3933056"/>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solidFill>
                  <a:schemeClr val="tx1"/>
                </a:solidFill>
              </a:rPr>
              <a:t>a</a:t>
            </a:r>
            <a:endParaRPr lang="ja-JP" altLang="en-US" sz="2400" dirty="0">
              <a:solidFill>
                <a:schemeClr val="tx1"/>
              </a:solidFill>
            </a:endParaRPr>
          </a:p>
        </p:txBody>
      </p:sp>
      <p:cxnSp>
        <p:nvCxnSpPr>
          <p:cNvPr id="63" name="直線矢印コネクタ 62"/>
          <p:cNvCxnSpPr/>
          <p:nvPr/>
        </p:nvCxnSpPr>
        <p:spPr>
          <a:xfrm rot="5400000" flipH="1" flipV="1">
            <a:off x="4826372" y="3677890"/>
            <a:ext cx="786606" cy="794"/>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3707904" y="3645024"/>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67" name="円/楕円 66"/>
          <p:cNvSpPr/>
          <p:nvPr/>
        </p:nvSpPr>
        <p:spPr>
          <a:xfrm>
            <a:off x="3635896" y="3068960"/>
            <a:ext cx="356046" cy="3560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solidFill>
                  <a:schemeClr val="tx1"/>
                </a:solidFill>
              </a:rPr>
              <a:t>A</a:t>
            </a:r>
            <a:endParaRPr lang="ja-JP" altLang="en-US" sz="2400" dirty="0">
              <a:solidFill>
                <a:schemeClr val="tx1"/>
              </a:solidFill>
            </a:endParaRPr>
          </a:p>
        </p:txBody>
      </p:sp>
      <p:cxnSp>
        <p:nvCxnSpPr>
          <p:cNvPr id="74" name="直線矢印コネクタ 73"/>
          <p:cNvCxnSpPr/>
          <p:nvPr/>
        </p:nvCxnSpPr>
        <p:spPr>
          <a:xfrm>
            <a:off x="5796930" y="4077072"/>
            <a:ext cx="64293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a:endCxn id="76" idx="0"/>
          </p:cNvCxnSpPr>
          <p:nvPr/>
        </p:nvCxnSpPr>
        <p:spPr>
          <a:xfrm rot="5400000">
            <a:off x="5328593" y="3608735"/>
            <a:ext cx="648072" cy="57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6" name="円/楕円 75"/>
          <p:cNvSpPr/>
          <p:nvPr/>
        </p:nvSpPr>
        <p:spPr>
          <a:xfrm>
            <a:off x="5508898" y="3933056"/>
            <a:ext cx="286891" cy="2834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dirty="0">
                <a:solidFill>
                  <a:schemeClr val="tx1"/>
                </a:solidFill>
              </a:rPr>
              <a:t>a</a:t>
            </a:r>
            <a:endParaRPr lang="ja-JP" altLang="en-US" sz="2400" dirty="0">
              <a:solidFill>
                <a:schemeClr val="tx1"/>
              </a:solidFill>
            </a:endParaRPr>
          </a:p>
        </p:txBody>
      </p:sp>
      <p:cxnSp>
        <p:nvCxnSpPr>
          <p:cNvPr id="77" name="直線矢印コネクタ 76"/>
          <p:cNvCxnSpPr/>
          <p:nvPr/>
        </p:nvCxnSpPr>
        <p:spPr>
          <a:xfrm rot="5400000" flipH="1" flipV="1">
            <a:off x="6051302" y="3677890"/>
            <a:ext cx="786606" cy="794"/>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rot="5400000">
            <a:off x="3383076" y="4472324"/>
            <a:ext cx="2376262" cy="1587"/>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a:xfrm>
            <a:off x="3275856" y="3356992"/>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83" name="円/楕円 82"/>
          <p:cNvSpPr>
            <a:spLocks noChangeAspect="1"/>
          </p:cNvSpPr>
          <p:nvPr/>
        </p:nvSpPr>
        <p:spPr>
          <a:xfrm>
            <a:off x="3707904" y="4221088"/>
            <a:ext cx="219456" cy="21945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3707904" y="3933056"/>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cxnSp>
        <p:nvCxnSpPr>
          <p:cNvPr id="85" name="直線矢印コネクタ 84"/>
          <p:cNvCxnSpPr/>
          <p:nvPr/>
        </p:nvCxnSpPr>
        <p:spPr>
          <a:xfrm rot="5400000">
            <a:off x="4176750" y="4472322"/>
            <a:ext cx="2376262" cy="1587"/>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rot="5400000">
            <a:off x="4608798" y="4472322"/>
            <a:ext cx="2376262" cy="1587"/>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rot="5400000">
            <a:off x="5400886" y="4472322"/>
            <a:ext cx="2376262" cy="1587"/>
          </a:xfrm>
          <a:prstGeom prst="straightConnector1">
            <a:avLst/>
          </a:prstGeom>
          <a:ln w="127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4283968" y="3356992"/>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89" name="正方形/長方形 88"/>
          <p:cNvSpPr/>
          <p:nvPr/>
        </p:nvSpPr>
        <p:spPr>
          <a:xfrm>
            <a:off x="4499992" y="3645024"/>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90" name="正方形/長方形 89"/>
          <p:cNvSpPr/>
          <p:nvPr/>
        </p:nvSpPr>
        <p:spPr>
          <a:xfrm>
            <a:off x="5508104" y="3356992"/>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91" name="正方形/長方形 90"/>
          <p:cNvSpPr/>
          <p:nvPr/>
        </p:nvSpPr>
        <p:spPr>
          <a:xfrm>
            <a:off x="5724128" y="3645024"/>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43" name="メモ 42"/>
          <p:cNvSpPr/>
          <p:nvPr/>
        </p:nvSpPr>
        <p:spPr>
          <a:xfrm>
            <a:off x="2555776" y="4725144"/>
            <a:ext cx="2928938" cy="560090"/>
          </a:xfrm>
          <a:prstGeom prst="foldedCorner">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altLang="ja-JP" dirty="0">
                <a:solidFill>
                  <a:schemeClr val="tx1"/>
                </a:solidFill>
              </a:rPr>
              <a:t>Detection of abnormal end</a:t>
            </a:r>
            <a:r>
              <a:rPr lang="ja-JP" altLang="en-US" dirty="0">
                <a:solidFill>
                  <a:schemeClr val="tx1"/>
                </a:solidFill>
              </a:rPr>
              <a:t> </a:t>
            </a:r>
            <a:r>
              <a:rPr lang="en-US" altLang="ja-JP" dirty="0" smtClean="0">
                <a:solidFill>
                  <a:schemeClr val="tx1"/>
                </a:solidFill>
              </a:rPr>
              <a:t/>
            </a:r>
            <a:br>
              <a:rPr lang="en-US" altLang="ja-JP" dirty="0" smtClean="0">
                <a:solidFill>
                  <a:schemeClr val="tx1"/>
                </a:solidFill>
              </a:rPr>
            </a:br>
            <a:r>
              <a:rPr lang="en-US" altLang="ja-JP" dirty="0" smtClean="0">
                <a:solidFill>
                  <a:schemeClr val="tx1"/>
                </a:solidFill>
              </a:rPr>
              <a:t>-&gt;</a:t>
            </a:r>
            <a:r>
              <a:rPr lang="ja-JP" altLang="en-US" dirty="0" smtClean="0">
                <a:solidFill>
                  <a:schemeClr val="tx1"/>
                </a:solidFill>
              </a:rPr>
              <a:t> </a:t>
            </a:r>
            <a:r>
              <a:rPr lang="en-US" altLang="ja-JP" dirty="0">
                <a:solidFill>
                  <a:schemeClr val="tx1"/>
                </a:solidFill>
              </a:rPr>
              <a:t>resubmission</a:t>
            </a:r>
            <a:endParaRPr lang="ja-JP" altLang="en-US" dirty="0">
              <a:solidFill>
                <a:schemeClr val="tx1"/>
              </a:solidFill>
            </a:endParaRPr>
          </a:p>
        </p:txBody>
      </p:sp>
      <p:sp>
        <p:nvSpPr>
          <p:cNvPr id="36" name="メモ 35"/>
          <p:cNvSpPr/>
          <p:nvPr/>
        </p:nvSpPr>
        <p:spPr>
          <a:xfrm>
            <a:off x="6084168" y="4581128"/>
            <a:ext cx="2500313" cy="635521"/>
          </a:xfrm>
          <a:prstGeom prst="foldedCorner">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altLang="ja-JP" dirty="0">
                <a:solidFill>
                  <a:schemeClr val="tx1"/>
                </a:solidFill>
              </a:rPr>
              <a:t>Sentinel </a:t>
            </a:r>
            <a:r>
              <a:rPr lang="en-US" altLang="ja-JP" dirty="0" smtClean="0">
                <a:solidFill>
                  <a:schemeClr val="tx1"/>
                </a:solidFill>
              </a:rPr>
              <a:t>tells </a:t>
            </a:r>
            <a:r>
              <a:rPr lang="en-US" altLang="ja-JP" dirty="0">
                <a:solidFill>
                  <a:schemeClr val="tx1"/>
                </a:solidFill>
              </a:rPr>
              <a:t>the end of master codes.</a:t>
            </a:r>
            <a:endParaRPr lang="ja-JP" altLang="en-US" dirty="0">
              <a:solidFill>
                <a:schemeClr val="tx1"/>
              </a:solidFill>
            </a:endParaRPr>
          </a:p>
        </p:txBody>
      </p:sp>
      <p:sp>
        <p:nvSpPr>
          <p:cNvPr id="92" name="正方形/長方形 91"/>
          <p:cNvSpPr/>
          <p:nvPr/>
        </p:nvSpPr>
        <p:spPr>
          <a:xfrm>
            <a:off x="5076056" y="3429000"/>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93" name="正方形/長方形 92"/>
          <p:cNvSpPr/>
          <p:nvPr/>
        </p:nvSpPr>
        <p:spPr>
          <a:xfrm>
            <a:off x="5292080" y="3717032"/>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94" name="円/楕円 93"/>
          <p:cNvSpPr>
            <a:spLocks noChangeAspect="1"/>
          </p:cNvSpPr>
          <p:nvPr/>
        </p:nvSpPr>
        <p:spPr>
          <a:xfrm>
            <a:off x="5292080" y="4221088"/>
            <a:ext cx="219456" cy="21945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300192" y="3429000"/>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96" name="正方形/長方形 95"/>
          <p:cNvSpPr/>
          <p:nvPr/>
        </p:nvSpPr>
        <p:spPr>
          <a:xfrm>
            <a:off x="6516216" y="3717032"/>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97" name="円/楕円 96"/>
          <p:cNvSpPr>
            <a:spLocks noChangeAspect="1"/>
          </p:cNvSpPr>
          <p:nvPr/>
        </p:nvSpPr>
        <p:spPr>
          <a:xfrm>
            <a:off x="6516216" y="4221088"/>
            <a:ext cx="219456" cy="21945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179512" y="1916832"/>
            <a:ext cx="960519" cy="338554"/>
          </a:xfrm>
          <a:prstGeom prst="rect">
            <a:avLst/>
          </a:prstGeom>
          <a:noFill/>
        </p:spPr>
        <p:txBody>
          <a:bodyPr wrap="none" rtlCol="0">
            <a:spAutoFit/>
          </a:bodyPr>
          <a:lstStyle/>
          <a:p>
            <a:r>
              <a:rPr kumimoji="1" lang="en-US" altLang="ja-JP" sz="1600" dirty="0" smtClean="0"/>
              <a:t>Comp. 1</a:t>
            </a:r>
            <a:endParaRPr kumimoji="1" lang="ja-JP" altLang="en-US" sz="1600" dirty="0"/>
          </a:p>
        </p:txBody>
      </p:sp>
      <p:sp>
        <p:nvSpPr>
          <p:cNvPr id="99" name="テキスト ボックス 98"/>
          <p:cNvSpPr txBox="1"/>
          <p:nvPr/>
        </p:nvSpPr>
        <p:spPr>
          <a:xfrm>
            <a:off x="179512" y="2996952"/>
            <a:ext cx="960519" cy="338554"/>
          </a:xfrm>
          <a:prstGeom prst="rect">
            <a:avLst/>
          </a:prstGeom>
          <a:noFill/>
        </p:spPr>
        <p:txBody>
          <a:bodyPr wrap="none" rtlCol="0">
            <a:spAutoFit/>
          </a:bodyPr>
          <a:lstStyle/>
          <a:p>
            <a:r>
              <a:rPr kumimoji="1" lang="en-US" altLang="ja-JP" sz="1600" dirty="0" smtClean="0"/>
              <a:t>Comp. 2</a:t>
            </a:r>
            <a:endParaRPr kumimoji="1" lang="ja-JP" altLang="en-US" sz="1600" dirty="0"/>
          </a:p>
        </p:txBody>
      </p:sp>
      <p:sp>
        <p:nvSpPr>
          <p:cNvPr id="100" name="テキスト ボックス 99"/>
          <p:cNvSpPr txBox="1"/>
          <p:nvPr/>
        </p:nvSpPr>
        <p:spPr>
          <a:xfrm>
            <a:off x="107504" y="3861048"/>
            <a:ext cx="960519" cy="338554"/>
          </a:xfrm>
          <a:prstGeom prst="rect">
            <a:avLst/>
          </a:prstGeom>
          <a:noFill/>
        </p:spPr>
        <p:txBody>
          <a:bodyPr wrap="none" rtlCol="0">
            <a:spAutoFit/>
          </a:bodyPr>
          <a:lstStyle/>
          <a:p>
            <a:r>
              <a:rPr kumimoji="1" lang="en-US" altLang="ja-JP" sz="1600" dirty="0" smtClean="0"/>
              <a:t>Comp. </a:t>
            </a:r>
            <a:r>
              <a:rPr lang="en-US" altLang="ja-JP" sz="1600" dirty="0" smtClean="0"/>
              <a:t>3</a:t>
            </a:r>
            <a:endParaRPr kumimoji="1" lang="ja-JP" altLang="en-US" sz="1600" dirty="0"/>
          </a:p>
        </p:txBody>
      </p:sp>
      <p:pic>
        <p:nvPicPr>
          <p:cNvPr id="64" name="Picture 7" descr="C:\Documents and Settings\Administrator\Local Settings\Temporary Internet Files\Content.IE5\W3VC2F7E\MCj04348450000[1].png"/>
          <p:cNvPicPr>
            <a:picLocks noChangeAspect="1" noChangeArrowheads="1"/>
          </p:cNvPicPr>
          <p:nvPr/>
        </p:nvPicPr>
        <p:blipFill>
          <a:blip r:embed="rId4" cstate="print"/>
          <a:srcRect/>
          <a:stretch>
            <a:fillRect/>
          </a:stretch>
        </p:blipFill>
        <p:spPr bwMode="auto">
          <a:xfrm>
            <a:off x="971600" y="1628800"/>
            <a:ext cx="1000233" cy="1000144"/>
          </a:xfrm>
          <a:prstGeom prst="rect">
            <a:avLst/>
          </a:prstGeom>
          <a:noFill/>
          <a:ln w="9525">
            <a:noFill/>
            <a:miter lim="800000"/>
            <a:headEnd/>
            <a:tailEnd/>
          </a:ln>
        </p:spPr>
      </p:pic>
      <p:pic>
        <p:nvPicPr>
          <p:cNvPr id="66" name="Picture 3" descr="C:\Documents and Settings\tatekawa\My Documents\My Pictures\Microsoft クリップ オーガナイザ\j0432647.png"/>
          <p:cNvPicPr>
            <a:picLocks noChangeAspect="1" noChangeArrowheads="1"/>
          </p:cNvPicPr>
          <p:nvPr/>
        </p:nvPicPr>
        <p:blipFill>
          <a:blip r:embed="rId5" cstate="print"/>
          <a:srcRect/>
          <a:stretch>
            <a:fillRect/>
          </a:stretch>
        </p:blipFill>
        <p:spPr bwMode="auto">
          <a:xfrm>
            <a:off x="899597" y="3624436"/>
            <a:ext cx="1028700" cy="10287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グループ化 45"/>
          <p:cNvGrpSpPr/>
          <p:nvPr/>
        </p:nvGrpSpPr>
        <p:grpSpPr>
          <a:xfrm>
            <a:off x="899592" y="4365104"/>
            <a:ext cx="7402132" cy="1962800"/>
            <a:chOff x="467544" y="1475492"/>
            <a:chExt cx="7402132" cy="1962800"/>
          </a:xfrm>
        </p:grpSpPr>
        <p:cxnSp>
          <p:nvCxnSpPr>
            <p:cNvPr id="5" name="直線矢印コネクタ 4"/>
            <p:cNvCxnSpPr/>
            <p:nvPr/>
          </p:nvCxnSpPr>
          <p:spPr>
            <a:xfrm>
              <a:off x="1800000" y="1800000"/>
              <a:ext cx="5400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グループ化 9"/>
            <p:cNvGrpSpPr/>
            <p:nvPr/>
          </p:nvGrpSpPr>
          <p:grpSpPr>
            <a:xfrm>
              <a:off x="2286000" y="2160000"/>
              <a:ext cx="4158000" cy="108000"/>
              <a:chOff x="2286000" y="2160000"/>
              <a:chExt cx="4158000" cy="108000"/>
            </a:xfrm>
          </p:grpSpPr>
          <p:sp>
            <p:nvSpPr>
              <p:cNvPr id="6" name="円/楕円 5"/>
              <p:cNvSpPr/>
              <p:nvPr/>
            </p:nvSpPr>
            <p:spPr>
              <a:xfrm>
                <a:off x="2286000" y="2160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636000" y="2160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6336000" y="2160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986000" y="216000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円/楕円 11"/>
            <p:cNvSpPr/>
            <p:nvPr/>
          </p:nvSpPr>
          <p:spPr>
            <a:xfrm>
              <a:off x="2556000" y="2520000"/>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3906000" y="2520000"/>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606000" y="2520000"/>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5256000" y="2520000"/>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826000" y="2880000"/>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4176000" y="2880000"/>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876000" y="2880000"/>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096000" y="3240000"/>
              <a:ext cx="108000" cy="10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a:stCxn id="6" idx="0"/>
            </p:cNvCxnSpPr>
            <p:nvPr/>
          </p:nvCxnSpPr>
          <p:spPr>
            <a:xfrm rot="16200000" flipV="1">
              <a:off x="2159876" y="1979876"/>
              <a:ext cx="360000" cy="248"/>
            </a:xfrm>
            <a:prstGeom prst="straightConnector1">
              <a:avLst/>
            </a:prstGeom>
            <a:ln w="12700">
              <a:solidFill>
                <a:schemeClr val="accent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rot="16200000" flipV="1">
              <a:off x="3510000" y="1980000"/>
              <a:ext cx="360000" cy="248"/>
            </a:xfrm>
            <a:prstGeom prst="straightConnector1">
              <a:avLst/>
            </a:prstGeom>
            <a:ln w="12700">
              <a:solidFill>
                <a:schemeClr val="accent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rot="16200000" flipV="1">
              <a:off x="4860000" y="1980000"/>
              <a:ext cx="360000" cy="248"/>
            </a:xfrm>
            <a:prstGeom prst="straightConnector1">
              <a:avLst/>
            </a:prstGeom>
            <a:ln w="12700">
              <a:solidFill>
                <a:schemeClr val="accent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rot="16200000" flipV="1">
              <a:off x="6210000" y="1980000"/>
              <a:ext cx="360000" cy="248"/>
            </a:xfrm>
            <a:prstGeom prst="straightConnector1">
              <a:avLst/>
            </a:prstGeom>
            <a:ln w="12700">
              <a:solidFill>
                <a:schemeClr val="accent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rot="16200000" flipV="1">
              <a:off x="2250000" y="2160000"/>
              <a:ext cx="720000" cy="248"/>
            </a:xfrm>
            <a:prstGeom prst="straightConnector1">
              <a:avLst/>
            </a:prstGeom>
            <a:ln w="12700">
              <a:solidFill>
                <a:schemeClr val="accent2"/>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rot="16200000" flipV="1">
              <a:off x="3600000" y="2160000"/>
              <a:ext cx="720000" cy="248"/>
            </a:xfrm>
            <a:prstGeom prst="straightConnector1">
              <a:avLst/>
            </a:prstGeom>
            <a:ln w="12700">
              <a:solidFill>
                <a:schemeClr val="accent2"/>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rot="16200000" flipV="1">
              <a:off x="4950000" y="2160000"/>
              <a:ext cx="720000" cy="248"/>
            </a:xfrm>
            <a:prstGeom prst="straightConnector1">
              <a:avLst/>
            </a:prstGeom>
            <a:ln w="12700">
              <a:solidFill>
                <a:schemeClr val="accent2"/>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16200000" flipV="1">
              <a:off x="6300000" y="2160000"/>
              <a:ext cx="720000" cy="248"/>
            </a:xfrm>
            <a:prstGeom prst="straightConnector1">
              <a:avLst/>
            </a:prstGeom>
            <a:ln w="12700">
              <a:solidFill>
                <a:schemeClr val="accent2"/>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rot="16200000" flipV="1">
              <a:off x="2340000" y="2340000"/>
              <a:ext cx="1080000" cy="248"/>
            </a:xfrm>
            <a:prstGeom prst="straightConnector1">
              <a:avLst/>
            </a:prstGeom>
            <a:ln w="12700">
              <a:solidFill>
                <a:schemeClr val="accent3"/>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rot="16200000" flipV="1">
              <a:off x="3690000" y="2340000"/>
              <a:ext cx="1080000" cy="248"/>
            </a:xfrm>
            <a:prstGeom prst="straightConnector1">
              <a:avLst/>
            </a:prstGeom>
            <a:ln w="12700">
              <a:solidFill>
                <a:schemeClr val="accent3"/>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rot="16200000" flipV="1">
              <a:off x="6390000" y="2340000"/>
              <a:ext cx="1080000" cy="248"/>
            </a:xfrm>
            <a:prstGeom prst="straightConnector1">
              <a:avLst/>
            </a:prstGeom>
            <a:ln w="12700">
              <a:solidFill>
                <a:schemeClr val="accent3"/>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16200000" flipV="1">
              <a:off x="2430000" y="2520000"/>
              <a:ext cx="1440000" cy="248"/>
            </a:xfrm>
            <a:prstGeom prst="straightConnector1">
              <a:avLst/>
            </a:prstGeom>
            <a:ln w="12700">
              <a:solidFill>
                <a:srgbClr val="00206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691680" y="1484784"/>
              <a:ext cx="301686" cy="369332"/>
            </a:xfrm>
            <a:prstGeom prst="rect">
              <a:avLst/>
            </a:prstGeom>
            <a:noFill/>
          </p:spPr>
          <p:txBody>
            <a:bodyPr wrap="none" rtlCol="0">
              <a:spAutoFit/>
            </a:bodyPr>
            <a:lstStyle/>
            <a:p>
              <a:r>
                <a:rPr kumimoji="1" lang="en-US" altLang="ja-JP" dirty="0" smtClean="0"/>
                <a:t>0</a:t>
              </a:r>
              <a:endParaRPr kumimoji="1" lang="ja-JP" altLang="en-US" dirty="0"/>
            </a:p>
          </p:txBody>
        </p:sp>
        <p:sp>
          <p:nvSpPr>
            <p:cNvPr id="36" name="テキスト ボックス 35"/>
            <p:cNvSpPr txBox="1"/>
            <p:nvPr/>
          </p:nvSpPr>
          <p:spPr>
            <a:xfrm>
              <a:off x="2987824" y="1484784"/>
              <a:ext cx="301686" cy="369332"/>
            </a:xfrm>
            <a:prstGeom prst="rect">
              <a:avLst/>
            </a:prstGeom>
            <a:noFill/>
          </p:spPr>
          <p:txBody>
            <a:bodyPr wrap="none" rtlCol="0">
              <a:spAutoFit/>
            </a:bodyPr>
            <a:lstStyle/>
            <a:p>
              <a:r>
                <a:rPr kumimoji="1" lang="en-US" altLang="ja-JP" dirty="0" smtClean="0"/>
                <a:t>5</a:t>
              </a:r>
              <a:endParaRPr kumimoji="1" lang="ja-JP" altLang="en-US" dirty="0"/>
            </a:p>
          </p:txBody>
        </p:sp>
        <p:sp>
          <p:nvSpPr>
            <p:cNvPr id="37" name="テキスト ボックス 36"/>
            <p:cNvSpPr txBox="1"/>
            <p:nvPr/>
          </p:nvSpPr>
          <p:spPr>
            <a:xfrm>
              <a:off x="4283968" y="1475492"/>
              <a:ext cx="418704" cy="369332"/>
            </a:xfrm>
            <a:prstGeom prst="rect">
              <a:avLst/>
            </a:prstGeom>
            <a:noFill/>
          </p:spPr>
          <p:txBody>
            <a:bodyPr wrap="none" rtlCol="0">
              <a:spAutoFit/>
            </a:bodyPr>
            <a:lstStyle/>
            <a:p>
              <a:r>
                <a:rPr kumimoji="1" lang="en-US" altLang="ja-JP" dirty="0" smtClean="0"/>
                <a:t>10</a:t>
              </a:r>
              <a:endParaRPr kumimoji="1" lang="ja-JP" altLang="en-US" dirty="0"/>
            </a:p>
          </p:txBody>
        </p:sp>
        <p:sp>
          <p:nvSpPr>
            <p:cNvPr id="38" name="テキスト ボックス 37"/>
            <p:cNvSpPr txBox="1"/>
            <p:nvPr/>
          </p:nvSpPr>
          <p:spPr>
            <a:xfrm>
              <a:off x="5580112" y="1475492"/>
              <a:ext cx="418704" cy="369332"/>
            </a:xfrm>
            <a:prstGeom prst="rect">
              <a:avLst/>
            </a:prstGeom>
            <a:noFill/>
          </p:spPr>
          <p:txBody>
            <a:bodyPr wrap="none" rtlCol="0">
              <a:spAutoFit/>
            </a:bodyPr>
            <a:lstStyle/>
            <a:p>
              <a:r>
                <a:rPr kumimoji="1" lang="en-US" altLang="ja-JP" dirty="0" smtClean="0"/>
                <a:t>15</a:t>
              </a:r>
              <a:endParaRPr kumimoji="1" lang="ja-JP" altLang="en-US" dirty="0"/>
            </a:p>
          </p:txBody>
        </p:sp>
        <p:sp>
          <p:nvSpPr>
            <p:cNvPr id="39" name="テキスト ボックス 38"/>
            <p:cNvSpPr txBox="1"/>
            <p:nvPr/>
          </p:nvSpPr>
          <p:spPr>
            <a:xfrm>
              <a:off x="6948264" y="1484784"/>
              <a:ext cx="418704" cy="369332"/>
            </a:xfrm>
            <a:prstGeom prst="rect">
              <a:avLst/>
            </a:prstGeom>
            <a:noFill/>
          </p:spPr>
          <p:txBody>
            <a:bodyPr wrap="none" rtlCol="0">
              <a:spAutoFit/>
            </a:bodyPr>
            <a:lstStyle/>
            <a:p>
              <a:r>
                <a:rPr kumimoji="1" lang="en-US" altLang="ja-JP" dirty="0" smtClean="0"/>
                <a:t>20</a:t>
              </a:r>
              <a:endParaRPr kumimoji="1" lang="ja-JP" altLang="en-US" dirty="0"/>
            </a:p>
          </p:txBody>
        </p:sp>
        <p:sp>
          <p:nvSpPr>
            <p:cNvPr id="40" name="テキスト ボックス 39"/>
            <p:cNvSpPr txBox="1"/>
            <p:nvPr/>
          </p:nvSpPr>
          <p:spPr>
            <a:xfrm>
              <a:off x="7308304" y="1484784"/>
              <a:ext cx="561372" cy="369332"/>
            </a:xfrm>
            <a:prstGeom prst="rect">
              <a:avLst/>
            </a:prstGeom>
            <a:noFill/>
          </p:spPr>
          <p:txBody>
            <a:bodyPr wrap="none" rtlCol="0">
              <a:spAutoFit/>
            </a:bodyPr>
            <a:lstStyle/>
            <a:p>
              <a:r>
                <a:rPr kumimoji="1" lang="en-US" altLang="ja-JP" dirty="0" smtClean="0"/>
                <a:t>sec.</a:t>
              </a:r>
              <a:endParaRPr kumimoji="1" lang="ja-JP" altLang="en-US" dirty="0"/>
            </a:p>
          </p:txBody>
        </p:sp>
        <p:sp>
          <p:nvSpPr>
            <p:cNvPr id="41" name="テキスト ボックス 40"/>
            <p:cNvSpPr txBox="1"/>
            <p:nvPr/>
          </p:nvSpPr>
          <p:spPr>
            <a:xfrm>
              <a:off x="467544" y="1628800"/>
              <a:ext cx="848181" cy="369332"/>
            </a:xfrm>
            <a:prstGeom prst="rect">
              <a:avLst/>
            </a:prstGeom>
            <a:noFill/>
          </p:spPr>
          <p:txBody>
            <a:bodyPr wrap="none" rtlCol="0">
              <a:spAutoFit/>
            </a:bodyPr>
            <a:lstStyle/>
            <a:p>
              <a:r>
                <a:rPr kumimoji="1" lang="en-US" altLang="ja-JP" dirty="0" smtClean="0"/>
                <a:t>TOPICS</a:t>
              </a:r>
              <a:endParaRPr kumimoji="1" lang="ja-JP" altLang="en-US" dirty="0"/>
            </a:p>
          </p:txBody>
        </p:sp>
        <p:sp>
          <p:nvSpPr>
            <p:cNvPr id="42" name="テキスト ボックス 41"/>
            <p:cNvSpPr txBox="1"/>
            <p:nvPr/>
          </p:nvSpPr>
          <p:spPr>
            <a:xfrm>
              <a:off x="467544" y="1988840"/>
              <a:ext cx="479744" cy="369332"/>
            </a:xfrm>
            <a:prstGeom prst="rect">
              <a:avLst/>
            </a:prstGeom>
            <a:noFill/>
          </p:spPr>
          <p:txBody>
            <a:bodyPr wrap="none" rtlCol="0">
              <a:spAutoFit/>
            </a:bodyPr>
            <a:lstStyle/>
            <a:p>
              <a:r>
                <a:rPr kumimoji="1" lang="en-US" altLang="ja-JP" dirty="0" smtClean="0"/>
                <a:t>LH</a:t>
              </a:r>
              <a:endParaRPr kumimoji="1" lang="ja-JP" altLang="en-US" dirty="0"/>
            </a:p>
          </p:txBody>
        </p:sp>
        <p:sp>
          <p:nvSpPr>
            <p:cNvPr id="43" name="テキスト ボックス 42"/>
            <p:cNvSpPr txBox="1"/>
            <p:nvPr/>
          </p:nvSpPr>
          <p:spPr>
            <a:xfrm>
              <a:off x="467544" y="2348880"/>
              <a:ext cx="415498" cy="369332"/>
            </a:xfrm>
            <a:prstGeom prst="rect">
              <a:avLst/>
            </a:prstGeom>
            <a:noFill/>
          </p:spPr>
          <p:txBody>
            <a:bodyPr wrap="none" rtlCol="0">
              <a:spAutoFit/>
            </a:bodyPr>
            <a:lstStyle/>
            <a:p>
              <a:r>
                <a:rPr lang="en-US" altLang="ja-JP" dirty="0" smtClean="0"/>
                <a:t>IC</a:t>
              </a:r>
              <a:endParaRPr kumimoji="1" lang="ja-JP" altLang="en-US" dirty="0"/>
            </a:p>
          </p:txBody>
        </p:sp>
        <p:sp>
          <p:nvSpPr>
            <p:cNvPr id="44" name="テキスト ボックス 43"/>
            <p:cNvSpPr txBox="1"/>
            <p:nvPr/>
          </p:nvSpPr>
          <p:spPr>
            <a:xfrm>
              <a:off x="467544" y="2708920"/>
              <a:ext cx="505329" cy="369332"/>
            </a:xfrm>
            <a:prstGeom prst="rect">
              <a:avLst/>
            </a:prstGeom>
            <a:noFill/>
          </p:spPr>
          <p:txBody>
            <a:bodyPr wrap="none" rtlCol="0">
              <a:spAutoFit/>
            </a:bodyPr>
            <a:lstStyle/>
            <a:p>
              <a:r>
                <a:rPr lang="en-US" altLang="ja-JP" dirty="0" smtClean="0"/>
                <a:t>EC</a:t>
              </a:r>
              <a:endParaRPr kumimoji="1" lang="ja-JP" altLang="en-US" dirty="0"/>
            </a:p>
          </p:txBody>
        </p:sp>
        <p:sp>
          <p:nvSpPr>
            <p:cNvPr id="45" name="テキスト ボックス 44"/>
            <p:cNvSpPr txBox="1"/>
            <p:nvPr/>
          </p:nvSpPr>
          <p:spPr>
            <a:xfrm>
              <a:off x="467544" y="3068960"/>
              <a:ext cx="1043363" cy="369332"/>
            </a:xfrm>
            <a:prstGeom prst="rect">
              <a:avLst/>
            </a:prstGeom>
            <a:noFill/>
          </p:spPr>
          <p:txBody>
            <a:bodyPr wrap="none" rtlCol="0">
              <a:spAutoFit/>
            </a:bodyPr>
            <a:lstStyle/>
            <a:p>
              <a:r>
                <a:rPr lang="en-US" altLang="ja-JP" dirty="0" smtClean="0"/>
                <a:t>MARG2</a:t>
              </a:r>
              <a:r>
                <a:rPr kumimoji="1" lang="en-US" altLang="ja-JP" dirty="0" smtClean="0"/>
                <a:t>D</a:t>
              </a:r>
              <a:endParaRPr kumimoji="1" lang="ja-JP" altLang="en-US" dirty="0"/>
            </a:p>
          </p:txBody>
        </p:sp>
      </p:grpSp>
      <p:sp>
        <p:nvSpPr>
          <p:cNvPr id="47" name="正方形/長方形 46"/>
          <p:cNvSpPr/>
          <p:nvPr/>
        </p:nvSpPr>
        <p:spPr>
          <a:xfrm>
            <a:off x="3563888" y="2276872"/>
            <a:ext cx="864096"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TOPICS</a:t>
            </a:r>
            <a:endParaRPr kumimoji="1" lang="ja-JP" altLang="en-US" dirty="0">
              <a:solidFill>
                <a:schemeClr val="tx1"/>
              </a:solidFill>
            </a:endParaRPr>
          </a:p>
        </p:txBody>
      </p:sp>
      <p:sp>
        <p:nvSpPr>
          <p:cNvPr id="48" name="正方形/長方形 47"/>
          <p:cNvSpPr/>
          <p:nvPr/>
        </p:nvSpPr>
        <p:spPr>
          <a:xfrm>
            <a:off x="2123728" y="1484784"/>
            <a:ext cx="86409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LH</a:t>
            </a:r>
            <a:endParaRPr kumimoji="1" lang="ja-JP" altLang="en-US" dirty="0">
              <a:solidFill>
                <a:schemeClr val="tx1"/>
              </a:solidFill>
            </a:endParaRPr>
          </a:p>
        </p:txBody>
      </p:sp>
      <p:sp>
        <p:nvSpPr>
          <p:cNvPr id="49" name="正方形/長方形 48"/>
          <p:cNvSpPr/>
          <p:nvPr/>
        </p:nvSpPr>
        <p:spPr>
          <a:xfrm>
            <a:off x="2123728" y="2996952"/>
            <a:ext cx="86409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EC</a:t>
            </a:r>
            <a:endParaRPr kumimoji="1" lang="ja-JP" altLang="en-US" dirty="0">
              <a:solidFill>
                <a:schemeClr val="tx1"/>
              </a:solidFill>
            </a:endParaRPr>
          </a:p>
        </p:txBody>
      </p:sp>
      <p:sp>
        <p:nvSpPr>
          <p:cNvPr id="50" name="正方形/長方形 49"/>
          <p:cNvSpPr/>
          <p:nvPr/>
        </p:nvSpPr>
        <p:spPr>
          <a:xfrm>
            <a:off x="4932040" y="1484784"/>
            <a:ext cx="86409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IC</a:t>
            </a:r>
            <a:endParaRPr kumimoji="1" lang="ja-JP" altLang="en-US" dirty="0">
              <a:solidFill>
                <a:schemeClr val="tx1"/>
              </a:solidFill>
            </a:endParaRPr>
          </a:p>
        </p:txBody>
      </p:sp>
      <p:sp>
        <p:nvSpPr>
          <p:cNvPr id="51" name="正方形/長方形 50"/>
          <p:cNvSpPr/>
          <p:nvPr/>
        </p:nvSpPr>
        <p:spPr>
          <a:xfrm>
            <a:off x="4932040" y="3068960"/>
            <a:ext cx="1080120"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MARG2D</a:t>
            </a:r>
            <a:endParaRPr kumimoji="1" lang="ja-JP" altLang="en-US" dirty="0">
              <a:solidFill>
                <a:schemeClr val="tx1"/>
              </a:solidFill>
            </a:endParaRPr>
          </a:p>
        </p:txBody>
      </p:sp>
      <p:cxnSp>
        <p:nvCxnSpPr>
          <p:cNvPr id="53" name="直線矢印コネクタ 52"/>
          <p:cNvCxnSpPr>
            <a:endCxn id="48" idx="3"/>
          </p:cNvCxnSpPr>
          <p:nvPr/>
        </p:nvCxnSpPr>
        <p:spPr>
          <a:xfrm rot="10800000">
            <a:off x="2987824" y="1700808"/>
            <a:ext cx="720080" cy="576064"/>
          </a:xfrm>
          <a:prstGeom prst="straightConnector1">
            <a:avLst/>
          </a:prstGeom>
          <a:ln w="12700">
            <a:solidFill>
              <a:schemeClr val="accent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2915816" y="1916832"/>
            <a:ext cx="648072" cy="432048"/>
          </a:xfrm>
          <a:prstGeom prst="straightConnector1">
            <a:avLst/>
          </a:prstGeom>
          <a:ln w="12700">
            <a:solidFill>
              <a:schemeClr val="accent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endCxn id="50" idx="1"/>
          </p:cNvCxnSpPr>
          <p:nvPr/>
        </p:nvCxnSpPr>
        <p:spPr>
          <a:xfrm flipV="1">
            <a:off x="4283968" y="1700808"/>
            <a:ext cx="648072" cy="576064"/>
          </a:xfrm>
          <a:prstGeom prst="straightConnector1">
            <a:avLst/>
          </a:prstGeom>
          <a:ln w="127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rot="10800000" flipV="1">
            <a:off x="4427984" y="1916832"/>
            <a:ext cx="648072" cy="432048"/>
          </a:xfrm>
          <a:prstGeom prst="straightConnector1">
            <a:avLst/>
          </a:prstGeom>
          <a:ln w="127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rot="10800000">
            <a:off x="4427984" y="2636912"/>
            <a:ext cx="648072" cy="432048"/>
          </a:xfrm>
          <a:prstGeom prst="straightConnector1">
            <a:avLst/>
          </a:prstGeom>
          <a:ln w="127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endCxn id="51" idx="1"/>
          </p:cNvCxnSpPr>
          <p:nvPr/>
        </p:nvCxnSpPr>
        <p:spPr>
          <a:xfrm>
            <a:off x="4283968" y="2708920"/>
            <a:ext cx="648072" cy="576064"/>
          </a:xfrm>
          <a:prstGeom prst="straightConnector1">
            <a:avLst/>
          </a:prstGeom>
          <a:ln w="127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2915816" y="2636912"/>
            <a:ext cx="648072" cy="360040"/>
          </a:xfrm>
          <a:prstGeom prst="straightConnector1">
            <a:avLst/>
          </a:prstGeom>
          <a:ln w="12700">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a:endCxn id="49" idx="3"/>
          </p:cNvCxnSpPr>
          <p:nvPr/>
        </p:nvCxnSpPr>
        <p:spPr>
          <a:xfrm rot="10800000" flipV="1">
            <a:off x="2987824" y="2708920"/>
            <a:ext cx="720080" cy="504056"/>
          </a:xfrm>
          <a:prstGeom prst="straightConnector1">
            <a:avLst/>
          </a:prstGeom>
          <a:ln w="12700">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3275856" y="1700808"/>
            <a:ext cx="301686" cy="369332"/>
          </a:xfrm>
          <a:prstGeom prst="rect">
            <a:avLst/>
          </a:prstGeom>
          <a:noFill/>
        </p:spPr>
        <p:txBody>
          <a:bodyPr wrap="none" rtlCol="0">
            <a:spAutoFit/>
          </a:bodyPr>
          <a:lstStyle/>
          <a:p>
            <a:r>
              <a:rPr kumimoji="1" lang="en-US" altLang="ja-JP" dirty="0" smtClean="0"/>
              <a:t>2</a:t>
            </a:r>
            <a:endParaRPr kumimoji="1" lang="ja-JP" altLang="en-US" dirty="0"/>
          </a:p>
        </p:txBody>
      </p:sp>
      <p:sp>
        <p:nvSpPr>
          <p:cNvPr id="80" name="テキスト ボックス 79"/>
          <p:cNvSpPr txBox="1"/>
          <p:nvPr/>
        </p:nvSpPr>
        <p:spPr>
          <a:xfrm>
            <a:off x="3059832" y="2060848"/>
            <a:ext cx="301686" cy="369332"/>
          </a:xfrm>
          <a:prstGeom prst="rect">
            <a:avLst/>
          </a:prstGeom>
          <a:noFill/>
        </p:spPr>
        <p:txBody>
          <a:bodyPr wrap="none" rtlCol="0">
            <a:spAutoFit/>
          </a:bodyPr>
          <a:lstStyle/>
          <a:p>
            <a:r>
              <a:rPr kumimoji="1" lang="en-US" altLang="ja-JP" dirty="0" smtClean="0"/>
              <a:t>1</a:t>
            </a:r>
            <a:endParaRPr kumimoji="1" lang="ja-JP" altLang="en-US" dirty="0"/>
          </a:p>
        </p:txBody>
      </p:sp>
      <p:sp>
        <p:nvSpPr>
          <p:cNvPr id="81" name="テキスト ボックス 80"/>
          <p:cNvSpPr txBox="1"/>
          <p:nvPr/>
        </p:nvSpPr>
        <p:spPr>
          <a:xfrm>
            <a:off x="4283968" y="1772816"/>
            <a:ext cx="301686" cy="369332"/>
          </a:xfrm>
          <a:prstGeom prst="rect">
            <a:avLst/>
          </a:prstGeom>
          <a:noFill/>
        </p:spPr>
        <p:txBody>
          <a:bodyPr wrap="none" rtlCol="0">
            <a:spAutoFit/>
          </a:bodyPr>
          <a:lstStyle/>
          <a:p>
            <a:r>
              <a:rPr kumimoji="1" lang="en-US" altLang="ja-JP" dirty="0" smtClean="0"/>
              <a:t>3</a:t>
            </a:r>
            <a:endParaRPr kumimoji="1" lang="ja-JP" altLang="en-US" dirty="0"/>
          </a:p>
        </p:txBody>
      </p:sp>
      <p:sp>
        <p:nvSpPr>
          <p:cNvPr id="82" name="テキスト ボックス 81"/>
          <p:cNvSpPr txBox="1"/>
          <p:nvPr/>
        </p:nvSpPr>
        <p:spPr>
          <a:xfrm>
            <a:off x="4716016" y="2060848"/>
            <a:ext cx="301686" cy="369332"/>
          </a:xfrm>
          <a:prstGeom prst="rect">
            <a:avLst/>
          </a:prstGeom>
          <a:noFill/>
        </p:spPr>
        <p:txBody>
          <a:bodyPr wrap="none" rtlCol="0">
            <a:spAutoFit/>
          </a:bodyPr>
          <a:lstStyle/>
          <a:p>
            <a:r>
              <a:rPr kumimoji="1" lang="en-US" altLang="ja-JP" dirty="0" smtClean="0"/>
              <a:t>2</a:t>
            </a:r>
            <a:endParaRPr kumimoji="1" lang="ja-JP" altLang="en-US" dirty="0"/>
          </a:p>
        </p:txBody>
      </p:sp>
      <p:sp>
        <p:nvSpPr>
          <p:cNvPr id="83" name="テキスト ボックス 82"/>
          <p:cNvSpPr txBox="1"/>
          <p:nvPr/>
        </p:nvSpPr>
        <p:spPr>
          <a:xfrm>
            <a:off x="3275856" y="2852936"/>
            <a:ext cx="301686" cy="369332"/>
          </a:xfrm>
          <a:prstGeom prst="rect">
            <a:avLst/>
          </a:prstGeom>
          <a:noFill/>
        </p:spPr>
        <p:txBody>
          <a:bodyPr wrap="none" rtlCol="0">
            <a:spAutoFit/>
          </a:bodyPr>
          <a:lstStyle/>
          <a:p>
            <a:r>
              <a:rPr kumimoji="1" lang="en-US" altLang="ja-JP" dirty="0" smtClean="0"/>
              <a:t>4</a:t>
            </a:r>
            <a:endParaRPr kumimoji="1" lang="ja-JP" altLang="en-US" dirty="0"/>
          </a:p>
        </p:txBody>
      </p:sp>
      <p:sp>
        <p:nvSpPr>
          <p:cNvPr id="84" name="テキスト ボックス 83"/>
          <p:cNvSpPr txBox="1"/>
          <p:nvPr/>
        </p:nvSpPr>
        <p:spPr>
          <a:xfrm>
            <a:off x="3059832" y="2492896"/>
            <a:ext cx="301686" cy="369332"/>
          </a:xfrm>
          <a:prstGeom prst="rect">
            <a:avLst/>
          </a:prstGeom>
          <a:noFill/>
        </p:spPr>
        <p:txBody>
          <a:bodyPr wrap="none" rtlCol="0">
            <a:spAutoFit/>
          </a:bodyPr>
          <a:lstStyle/>
          <a:p>
            <a:r>
              <a:rPr kumimoji="1" lang="en-US" altLang="ja-JP" dirty="0" smtClean="0"/>
              <a:t>1</a:t>
            </a:r>
            <a:endParaRPr kumimoji="1" lang="ja-JP" altLang="en-US" dirty="0"/>
          </a:p>
        </p:txBody>
      </p:sp>
      <p:sp>
        <p:nvSpPr>
          <p:cNvPr id="85" name="テキスト ボックス 84"/>
          <p:cNvSpPr txBox="1"/>
          <p:nvPr/>
        </p:nvSpPr>
        <p:spPr>
          <a:xfrm>
            <a:off x="4572000" y="2492896"/>
            <a:ext cx="301686" cy="369332"/>
          </a:xfrm>
          <a:prstGeom prst="rect">
            <a:avLst/>
          </a:prstGeom>
          <a:noFill/>
        </p:spPr>
        <p:txBody>
          <a:bodyPr wrap="none" rtlCol="0">
            <a:spAutoFit/>
          </a:bodyPr>
          <a:lstStyle/>
          <a:p>
            <a:r>
              <a:rPr kumimoji="1" lang="en-US" altLang="ja-JP" dirty="0" smtClean="0"/>
              <a:t>3</a:t>
            </a:r>
            <a:endParaRPr kumimoji="1" lang="ja-JP" altLang="en-US" dirty="0"/>
          </a:p>
        </p:txBody>
      </p:sp>
      <p:sp>
        <p:nvSpPr>
          <p:cNvPr id="86" name="テキスト ボックス 85"/>
          <p:cNvSpPr txBox="1"/>
          <p:nvPr/>
        </p:nvSpPr>
        <p:spPr>
          <a:xfrm>
            <a:off x="4427984" y="2924944"/>
            <a:ext cx="301686" cy="369332"/>
          </a:xfrm>
          <a:prstGeom prst="rect">
            <a:avLst/>
          </a:prstGeom>
          <a:noFill/>
        </p:spPr>
        <p:txBody>
          <a:bodyPr wrap="none" rtlCol="0">
            <a:spAutoFit/>
          </a:bodyPr>
          <a:lstStyle/>
          <a:p>
            <a:r>
              <a:rPr kumimoji="1" lang="en-US" altLang="ja-JP" dirty="0" smtClean="0"/>
              <a:t>3</a:t>
            </a:r>
            <a:endParaRPr kumimoji="1" lang="ja-JP" altLang="en-US" dirty="0"/>
          </a:p>
        </p:txBody>
      </p:sp>
      <p:sp>
        <p:nvSpPr>
          <p:cNvPr id="62" name="テキスト ボックス 61"/>
          <p:cNvSpPr txBox="1"/>
          <p:nvPr/>
        </p:nvSpPr>
        <p:spPr>
          <a:xfrm>
            <a:off x="755576" y="836712"/>
            <a:ext cx="1287532" cy="369332"/>
          </a:xfrm>
          <a:prstGeom prst="rect">
            <a:avLst/>
          </a:prstGeom>
          <a:noFill/>
        </p:spPr>
        <p:txBody>
          <a:bodyPr wrap="none" rtlCol="0">
            <a:spAutoFit/>
          </a:bodyPr>
          <a:lstStyle/>
          <a:p>
            <a:r>
              <a:rPr kumimoji="1" lang="en-US" altLang="ja-JP" u="sng" dirty="0" smtClean="0"/>
              <a:t>Scenario 3</a:t>
            </a:r>
            <a:endParaRPr kumimoji="1" lang="ja-JP" altLang="en-US" u="sng" dirty="0"/>
          </a:p>
        </p:txBody>
      </p:sp>
      <p:sp>
        <p:nvSpPr>
          <p:cNvPr id="63" name="タイトル 1"/>
          <p:cNvSpPr txBox="1">
            <a:spLocks/>
          </p:cNvSpPr>
          <p:nvPr/>
        </p:nvSpPr>
        <p:spPr>
          <a:xfrm>
            <a:off x="0" y="204321"/>
            <a:ext cx="9144000" cy="523220"/>
          </a:xfrm>
          <a:prstGeom prst="rect">
            <a:avLst/>
          </a:prstGeom>
        </p:spPr>
        <p:txBody>
          <a:bodyP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smtClean="0">
                <a:ln>
                  <a:noFill/>
                </a:ln>
                <a:solidFill>
                  <a:schemeClr val="tx1"/>
                </a:solidFill>
                <a:effectLst/>
                <a:uLnTx/>
                <a:uFillTx/>
                <a:latin typeface="+mj-lt"/>
                <a:ea typeface="+mj-ea"/>
                <a:cs typeface="+mj-cs"/>
              </a:rPr>
              <a:t>IV. Application - “Burning Plasma Integrated Code” </a:t>
            </a:r>
            <a:endParaRPr kumimoji="1" lang="ja-JP" alt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テキスト ボックス 8"/>
          <p:cNvSpPr txBox="1">
            <a:spLocks noChangeArrowheads="1"/>
          </p:cNvSpPr>
          <p:nvPr/>
        </p:nvSpPr>
        <p:spPr bwMode="auto">
          <a:xfrm>
            <a:off x="571500" y="5643563"/>
            <a:ext cx="8066088" cy="1016000"/>
          </a:xfrm>
          <a:prstGeom prst="rect">
            <a:avLst/>
          </a:prstGeom>
          <a:noFill/>
          <a:ln w="9525">
            <a:noFill/>
            <a:miter lim="800000"/>
            <a:headEnd/>
            <a:tailEnd/>
          </a:ln>
        </p:spPr>
        <p:txBody>
          <a:bodyPr wrap="none">
            <a:spAutoFit/>
          </a:bodyPr>
          <a:lstStyle/>
          <a:p>
            <a:r>
              <a:rPr lang="en-US" altLang="ja-JP" sz="2000">
                <a:latin typeface="Calibri" pitchFamily="34" charset="0"/>
              </a:rPr>
              <a:t>For these scenarios, we can execute cooperative operation by the definition</a:t>
            </a:r>
            <a:br>
              <a:rPr lang="en-US" altLang="ja-JP" sz="2000">
                <a:latin typeface="Calibri" pitchFamily="34" charset="0"/>
              </a:rPr>
            </a:br>
            <a:r>
              <a:rPr lang="en-US" altLang="ja-JP" sz="2000">
                <a:latin typeface="Calibri" pitchFamily="34" charset="0"/>
              </a:rPr>
              <a:t>of file flows between the codes.</a:t>
            </a:r>
          </a:p>
          <a:p>
            <a:r>
              <a:rPr lang="en-US" altLang="ja-JP" sz="2000">
                <a:latin typeface="Calibri" pitchFamily="34" charset="0"/>
              </a:rPr>
              <a:t>-&gt;</a:t>
            </a:r>
            <a:r>
              <a:rPr lang="ja-JP" altLang="en-US" sz="2000" b="1" u="sng"/>
              <a:t> </a:t>
            </a:r>
            <a:r>
              <a:rPr lang="en-US" altLang="ja-JP" sz="2000" b="1" u="sng"/>
              <a:t>SOAF can be applied to various scenarios.</a:t>
            </a:r>
            <a:endParaRPr lang="ja-JP" altLang="en-US" sz="2000" b="1" u="sng">
              <a:latin typeface="Calibri" pitchFamily="34" charset="0"/>
            </a:endParaRPr>
          </a:p>
        </p:txBody>
      </p:sp>
      <p:sp>
        <p:nvSpPr>
          <p:cNvPr id="25604" name="テキスト ボックス 7"/>
          <p:cNvSpPr txBox="1">
            <a:spLocks noChangeArrowheads="1"/>
          </p:cNvSpPr>
          <p:nvPr/>
        </p:nvSpPr>
        <p:spPr bwMode="auto">
          <a:xfrm>
            <a:off x="571500" y="5072063"/>
            <a:ext cx="4046538" cy="400050"/>
          </a:xfrm>
          <a:prstGeom prst="rect">
            <a:avLst/>
          </a:prstGeom>
          <a:noFill/>
          <a:ln w="9525">
            <a:solidFill>
              <a:schemeClr val="tx1"/>
            </a:solidFill>
            <a:miter lim="800000"/>
            <a:headEnd/>
            <a:tailEnd/>
          </a:ln>
        </p:spPr>
        <p:txBody>
          <a:bodyPr wrap="none">
            <a:spAutoFit/>
          </a:bodyPr>
          <a:lstStyle/>
          <a:p>
            <a:r>
              <a:rPr lang="en-US" altLang="ja-JP" sz="2000" dirty="0"/>
              <a:t>3D virtual plant vibration simulator</a:t>
            </a:r>
            <a:endParaRPr lang="en-US" altLang="ja-JP" sz="2000" dirty="0">
              <a:latin typeface="Calibri" pitchFamily="34" charset="0"/>
            </a:endParaRPr>
          </a:p>
        </p:txBody>
      </p:sp>
      <p:sp>
        <p:nvSpPr>
          <p:cNvPr id="25605" name="テキスト ボックス 7"/>
          <p:cNvSpPr txBox="1">
            <a:spLocks noChangeArrowheads="1"/>
          </p:cNvSpPr>
          <p:nvPr/>
        </p:nvSpPr>
        <p:spPr bwMode="auto">
          <a:xfrm>
            <a:off x="4857750" y="4929188"/>
            <a:ext cx="4121150" cy="646112"/>
          </a:xfrm>
          <a:prstGeom prst="rect">
            <a:avLst/>
          </a:prstGeom>
          <a:noFill/>
          <a:ln w="9525">
            <a:solidFill>
              <a:schemeClr val="tx1"/>
            </a:solidFill>
            <a:miter lim="800000"/>
            <a:headEnd/>
            <a:tailEnd/>
          </a:ln>
        </p:spPr>
        <p:txBody>
          <a:bodyPr wrap="none">
            <a:spAutoFit/>
          </a:bodyPr>
          <a:lstStyle/>
          <a:p>
            <a:r>
              <a:rPr lang="en-US" altLang="ja-JP"/>
              <a:t>Simulation for Predicting Quake-Proof </a:t>
            </a:r>
          </a:p>
          <a:p>
            <a:r>
              <a:rPr lang="en-US" altLang="ja-JP"/>
              <a:t>Capability of Nuclear Power Plants</a:t>
            </a:r>
          </a:p>
        </p:txBody>
      </p:sp>
      <p:pic>
        <p:nvPicPr>
          <p:cNvPr id="9" name="Picture 112" descr="J:\9thTeraflopWorkshop\book\Kim_paper\Kim-Fig4.jpg"/>
          <p:cNvPicPr>
            <a:picLocks noChangeAspect="1" noChangeArrowheads="1"/>
          </p:cNvPicPr>
          <p:nvPr/>
        </p:nvPicPr>
        <p:blipFill>
          <a:blip r:embed="rId3" cstate="print"/>
          <a:srcRect/>
          <a:stretch>
            <a:fillRect/>
          </a:stretch>
        </p:blipFill>
        <p:spPr bwMode="auto">
          <a:xfrm>
            <a:off x="1357290" y="1785926"/>
            <a:ext cx="2754386" cy="1468231"/>
          </a:xfrm>
          <a:prstGeom prst="rect">
            <a:avLst/>
          </a:prstGeom>
          <a:ln w="190500" cap="sq">
            <a:solidFill>
              <a:schemeClr val="bg1">
                <a:lumMod val="20000"/>
                <a:lumOff val="8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5608" name="Picture 13"/>
          <p:cNvPicPr>
            <a:picLocks noChangeAspect="1" noChangeArrowheads="1"/>
          </p:cNvPicPr>
          <p:nvPr/>
        </p:nvPicPr>
        <p:blipFill>
          <a:blip r:embed="rId4" cstate="print"/>
          <a:srcRect/>
          <a:stretch>
            <a:fillRect/>
          </a:stretch>
        </p:blipFill>
        <p:spPr bwMode="auto">
          <a:xfrm>
            <a:off x="2857500" y="1857375"/>
            <a:ext cx="1290638" cy="1263650"/>
          </a:xfrm>
          <a:prstGeom prst="rect">
            <a:avLst/>
          </a:prstGeom>
          <a:noFill/>
          <a:ln w="9525">
            <a:noFill/>
            <a:miter lim="800000"/>
            <a:headEnd/>
            <a:tailEnd/>
          </a:ln>
        </p:spPr>
      </p:pic>
      <p:pic>
        <p:nvPicPr>
          <p:cNvPr id="25609" name="Picture 32"/>
          <p:cNvPicPr>
            <a:picLocks noChangeAspect="1" noChangeArrowheads="1"/>
          </p:cNvPicPr>
          <p:nvPr/>
        </p:nvPicPr>
        <p:blipFill>
          <a:blip r:embed="rId5" cstate="print"/>
          <a:srcRect/>
          <a:stretch>
            <a:fillRect/>
          </a:stretch>
        </p:blipFill>
        <p:spPr bwMode="auto">
          <a:xfrm>
            <a:off x="782638" y="3336925"/>
            <a:ext cx="3575050" cy="1663700"/>
          </a:xfrm>
          <a:prstGeom prst="rect">
            <a:avLst/>
          </a:prstGeom>
          <a:noFill/>
          <a:ln w="9525">
            <a:noFill/>
            <a:miter lim="800000"/>
            <a:headEnd/>
            <a:tailEnd/>
          </a:ln>
        </p:spPr>
      </p:pic>
      <p:pic>
        <p:nvPicPr>
          <p:cNvPr id="25610" name="Picture 33"/>
          <p:cNvPicPr>
            <a:picLocks noChangeAspect="1" noChangeArrowheads="1"/>
          </p:cNvPicPr>
          <p:nvPr/>
        </p:nvPicPr>
        <p:blipFill>
          <a:blip r:embed="rId6" cstate="print"/>
          <a:srcRect/>
          <a:stretch>
            <a:fillRect/>
          </a:stretch>
        </p:blipFill>
        <p:spPr bwMode="auto">
          <a:xfrm>
            <a:off x="5702300" y="3571875"/>
            <a:ext cx="2298700" cy="1304925"/>
          </a:xfrm>
          <a:prstGeom prst="rect">
            <a:avLst/>
          </a:prstGeom>
          <a:noFill/>
          <a:ln w="9525">
            <a:noFill/>
            <a:miter lim="800000"/>
            <a:headEnd/>
            <a:tailEnd/>
          </a:ln>
        </p:spPr>
      </p:pic>
      <p:sp>
        <p:nvSpPr>
          <p:cNvPr id="25611" name="タイトル 11"/>
          <p:cNvSpPr>
            <a:spLocks noGrp="1"/>
          </p:cNvSpPr>
          <p:nvPr>
            <p:ph type="title"/>
          </p:nvPr>
        </p:nvSpPr>
        <p:spPr>
          <a:xfrm>
            <a:off x="457200" y="214313"/>
            <a:ext cx="8229600" cy="571500"/>
          </a:xfrm>
        </p:spPr>
        <p:txBody>
          <a:bodyPr/>
          <a:lstStyle/>
          <a:p>
            <a:r>
              <a:rPr lang="en-US" altLang="ja-JP" sz="3200" dirty="0" smtClean="0">
                <a:latin typeface="Arial" charset="0"/>
              </a:rPr>
              <a:t>IV. </a:t>
            </a:r>
            <a:r>
              <a:rPr lang="en-GB" altLang="ja-JP" sz="3200" dirty="0" smtClean="0">
                <a:latin typeface="Arial" charset="0"/>
              </a:rPr>
              <a:t>Application –several scenarios-</a:t>
            </a:r>
            <a:endParaRPr lang="ja-JP" altLang="ja-JP" sz="3200" dirty="0" smtClean="0"/>
          </a:p>
        </p:txBody>
      </p:sp>
      <p:pic>
        <p:nvPicPr>
          <p:cNvPr id="12" name="Picture 54"/>
          <p:cNvPicPr>
            <a:picLocks noChangeAspect="1" noChangeArrowheads="1"/>
          </p:cNvPicPr>
          <p:nvPr/>
        </p:nvPicPr>
        <p:blipFill>
          <a:blip r:embed="rId7" cstate="print"/>
          <a:srcRect/>
          <a:stretch>
            <a:fillRect/>
          </a:stretch>
        </p:blipFill>
        <p:spPr bwMode="auto">
          <a:xfrm>
            <a:off x="5292080" y="1484784"/>
            <a:ext cx="2503914" cy="1845514"/>
          </a:xfrm>
          <a:prstGeom prst="rect">
            <a:avLst/>
          </a:prstGeom>
          <a:solidFill>
            <a:srgbClr val="FFFFFF"/>
          </a:solidFill>
          <a:ln w="190500">
            <a:solidFill>
              <a:schemeClr val="bg1">
                <a:lumMod val="20000"/>
                <a:lumOff val="80000"/>
              </a:schemeClr>
            </a:solidFill>
            <a:miter lim="800000"/>
            <a:headEnd/>
            <a:tailEnd/>
          </a:ln>
          <a:effectLst/>
        </p:spPr>
      </p:pic>
      <p:sp>
        <p:nvSpPr>
          <p:cNvPr id="25603" name="テキスト ボックス 8"/>
          <p:cNvSpPr txBox="1">
            <a:spLocks noChangeArrowheads="1"/>
          </p:cNvSpPr>
          <p:nvPr/>
        </p:nvSpPr>
        <p:spPr bwMode="auto">
          <a:xfrm>
            <a:off x="479425" y="908050"/>
            <a:ext cx="6997700" cy="677863"/>
          </a:xfrm>
          <a:prstGeom prst="rect">
            <a:avLst/>
          </a:prstGeom>
          <a:noFill/>
          <a:ln w="9525">
            <a:noFill/>
            <a:miter lim="800000"/>
            <a:headEnd/>
            <a:tailEnd/>
          </a:ln>
        </p:spPr>
        <p:txBody>
          <a:bodyPr wrap="none">
            <a:spAutoFit/>
          </a:bodyPr>
          <a:lstStyle/>
          <a:p>
            <a:r>
              <a:rPr lang="en-US" altLang="ja-JP" sz="2000" b="1" dirty="0">
                <a:solidFill>
                  <a:srgbClr val="00B050"/>
                </a:solidFill>
                <a:cs typeface="Arial" charset="0"/>
              </a:rPr>
              <a:t>Solution 1: Verification of file flow monitoring function 2</a:t>
            </a:r>
            <a:endParaRPr lang="ja-JP" altLang="en-US" sz="2000" b="1" dirty="0">
              <a:solidFill>
                <a:srgbClr val="00B050"/>
              </a:solidFill>
              <a:latin typeface="Calibri" pitchFamily="34" charset="0"/>
            </a:endParaRPr>
          </a:p>
          <a:p>
            <a:r>
              <a:rPr lang="en-US" altLang="ja-JP" dirty="0">
                <a:latin typeface="Calibri" pitchFamily="34" charset="0"/>
              </a:rPr>
              <a:t>We have verified the function </a:t>
            </a:r>
            <a:r>
              <a:rPr lang="en-US" altLang="ja-JP" dirty="0" smtClean="0">
                <a:latin typeface="Calibri" pitchFamily="34" charset="0"/>
              </a:rPr>
              <a:t>with other scenarios.</a:t>
            </a:r>
            <a:endParaRPr lang="en-US" altLang="ja-JP" dirty="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lstStyle/>
          <a:p>
            <a:r>
              <a:rPr lang="en-US" altLang="ja-JP" sz="3200" dirty="0" smtClean="0">
                <a:latin typeface="Arial" charset="0"/>
              </a:rPr>
              <a:t>IV. </a:t>
            </a:r>
            <a:r>
              <a:rPr lang="en-GB" altLang="ja-JP" sz="3200" dirty="0" smtClean="0">
                <a:latin typeface="Arial" charset="0"/>
              </a:rPr>
              <a:t>Application –several scenarios-</a:t>
            </a:r>
            <a:endParaRPr kumimoji="1" lang="ja-JP" altLang="en-US" sz="3200" dirty="0"/>
          </a:p>
        </p:txBody>
      </p:sp>
      <p:sp>
        <p:nvSpPr>
          <p:cNvPr id="4" name="正方形/長方形 25"/>
          <p:cNvSpPr>
            <a:spLocks noChangeArrowheads="1"/>
          </p:cNvSpPr>
          <p:nvPr/>
        </p:nvSpPr>
        <p:spPr bwMode="auto">
          <a:xfrm>
            <a:off x="179512" y="1484784"/>
            <a:ext cx="8605837" cy="1323439"/>
          </a:xfrm>
          <a:prstGeom prst="rect">
            <a:avLst/>
          </a:prstGeom>
          <a:noFill/>
          <a:ln w="9525">
            <a:noFill/>
            <a:miter lim="800000"/>
            <a:headEnd/>
            <a:tailEnd/>
          </a:ln>
        </p:spPr>
        <p:txBody>
          <a:bodyPr>
            <a:spAutoFit/>
          </a:bodyPr>
          <a:lstStyle/>
          <a:p>
            <a:pPr>
              <a:buClr>
                <a:schemeClr val="tx2">
                  <a:lumMod val="75000"/>
                </a:schemeClr>
              </a:buClr>
              <a:buFont typeface="Arial" pitchFamily="34" charset="0"/>
              <a:buChar char="•"/>
              <a:defRPr/>
            </a:pPr>
            <a:r>
              <a:rPr lang="en-US" altLang="ja-JP" sz="2000" dirty="0">
                <a:latin typeface="Arial Narrow" pitchFamily="34" charset="0"/>
                <a:ea typeface="ＭＳ Ｐゴシック" charset="-128"/>
              </a:rPr>
              <a:t>During </a:t>
            </a:r>
            <a:r>
              <a:rPr lang="en-US" altLang="ja-JP" sz="2000" dirty="0">
                <a:solidFill>
                  <a:srgbClr val="FF0000"/>
                </a:solidFill>
                <a:latin typeface="Arial Narrow" pitchFamily="34" charset="0"/>
                <a:ea typeface="ＭＳ Ｐゴシック" charset="-128"/>
              </a:rPr>
              <a:t>the whole simulation time of about 160 hours (100 time steps)</a:t>
            </a:r>
            <a:r>
              <a:rPr lang="en-US" altLang="ja-JP" sz="2000" dirty="0">
                <a:latin typeface="Arial Narrow" pitchFamily="34" charset="0"/>
                <a:ea typeface="ＭＳ Ｐゴシック" charset="-128"/>
              </a:rPr>
              <a:t>, all of data files were </a:t>
            </a:r>
            <a:r>
              <a:rPr lang="en-US" altLang="ja-JP" sz="2000" dirty="0">
                <a:solidFill>
                  <a:srgbClr val="FF0000"/>
                </a:solidFill>
                <a:latin typeface="Arial Narrow" pitchFamily="34" charset="0"/>
                <a:ea typeface="ＭＳ Ｐゴシック" charset="-128"/>
              </a:rPr>
              <a:t>transferred to their target directories in pipelined scenario. </a:t>
            </a:r>
          </a:p>
          <a:p>
            <a:pPr>
              <a:buClr>
                <a:schemeClr val="tx2">
                  <a:lumMod val="75000"/>
                </a:schemeClr>
              </a:buClr>
              <a:buFont typeface="Arial" pitchFamily="34" charset="0"/>
              <a:buChar char="•"/>
              <a:defRPr/>
            </a:pPr>
            <a:r>
              <a:rPr lang="en-US" altLang="ja-JP" sz="2000" dirty="0">
                <a:latin typeface="Arial Narrow" pitchFamily="34" charset="0"/>
                <a:ea typeface="ＭＳ Ｐゴシック" charset="-128"/>
              </a:rPr>
              <a:t>Immediate resubmissions of jobs killed due to time limit exceed were done for total simulation period.: </a:t>
            </a:r>
            <a:r>
              <a:rPr lang="en-US" altLang="ja-JP" sz="2000" dirty="0">
                <a:solidFill>
                  <a:srgbClr val="FF0000"/>
                </a:solidFill>
                <a:latin typeface="Arial Narrow" pitchFamily="34" charset="0"/>
                <a:ea typeface="ＭＳ Ｐゴシック" charset="-128"/>
              </a:rPr>
              <a:t>RPV(1times), PWAC(3times), AWAC(9times</a:t>
            </a:r>
            <a:r>
              <a:rPr lang="en-US" altLang="ja-JP" sz="2000" dirty="0" smtClean="0">
                <a:solidFill>
                  <a:srgbClr val="FF0000"/>
                </a:solidFill>
                <a:latin typeface="Arial Narrow" pitchFamily="34" charset="0"/>
                <a:ea typeface="ＭＳ Ｐゴシック" charset="-128"/>
              </a:rPr>
              <a:t>)</a:t>
            </a:r>
          </a:p>
        </p:txBody>
      </p:sp>
      <p:pic>
        <p:nvPicPr>
          <p:cNvPr id="5" name="Picture 35" descr="figure_8"/>
          <p:cNvPicPr>
            <a:picLocks noChangeAspect="1" noChangeArrowheads="1"/>
          </p:cNvPicPr>
          <p:nvPr/>
        </p:nvPicPr>
        <p:blipFill>
          <a:blip r:embed="rId3" cstate="print"/>
          <a:srcRect/>
          <a:stretch>
            <a:fillRect/>
          </a:stretch>
        </p:blipFill>
        <p:spPr bwMode="auto">
          <a:xfrm>
            <a:off x="323850" y="3141663"/>
            <a:ext cx="7472363" cy="3716337"/>
          </a:xfrm>
          <a:prstGeom prst="rect">
            <a:avLst/>
          </a:prstGeom>
          <a:noFill/>
          <a:ln w="9525">
            <a:noFill/>
            <a:miter lim="800000"/>
            <a:headEnd/>
            <a:tailEnd/>
          </a:ln>
        </p:spPr>
      </p:pic>
      <p:sp>
        <p:nvSpPr>
          <p:cNvPr id="6" name="Rectangle 36"/>
          <p:cNvSpPr>
            <a:spLocks noChangeArrowheads="1"/>
          </p:cNvSpPr>
          <p:nvPr/>
        </p:nvSpPr>
        <p:spPr bwMode="auto">
          <a:xfrm>
            <a:off x="323850" y="2492375"/>
            <a:ext cx="7777163" cy="769938"/>
          </a:xfrm>
          <a:prstGeom prst="rect">
            <a:avLst/>
          </a:prstGeom>
          <a:noFill/>
          <a:ln w="9525">
            <a:noFill/>
            <a:miter lim="800000"/>
            <a:headEnd/>
            <a:tailEnd/>
          </a:ln>
        </p:spPr>
        <p:txBody>
          <a:bodyPr anchor="ctr">
            <a:spAutoFit/>
          </a:bodyPr>
          <a:lstStyle/>
          <a:p>
            <a:pPr eaLnBrk="0" hangingPunct="0"/>
            <a:r>
              <a:rPr lang="en-US" altLang="ja-JP" u="sng">
                <a:latin typeface="Times New Roman" pitchFamily="18" charset="0"/>
                <a:cs typeface="Times New Roman" pitchFamily="18" charset="0"/>
              </a:rPr>
              <a:t>Schematic view of jobs flow chart between six job classes and two TSS programs</a:t>
            </a:r>
            <a:endParaRPr lang="en-US" altLang="ja-JP" sz="4400" u="sng"/>
          </a:p>
        </p:txBody>
      </p:sp>
      <p:sp>
        <p:nvSpPr>
          <p:cNvPr id="7" name="テキスト ボックス 6"/>
          <p:cNvSpPr txBox="1"/>
          <p:nvPr/>
        </p:nvSpPr>
        <p:spPr>
          <a:xfrm>
            <a:off x="251520" y="1052736"/>
            <a:ext cx="3659976" cy="369332"/>
          </a:xfrm>
          <a:prstGeom prst="rect">
            <a:avLst/>
          </a:prstGeom>
          <a:noFill/>
          <a:ln w="25400">
            <a:solidFill>
              <a:schemeClr val="accent1"/>
            </a:solidFill>
          </a:ln>
        </p:spPr>
        <p:txBody>
          <a:bodyPr wrap="none" rtlCol="0">
            <a:spAutoFit/>
          </a:bodyPr>
          <a:lstStyle/>
          <a:p>
            <a:r>
              <a:rPr lang="en-US" altLang="ja-JP" dirty="0" smtClean="0"/>
              <a:t>3D virtual plant vibration simulator</a:t>
            </a:r>
            <a:endParaRPr lang="en-US" altLang="ja-JP" dirty="0" smtClean="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274638"/>
            <a:ext cx="8229600" cy="582612"/>
          </a:xfrm>
        </p:spPr>
        <p:txBody>
          <a:bodyPr/>
          <a:lstStyle/>
          <a:p>
            <a:pPr eaLnBrk="1" fontAlgn="auto" hangingPunct="1">
              <a:spcAft>
                <a:spcPts val="0"/>
              </a:spcAft>
              <a:defRPr/>
            </a:pPr>
            <a:r>
              <a:rPr lang="en-US" altLang="ja-JP" sz="3200" dirty="0" smtClean="0"/>
              <a:t>I. Background</a:t>
            </a:r>
            <a:endParaRPr lang="ja-JP" altLang="en-US" sz="3200" dirty="0" smtClean="0"/>
          </a:p>
        </p:txBody>
      </p:sp>
      <p:sp>
        <p:nvSpPr>
          <p:cNvPr id="6147" name="コンテンツ プレースホルダ 2"/>
          <p:cNvSpPr>
            <a:spLocks noGrp="1"/>
          </p:cNvSpPr>
          <p:nvPr>
            <p:ph idx="1"/>
          </p:nvPr>
        </p:nvSpPr>
        <p:spPr>
          <a:xfrm>
            <a:off x="304800" y="857250"/>
            <a:ext cx="8686800" cy="1731963"/>
          </a:xfrm>
        </p:spPr>
        <p:txBody>
          <a:bodyPr/>
          <a:lstStyle/>
          <a:p>
            <a:pPr eaLnBrk="1" hangingPunct="1"/>
            <a:r>
              <a:rPr lang="en-US" altLang="ja-JP" sz="2000" dirty="0" smtClean="0">
                <a:latin typeface="Calibri" pitchFamily="34" charset="0"/>
                <a:cs typeface="Arial" charset="0"/>
              </a:rPr>
              <a:t>By the development of simulation techniques and computers, various simulations have been carried out.</a:t>
            </a:r>
          </a:p>
          <a:p>
            <a:pPr eaLnBrk="1" hangingPunct="1"/>
            <a:r>
              <a:rPr lang="en-US" altLang="ja-JP" sz="2000" dirty="0" smtClean="0">
                <a:latin typeface="Calibri" pitchFamily="34" charset="0"/>
                <a:cs typeface="Arial" charset="0"/>
              </a:rPr>
              <a:t>By the integration of several simulation codes, we can carry out more detailed simulations.</a:t>
            </a:r>
            <a:br>
              <a:rPr lang="en-US" altLang="ja-JP" sz="2000" dirty="0" smtClean="0">
                <a:latin typeface="Calibri" pitchFamily="34" charset="0"/>
                <a:cs typeface="Arial" charset="0"/>
              </a:rPr>
            </a:br>
            <a:r>
              <a:rPr lang="en-US" altLang="ja-JP" sz="2000" dirty="0" smtClean="0">
                <a:latin typeface="Calibri" pitchFamily="34" charset="0"/>
                <a:cs typeface="Arial" charset="0"/>
              </a:rPr>
              <a:t>For example, in atomic energy research:</a:t>
            </a:r>
          </a:p>
        </p:txBody>
      </p:sp>
      <p:sp>
        <p:nvSpPr>
          <p:cNvPr id="6153" name="テキスト ボックス 9"/>
          <p:cNvSpPr txBox="1">
            <a:spLocks noChangeArrowheads="1"/>
          </p:cNvSpPr>
          <p:nvPr/>
        </p:nvSpPr>
        <p:spPr bwMode="auto">
          <a:xfrm>
            <a:off x="251520" y="5517232"/>
            <a:ext cx="8607425" cy="708025"/>
          </a:xfrm>
          <a:prstGeom prst="rect">
            <a:avLst/>
          </a:prstGeom>
          <a:noFill/>
          <a:ln w="25400">
            <a:solidFill>
              <a:srgbClr val="FF0000"/>
            </a:solidFill>
            <a:miter lim="800000"/>
            <a:headEnd/>
            <a:tailEnd/>
          </a:ln>
        </p:spPr>
        <p:txBody>
          <a:bodyPr>
            <a:spAutoFit/>
          </a:bodyPr>
          <a:lstStyle/>
          <a:p>
            <a:r>
              <a:rPr lang="en-US" altLang="ja-JP" sz="2000">
                <a:latin typeface="Arial Unicode MS" pitchFamily="50" charset="-128"/>
                <a:ea typeface="Arial Unicode MS" pitchFamily="50" charset="-128"/>
                <a:cs typeface="Arial Unicode MS" pitchFamily="50" charset="-128"/>
              </a:rPr>
              <a:t>We have developed new framework which can carry out various integrated simulations without substantial change in each simulation code.</a:t>
            </a:r>
            <a:endParaRPr lang="ja-JP" altLang="en-US" sz="2000">
              <a:latin typeface="Arial Unicode MS" pitchFamily="50" charset="-128"/>
              <a:ea typeface="Arial Unicode MS" pitchFamily="50" charset="-128"/>
              <a:cs typeface="Arial Unicode MS" pitchFamily="50" charset="-128"/>
            </a:endParaRPr>
          </a:p>
        </p:txBody>
      </p:sp>
      <p:sp>
        <p:nvSpPr>
          <p:cNvPr id="11" name="テキスト ボックス 10"/>
          <p:cNvSpPr txBox="1"/>
          <p:nvPr/>
        </p:nvSpPr>
        <p:spPr>
          <a:xfrm>
            <a:off x="611560" y="2780928"/>
            <a:ext cx="8251041" cy="1754326"/>
          </a:xfrm>
          <a:prstGeom prst="rect">
            <a:avLst/>
          </a:prstGeom>
          <a:noFill/>
        </p:spPr>
        <p:txBody>
          <a:bodyPr wrap="none" rtlCol="0">
            <a:spAutoFit/>
          </a:bodyPr>
          <a:lstStyle/>
          <a:p>
            <a:pPr marL="342900" indent="-342900">
              <a:buFont typeface="+mj-lt"/>
              <a:buAutoNum type="arabicPeriod"/>
            </a:pPr>
            <a:r>
              <a:rPr lang="en-US" altLang="ja-JP" dirty="0" smtClean="0">
                <a:solidFill>
                  <a:srgbClr val="0070C0"/>
                </a:solidFill>
              </a:rPr>
              <a:t>Burning Plasma Integrated Code</a:t>
            </a:r>
          </a:p>
          <a:p>
            <a:pPr marL="342900" indent="-342900">
              <a:buFont typeface="+mj-lt"/>
              <a:buAutoNum type="arabicPeriod"/>
            </a:pPr>
            <a:endParaRPr kumimoji="1" lang="en-US" altLang="ja-JP" dirty="0" smtClean="0">
              <a:solidFill>
                <a:srgbClr val="0070C0"/>
              </a:solidFill>
            </a:endParaRPr>
          </a:p>
          <a:p>
            <a:pPr marL="342900" indent="-342900">
              <a:buFont typeface="+mj-lt"/>
              <a:buAutoNum type="arabicPeriod"/>
            </a:pPr>
            <a:r>
              <a:rPr lang="en-US" altLang="ja-JP" dirty="0" smtClean="0"/>
              <a:t>3D virtual plant vibration simulator</a:t>
            </a:r>
            <a:br>
              <a:rPr lang="en-US" altLang="ja-JP" dirty="0" smtClean="0"/>
            </a:br>
            <a:r>
              <a:rPr lang="en-US" altLang="ja-JP" dirty="0" smtClean="0"/>
              <a:t> </a:t>
            </a:r>
            <a:r>
              <a:rPr lang="en-US" altLang="ja-JP" sz="1600" dirty="0" smtClean="0"/>
              <a:t>consists of several parts of nuclear reactor (pressure vessel, cooler, pipes).</a:t>
            </a:r>
            <a:endParaRPr kumimoji="1" lang="en-US" altLang="ja-JP" dirty="0" smtClean="0"/>
          </a:p>
          <a:p>
            <a:pPr marL="342900" indent="-342900">
              <a:buFont typeface="+mj-lt"/>
              <a:buAutoNum type="arabicPeriod"/>
            </a:pPr>
            <a:r>
              <a:rPr lang="en-US" altLang="ja-JP" dirty="0" smtClean="0"/>
              <a:t>Simulation for Predicting Quake-Proof Capability of Nuclear Power Plants</a:t>
            </a:r>
            <a:br>
              <a:rPr lang="en-US" altLang="ja-JP" dirty="0" smtClean="0"/>
            </a:br>
            <a:r>
              <a:rPr kumimoji="1" lang="en-US" altLang="ja-JP" dirty="0" smtClean="0"/>
              <a:t> </a:t>
            </a:r>
            <a:r>
              <a:rPr kumimoji="1" lang="en-US" altLang="ja-JP" sz="1600" dirty="0" smtClean="0"/>
              <a:t>consists </a:t>
            </a:r>
            <a:r>
              <a:rPr lang="en-US" altLang="ja-JP" sz="1600" dirty="0" smtClean="0"/>
              <a:t>of codes about earthquake, thermal hydraulics, nuclear system, and so on.</a:t>
            </a:r>
            <a:endParaRPr kumimoji="1" lang="ja-JP" alt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円弧 6"/>
          <p:cNvSpPr/>
          <p:nvPr/>
        </p:nvSpPr>
        <p:spPr>
          <a:xfrm flipH="1" flipV="1">
            <a:off x="2571750" y="4537075"/>
            <a:ext cx="1785938" cy="1308100"/>
          </a:xfrm>
          <a:prstGeom prst="arc">
            <a:avLst>
              <a:gd name="adj1" fmla="val 16124415"/>
              <a:gd name="adj2" fmla="val 0"/>
            </a:avLst>
          </a:prstGeom>
          <a:ln w="25400">
            <a:solidFill>
              <a:schemeClr val="tx1"/>
            </a:solidFill>
            <a:prstDash val="sysDash"/>
            <a:head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dirty="0"/>
          </a:p>
        </p:txBody>
      </p:sp>
      <p:sp>
        <p:nvSpPr>
          <p:cNvPr id="8" name="円弧 7"/>
          <p:cNvSpPr/>
          <p:nvPr/>
        </p:nvSpPr>
        <p:spPr>
          <a:xfrm flipV="1">
            <a:off x="4286250" y="4443413"/>
            <a:ext cx="2500313" cy="1450975"/>
          </a:xfrm>
          <a:prstGeom prst="arc">
            <a:avLst/>
          </a:prstGeom>
          <a:noFill/>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dirty="0"/>
          </a:p>
        </p:txBody>
      </p:sp>
      <p:sp>
        <p:nvSpPr>
          <p:cNvPr id="12" name="フローチャート : 複数書類 11"/>
          <p:cNvSpPr/>
          <p:nvPr/>
        </p:nvSpPr>
        <p:spPr>
          <a:xfrm>
            <a:off x="2582863" y="5313363"/>
            <a:ext cx="631825" cy="473075"/>
          </a:xfrm>
          <a:prstGeom prst="flowChartMultidocumen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6629" name="テキスト ボックス 13"/>
          <p:cNvSpPr txBox="1">
            <a:spLocks noChangeArrowheads="1"/>
          </p:cNvSpPr>
          <p:nvPr/>
        </p:nvSpPr>
        <p:spPr bwMode="auto">
          <a:xfrm>
            <a:off x="3836988" y="6215063"/>
            <a:ext cx="1020762" cy="369887"/>
          </a:xfrm>
          <a:prstGeom prst="rect">
            <a:avLst/>
          </a:prstGeom>
          <a:noFill/>
          <a:ln w="9525">
            <a:noFill/>
            <a:miter lim="800000"/>
            <a:headEnd/>
            <a:tailEnd/>
          </a:ln>
        </p:spPr>
        <p:txBody>
          <a:bodyPr wrap="none">
            <a:spAutoFit/>
          </a:bodyPr>
          <a:lstStyle/>
          <a:p>
            <a:r>
              <a:rPr lang="en-US" altLang="ja-JP">
                <a:latin typeface="Calibri" pitchFamily="34" charset="0"/>
              </a:rPr>
              <a:t>Client PC</a:t>
            </a:r>
          </a:p>
        </p:txBody>
      </p:sp>
      <p:sp>
        <p:nvSpPr>
          <p:cNvPr id="26630" name="テキスト ボックス 15"/>
          <p:cNvSpPr txBox="1">
            <a:spLocks noChangeArrowheads="1"/>
          </p:cNvSpPr>
          <p:nvPr/>
        </p:nvSpPr>
        <p:spPr bwMode="auto">
          <a:xfrm>
            <a:off x="179388" y="5513388"/>
            <a:ext cx="3167062" cy="923925"/>
          </a:xfrm>
          <a:prstGeom prst="rect">
            <a:avLst/>
          </a:prstGeom>
          <a:noFill/>
          <a:ln w="9525">
            <a:noFill/>
            <a:miter lim="800000"/>
            <a:headEnd/>
            <a:tailEnd/>
          </a:ln>
        </p:spPr>
        <p:txBody>
          <a:bodyPr wrap="none">
            <a:spAutoFit/>
          </a:bodyPr>
          <a:lstStyle/>
          <a:p>
            <a:r>
              <a:rPr lang="en-US" altLang="ja-JP">
                <a:solidFill>
                  <a:srgbClr val="0070C0"/>
                </a:solidFill>
                <a:latin typeface="Calibri" pitchFamily="34" charset="0"/>
              </a:rPr>
              <a:t>Restart file</a:t>
            </a:r>
          </a:p>
          <a:p>
            <a:r>
              <a:rPr lang="en-US" altLang="ja-JP">
                <a:solidFill>
                  <a:srgbClr val="0070C0"/>
                </a:solidFill>
                <a:latin typeface="Calibri" pitchFamily="34" charset="0"/>
              </a:rPr>
              <a:t>Transferred files between codes</a:t>
            </a:r>
          </a:p>
          <a:p>
            <a:r>
              <a:rPr lang="en-US" altLang="ja-JP">
                <a:latin typeface="Calibri" pitchFamily="34" charset="0"/>
              </a:rPr>
              <a:t>Transferred before shutdown</a:t>
            </a:r>
            <a:endParaRPr lang="ja-JP" altLang="en-US">
              <a:latin typeface="Calibri" pitchFamily="34" charset="0"/>
            </a:endParaRPr>
          </a:p>
        </p:txBody>
      </p:sp>
      <p:sp>
        <p:nvSpPr>
          <p:cNvPr id="26631" name="テキスト ボックス 16"/>
          <p:cNvSpPr txBox="1">
            <a:spLocks noChangeArrowheads="1"/>
          </p:cNvSpPr>
          <p:nvPr/>
        </p:nvSpPr>
        <p:spPr bwMode="auto">
          <a:xfrm>
            <a:off x="6621463" y="5513388"/>
            <a:ext cx="2349500" cy="646112"/>
          </a:xfrm>
          <a:prstGeom prst="rect">
            <a:avLst/>
          </a:prstGeom>
          <a:noFill/>
          <a:ln w="9525">
            <a:noFill/>
            <a:miter lim="800000"/>
            <a:headEnd/>
            <a:tailEnd/>
          </a:ln>
        </p:spPr>
        <p:txBody>
          <a:bodyPr wrap="none">
            <a:spAutoFit/>
          </a:bodyPr>
          <a:lstStyle/>
          <a:p>
            <a:r>
              <a:rPr lang="en-US" altLang="ja-JP">
                <a:latin typeface="Calibri" pitchFamily="34" charset="0"/>
              </a:rPr>
              <a:t>After shutdown,</a:t>
            </a:r>
            <a:br>
              <a:rPr lang="en-US" altLang="ja-JP">
                <a:latin typeface="Calibri" pitchFamily="34" charset="0"/>
              </a:rPr>
            </a:br>
            <a:r>
              <a:rPr lang="en-US" altLang="ja-JP">
                <a:latin typeface="Calibri" pitchFamily="34" charset="0"/>
              </a:rPr>
              <a:t>all files are transferred.</a:t>
            </a:r>
            <a:endParaRPr lang="ja-JP" altLang="en-US">
              <a:latin typeface="Calibri" pitchFamily="34" charset="0"/>
            </a:endParaRPr>
          </a:p>
        </p:txBody>
      </p:sp>
      <p:pic>
        <p:nvPicPr>
          <p:cNvPr id="26632" name="Picture 4" descr="C:\Documents and Settings\Administrator\My Documents\My Pictures\p690.jpg"/>
          <p:cNvPicPr>
            <a:picLocks noChangeAspect="1" noChangeArrowheads="1"/>
          </p:cNvPicPr>
          <p:nvPr/>
        </p:nvPicPr>
        <p:blipFill>
          <a:blip r:embed="rId3" cstate="print"/>
          <a:srcRect/>
          <a:stretch>
            <a:fillRect/>
          </a:stretch>
        </p:blipFill>
        <p:spPr bwMode="auto">
          <a:xfrm>
            <a:off x="1928813" y="3179763"/>
            <a:ext cx="1231900" cy="1520825"/>
          </a:xfrm>
          <a:prstGeom prst="rect">
            <a:avLst/>
          </a:prstGeom>
          <a:noFill/>
          <a:ln w="9525">
            <a:noFill/>
            <a:miter lim="800000"/>
            <a:headEnd/>
            <a:tailEnd/>
          </a:ln>
        </p:spPr>
      </p:pic>
      <p:cxnSp>
        <p:nvCxnSpPr>
          <p:cNvPr id="19" name="直線矢印コネクタ 18"/>
          <p:cNvCxnSpPr/>
          <p:nvPr/>
        </p:nvCxnSpPr>
        <p:spPr>
          <a:xfrm>
            <a:off x="2143125" y="3108325"/>
            <a:ext cx="785813" cy="1588"/>
          </a:xfrm>
          <a:prstGeom prst="straightConnector1">
            <a:avLst/>
          </a:prstGeom>
          <a:ln w="31750">
            <a:prstDash val="sysDash"/>
            <a:tailEnd type="arrow"/>
          </a:ln>
        </p:spPr>
        <p:style>
          <a:lnRef idx="1">
            <a:schemeClr val="accent1"/>
          </a:lnRef>
          <a:fillRef idx="0">
            <a:schemeClr val="accent1"/>
          </a:fillRef>
          <a:effectRef idx="0">
            <a:schemeClr val="accent1"/>
          </a:effectRef>
          <a:fontRef idx="minor">
            <a:schemeClr val="tx1"/>
          </a:fontRef>
        </p:style>
      </p:cxnSp>
      <p:sp>
        <p:nvSpPr>
          <p:cNvPr id="26634" name="テキスト ボックス 20"/>
          <p:cNvSpPr txBox="1">
            <a:spLocks noChangeArrowheads="1"/>
          </p:cNvSpPr>
          <p:nvPr/>
        </p:nvSpPr>
        <p:spPr bwMode="auto">
          <a:xfrm>
            <a:off x="857250" y="4608513"/>
            <a:ext cx="2014538" cy="646112"/>
          </a:xfrm>
          <a:prstGeom prst="rect">
            <a:avLst/>
          </a:prstGeom>
          <a:noFill/>
          <a:ln w="9525">
            <a:noFill/>
            <a:miter lim="800000"/>
            <a:headEnd/>
            <a:tailEnd/>
          </a:ln>
        </p:spPr>
        <p:txBody>
          <a:bodyPr wrap="none">
            <a:spAutoFit/>
          </a:bodyPr>
          <a:lstStyle/>
          <a:p>
            <a:r>
              <a:rPr lang="en-US" altLang="ja-JP">
                <a:latin typeface="Calibri" pitchFamily="34" charset="0"/>
              </a:rPr>
              <a:t>JAEA Ueno p690</a:t>
            </a:r>
            <a:br>
              <a:rPr lang="en-US" altLang="ja-JP">
                <a:latin typeface="Calibri" pitchFamily="34" charset="0"/>
              </a:rPr>
            </a:br>
            <a:r>
              <a:rPr lang="en-US" altLang="ja-JP">
                <a:latin typeface="Calibri" pitchFamily="34" charset="0"/>
              </a:rPr>
              <a:t>(Works on Mon-Fri)</a:t>
            </a:r>
          </a:p>
        </p:txBody>
      </p:sp>
      <p:pic>
        <p:nvPicPr>
          <p:cNvPr id="26635" name="Picture 3"/>
          <p:cNvPicPr>
            <a:picLocks noChangeAspect="1" noChangeArrowheads="1"/>
          </p:cNvPicPr>
          <p:nvPr/>
        </p:nvPicPr>
        <p:blipFill>
          <a:blip r:embed="rId4" cstate="print"/>
          <a:srcRect/>
          <a:stretch>
            <a:fillRect/>
          </a:stretch>
        </p:blipFill>
        <p:spPr bwMode="auto">
          <a:xfrm>
            <a:off x="5929313" y="3233738"/>
            <a:ext cx="1857375" cy="1374775"/>
          </a:xfrm>
          <a:prstGeom prst="rect">
            <a:avLst/>
          </a:prstGeom>
          <a:noFill/>
          <a:ln w="9525">
            <a:noFill/>
            <a:miter lim="800000"/>
            <a:headEnd/>
            <a:tailEnd/>
          </a:ln>
        </p:spPr>
      </p:pic>
      <p:sp>
        <p:nvSpPr>
          <p:cNvPr id="26636" name="テキスト ボックス 22"/>
          <p:cNvSpPr txBox="1">
            <a:spLocks noChangeArrowheads="1"/>
          </p:cNvSpPr>
          <p:nvPr/>
        </p:nvSpPr>
        <p:spPr bwMode="auto">
          <a:xfrm>
            <a:off x="5500688" y="4537075"/>
            <a:ext cx="2247900" cy="646113"/>
          </a:xfrm>
          <a:prstGeom prst="rect">
            <a:avLst/>
          </a:prstGeom>
          <a:noFill/>
          <a:ln w="9525">
            <a:noFill/>
            <a:miter lim="800000"/>
            <a:headEnd/>
            <a:tailEnd/>
          </a:ln>
        </p:spPr>
        <p:txBody>
          <a:bodyPr wrap="none">
            <a:spAutoFit/>
          </a:bodyPr>
          <a:lstStyle/>
          <a:p>
            <a:r>
              <a:rPr lang="en-US" altLang="ja-JP">
                <a:latin typeface="Calibri" pitchFamily="34" charset="0"/>
              </a:rPr>
              <a:t>JAEA Tokai Altix350</a:t>
            </a:r>
          </a:p>
          <a:p>
            <a:r>
              <a:rPr lang="en-US" altLang="ja-JP">
                <a:latin typeface="Calibri" pitchFamily="34" charset="0"/>
              </a:rPr>
              <a:t>(Substitute computer)</a:t>
            </a:r>
          </a:p>
        </p:txBody>
      </p:sp>
      <p:cxnSp>
        <p:nvCxnSpPr>
          <p:cNvPr id="26" name="直線矢印コネクタ 25"/>
          <p:cNvCxnSpPr/>
          <p:nvPr/>
        </p:nvCxnSpPr>
        <p:spPr>
          <a:xfrm>
            <a:off x="6429375" y="3070225"/>
            <a:ext cx="785813" cy="1588"/>
          </a:xfrm>
          <a:prstGeom prst="straightConnector1">
            <a:avLst/>
          </a:prstGeom>
          <a:ln w="31750">
            <a:prstDash val="sysDash"/>
            <a:tailEnd type="arrow"/>
          </a:ln>
        </p:spPr>
        <p:style>
          <a:lnRef idx="1">
            <a:schemeClr val="accent1"/>
          </a:lnRef>
          <a:fillRef idx="0">
            <a:schemeClr val="accent1"/>
          </a:fillRef>
          <a:effectRef idx="0">
            <a:schemeClr val="accent1"/>
          </a:effectRef>
          <a:fontRef idx="minor">
            <a:schemeClr val="tx1"/>
          </a:fontRef>
        </p:style>
      </p:cxnSp>
      <p:sp>
        <p:nvSpPr>
          <p:cNvPr id="29" name="フローチャート : 書類 28"/>
          <p:cNvSpPr/>
          <p:nvPr/>
        </p:nvSpPr>
        <p:spPr>
          <a:xfrm>
            <a:off x="2214563" y="2679700"/>
            <a:ext cx="571500" cy="357188"/>
          </a:xfrm>
          <a:prstGeom prst="flowChartDocumen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file</a:t>
            </a:r>
            <a:endParaRPr lang="ja-JP" altLang="en-US" dirty="0">
              <a:solidFill>
                <a:schemeClr val="tx1"/>
              </a:solidFill>
            </a:endParaRPr>
          </a:p>
        </p:txBody>
      </p:sp>
      <p:sp>
        <p:nvSpPr>
          <p:cNvPr id="30" name="フローチャート : 複数書類 29"/>
          <p:cNvSpPr/>
          <p:nvPr/>
        </p:nvSpPr>
        <p:spPr>
          <a:xfrm>
            <a:off x="5867400" y="5313363"/>
            <a:ext cx="631825" cy="473075"/>
          </a:xfrm>
          <a:prstGeom prst="flowChartMultidocumen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3" name="フローチャート : 書類 32"/>
          <p:cNvSpPr/>
          <p:nvPr/>
        </p:nvSpPr>
        <p:spPr>
          <a:xfrm>
            <a:off x="6500813" y="2643188"/>
            <a:ext cx="571500" cy="357187"/>
          </a:xfrm>
          <a:prstGeom prst="flowChartDocumen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file</a:t>
            </a:r>
            <a:endParaRPr lang="ja-JP" altLang="en-US" dirty="0">
              <a:solidFill>
                <a:schemeClr val="tx1"/>
              </a:solidFill>
            </a:endParaRPr>
          </a:p>
        </p:txBody>
      </p:sp>
      <p:sp>
        <p:nvSpPr>
          <p:cNvPr id="26641" name="テキスト ボックス 33"/>
          <p:cNvSpPr txBox="1">
            <a:spLocks noChangeArrowheads="1"/>
          </p:cNvSpPr>
          <p:nvPr/>
        </p:nvSpPr>
        <p:spPr bwMode="auto">
          <a:xfrm>
            <a:off x="285750" y="1357313"/>
            <a:ext cx="8783638" cy="1016000"/>
          </a:xfrm>
          <a:prstGeom prst="rect">
            <a:avLst/>
          </a:prstGeom>
          <a:noFill/>
          <a:ln w="9525">
            <a:noFill/>
            <a:miter lim="800000"/>
            <a:headEnd/>
            <a:tailEnd/>
          </a:ln>
        </p:spPr>
        <p:txBody>
          <a:bodyPr>
            <a:spAutoFit/>
          </a:bodyPr>
          <a:lstStyle/>
          <a:p>
            <a:r>
              <a:rPr lang="en-US" altLang="ja-JP" sz="2000">
                <a:latin typeface="Calibri" pitchFamily="34" charset="0"/>
              </a:rPr>
              <a:t>We have verified the resubmission of the running job at computer scheduled outage.</a:t>
            </a:r>
            <a:endParaRPr lang="ja-JP" altLang="en-US" sz="2000">
              <a:latin typeface="Calibri" pitchFamily="34" charset="0"/>
            </a:endParaRPr>
          </a:p>
          <a:p>
            <a:r>
              <a:rPr lang="en-US" altLang="ja-JP" sz="2000">
                <a:latin typeface="Calibri" pitchFamily="34" charset="0"/>
              </a:rPr>
              <a:t>-&gt; </a:t>
            </a:r>
            <a:r>
              <a:rPr lang="en-US" altLang="ja-JP" sz="2000" b="1" u="sng">
                <a:latin typeface="Calibri" pitchFamily="34" charset="0"/>
              </a:rPr>
              <a:t>We verified that fault-tolerant function works on hardware outage.</a:t>
            </a:r>
            <a:endParaRPr lang="ja-JP" altLang="en-US" sz="2000" b="1" u="sng">
              <a:latin typeface="Calibri" pitchFamily="34" charset="0"/>
            </a:endParaRPr>
          </a:p>
        </p:txBody>
      </p:sp>
      <p:sp>
        <p:nvSpPr>
          <p:cNvPr id="26642" name="テキスト ボックス 33"/>
          <p:cNvSpPr txBox="1">
            <a:spLocks noChangeArrowheads="1"/>
          </p:cNvSpPr>
          <p:nvPr/>
        </p:nvSpPr>
        <p:spPr bwMode="auto">
          <a:xfrm>
            <a:off x="285750" y="928688"/>
            <a:ext cx="5349875" cy="400050"/>
          </a:xfrm>
          <a:prstGeom prst="rect">
            <a:avLst/>
          </a:prstGeom>
          <a:noFill/>
          <a:ln w="9525">
            <a:noFill/>
            <a:miter lim="800000"/>
            <a:headEnd/>
            <a:tailEnd/>
          </a:ln>
        </p:spPr>
        <p:txBody>
          <a:bodyPr wrap="none">
            <a:spAutoFit/>
          </a:bodyPr>
          <a:lstStyle/>
          <a:p>
            <a:r>
              <a:rPr lang="en-US" altLang="ja-JP" sz="2000" b="1">
                <a:solidFill>
                  <a:srgbClr val="00B0F0"/>
                </a:solidFill>
                <a:latin typeface="Calibri" pitchFamily="34" charset="0"/>
              </a:rPr>
              <a:t>Solution 2: Verification of Fault-tolerant function</a:t>
            </a:r>
          </a:p>
        </p:txBody>
      </p:sp>
      <p:sp>
        <p:nvSpPr>
          <p:cNvPr id="27" name="円/楕円 26"/>
          <p:cNvSpPr/>
          <p:nvPr/>
        </p:nvSpPr>
        <p:spPr>
          <a:xfrm>
            <a:off x="1000125" y="2786063"/>
            <a:ext cx="1071563" cy="5715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t>Code</a:t>
            </a:r>
          </a:p>
          <a:p>
            <a:pPr algn="ctr" fontAlgn="auto">
              <a:spcBef>
                <a:spcPts val="0"/>
              </a:spcBef>
              <a:spcAft>
                <a:spcPts val="0"/>
              </a:spcAft>
              <a:defRPr/>
            </a:pPr>
            <a:r>
              <a:rPr lang="en-US" altLang="ja-JP" b="1" dirty="0"/>
              <a:t>A</a:t>
            </a:r>
            <a:endParaRPr lang="ja-JP" altLang="en-US" b="1" dirty="0"/>
          </a:p>
        </p:txBody>
      </p:sp>
      <p:sp>
        <p:nvSpPr>
          <p:cNvPr id="28" name="円/楕円 27"/>
          <p:cNvSpPr/>
          <p:nvPr/>
        </p:nvSpPr>
        <p:spPr>
          <a:xfrm>
            <a:off x="3000375" y="2786063"/>
            <a:ext cx="1071563" cy="5715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t>Code</a:t>
            </a:r>
          </a:p>
          <a:p>
            <a:pPr algn="ctr" fontAlgn="auto">
              <a:spcBef>
                <a:spcPts val="0"/>
              </a:spcBef>
              <a:spcAft>
                <a:spcPts val="0"/>
              </a:spcAft>
              <a:defRPr/>
            </a:pPr>
            <a:r>
              <a:rPr lang="en-US" altLang="ja-JP" b="1" dirty="0"/>
              <a:t>B</a:t>
            </a:r>
            <a:endParaRPr lang="ja-JP" altLang="en-US" b="1" dirty="0"/>
          </a:p>
        </p:txBody>
      </p:sp>
      <p:sp>
        <p:nvSpPr>
          <p:cNvPr id="31" name="円/楕円 30"/>
          <p:cNvSpPr/>
          <p:nvPr/>
        </p:nvSpPr>
        <p:spPr>
          <a:xfrm>
            <a:off x="5286375" y="2786063"/>
            <a:ext cx="1071563" cy="571500"/>
          </a:xfrm>
          <a:prstGeom prst="ellipse">
            <a:avLst/>
          </a:prstGeom>
          <a:solidFill>
            <a:schemeClr val="accent1">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t>Code</a:t>
            </a:r>
          </a:p>
          <a:p>
            <a:pPr algn="ctr" fontAlgn="auto">
              <a:spcBef>
                <a:spcPts val="0"/>
              </a:spcBef>
              <a:spcAft>
                <a:spcPts val="0"/>
              </a:spcAft>
              <a:defRPr/>
            </a:pPr>
            <a:r>
              <a:rPr lang="en-US" altLang="ja-JP" b="1" dirty="0"/>
              <a:t>A</a:t>
            </a:r>
            <a:endParaRPr lang="ja-JP" altLang="en-US" b="1" dirty="0"/>
          </a:p>
        </p:txBody>
      </p:sp>
      <p:sp>
        <p:nvSpPr>
          <p:cNvPr id="32" name="円/楕円 31"/>
          <p:cNvSpPr/>
          <p:nvPr/>
        </p:nvSpPr>
        <p:spPr>
          <a:xfrm>
            <a:off x="7286625" y="2786063"/>
            <a:ext cx="1071563" cy="571500"/>
          </a:xfrm>
          <a:prstGeom prst="ellipse">
            <a:avLst/>
          </a:prstGeom>
          <a:solidFill>
            <a:schemeClr val="accent1">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t>Code</a:t>
            </a:r>
          </a:p>
          <a:p>
            <a:pPr algn="ctr" fontAlgn="auto">
              <a:spcBef>
                <a:spcPts val="0"/>
              </a:spcBef>
              <a:spcAft>
                <a:spcPts val="0"/>
              </a:spcAft>
              <a:defRPr/>
            </a:pPr>
            <a:r>
              <a:rPr lang="en-US" altLang="ja-JP" b="1" dirty="0"/>
              <a:t>B</a:t>
            </a:r>
            <a:endParaRPr lang="ja-JP" altLang="en-US" b="1" dirty="0"/>
          </a:p>
        </p:txBody>
      </p:sp>
      <p:pic>
        <p:nvPicPr>
          <p:cNvPr id="26647" name="Picture 12" descr="C:\Program Files\Microsoft Office\MEDIA\CAGCAT10\j0285750.wmf"/>
          <p:cNvPicPr>
            <a:picLocks noChangeAspect="1" noChangeArrowheads="1"/>
          </p:cNvPicPr>
          <p:nvPr/>
        </p:nvPicPr>
        <p:blipFill>
          <a:blip r:embed="rId5" cstate="print"/>
          <a:srcRect/>
          <a:stretch>
            <a:fillRect/>
          </a:stretch>
        </p:blipFill>
        <p:spPr bwMode="auto">
          <a:xfrm>
            <a:off x="3571875" y="4357688"/>
            <a:ext cx="1824038" cy="1120775"/>
          </a:xfrm>
          <a:prstGeom prst="rect">
            <a:avLst/>
          </a:prstGeom>
          <a:noFill/>
          <a:ln w="9525">
            <a:noFill/>
            <a:miter lim="800000"/>
            <a:headEnd/>
            <a:tailEnd/>
          </a:ln>
        </p:spPr>
      </p:pic>
      <p:sp>
        <p:nvSpPr>
          <p:cNvPr id="34" name="角丸四角形 33"/>
          <p:cNvSpPr/>
          <p:nvPr/>
        </p:nvSpPr>
        <p:spPr>
          <a:xfrm>
            <a:off x="3786188" y="5500688"/>
            <a:ext cx="1214437" cy="64293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t>Controller</a:t>
            </a:r>
            <a:endParaRPr lang="ja-JP" altLang="en-US" b="1" dirty="0"/>
          </a:p>
        </p:txBody>
      </p:sp>
      <p:sp>
        <p:nvSpPr>
          <p:cNvPr id="26649" name="タイトル 34"/>
          <p:cNvSpPr>
            <a:spLocks noGrp="1"/>
          </p:cNvSpPr>
          <p:nvPr>
            <p:ph type="title"/>
          </p:nvPr>
        </p:nvSpPr>
        <p:spPr>
          <a:xfrm>
            <a:off x="457200" y="274638"/>
            <a:ext cx="8229600" cy="511175"/>
          </a:xfrm>
        </p:spPr>
        <p:txBody>
          <a:bodyPr/>
          <a:lstStyle/>
          <a:p>
            <a:r>
              <a:rPr lang="en-US" altLang="ja-JP" sz="3200" dirty="0" smtClean="0">
                <a:latin typeface="Arial" charset="0"/>
              </a:rPr>
              <a:t>IV. Application –Fault-tolerant function-</a:t>
            </a:r>
            <a:endParaRPr lang="ja-JP" altLang="ja-JP" sz="32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3" name="直線矢印コネクタ 2"/>
          <p:cNvCxnSpPr/>
          <p:nvPr/>
        </p:nvCxnSpPr>
        <p:spPr>
          <a:xfrm rot="5400000">
            <a:off x="3447419" y="3321089"/>
            <a:ext cx="208803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直線矢印コネクタ 3"/>
          <p:cNvCxnSpPr/>
          <p:nvPr/>
        </p:nvCxnSpPr>
        <p:spPr>
          <a:xfrm rot="16200000" flipH="1">
            <a:off x="4536096" y="5769361"/>
            <a:ext cx="180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rot="16200000" flipH="1">
            <a:off x="6912280" y="2889121"/>
            <a:ext cx="36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rot="16200000" flipH="1">
            <a:off x="6912280" y="3393177"/>
            <a:ext cx="36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rot="16200000" flipH="1">
            <a:off x="6912280" y="5265385"/>
            <a:ext cx="36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rot="16200000" flipH="1">
            <a:off x="6912280" y="5769441"/>
            <a:ext cx="36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rot="16200000" flipH="1">
            <a:off x="6912280" y="6273497"/>
            <a:ext cx="36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16200000" flipH="1">
            <a:off x="6912280" y="3897233"/>
            <a:ext cx="36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2" descr="C:\Program Files\Microsoft Office\MEDIA\CAGCAT10\j0285750.wmf"/>
          <p:cNvPicPr>
            <a:picLocks noChangeAspect="1" noChangeArrowheads="1"/>
          </p:cNvPicPr>
          <p:nvPr/>
        </p:nvPicPr>
        <p:blipFill>
          <a:blip r:embed="rId3" cstate="print"/>
          <a:srcRect/>
          <a:stretch>
            <a:fillRect/>
          </a:stretch>
        </p:blipFill>
        <p:spPr bwMode="auto">
          <a:xfrm>
            <a:off x="2547219" y="1556793"/>
            <a:ext cx="1094537" cy="672632"/>
          </a:xfrm>
          <a:prstGeom prst="rect">
            <a:avLst/>
          </a:prstGeom>
          <a:noFill/>
          <a:ln w="9525">
            <a:noFill/>
            <a:miter lim="800000"/>
            <a:headEnd/>
            <a:tailEnd/>
          </a:ln>
        </p:spPr>
      </p:pic>
      <p:grpSp>
        <p:nvGrpSpPr>
          <p:cNvPr id="107" name="グループ化 106"/>
          <p:cNvGrpSpPr/>
          <p:nvPr/>
        </p:nvGrpSpPr>
        <p:grpSpPr>
          <a:xfrm>
            <a:off x="4491435" y="2708921"/>
            <a:ext cx="2564661" cy="1368151"/>
            <a:chOff x="5444653" y="2060848"/>
            <a:chExt cx="1620000" cy="1368151"/>
          </a:xfrm>
        </p:grpSpPr>
        <p:cxnSp>
          <p:nvCxnSpPr>
            <p:cNvPr id="14" name="直線矢印コネクタ 13"/>
            <p:cNvCxnSpPr/>
            <p:nvPr/>
          </p:nvCxnSpPr>
          <p:spPr>
            <a:xfrm>
              <a:off x="5444653" y="2060848"/>
              <a:ext cx="1620000" cy="0"/>
            </a:xfrm>
            <a:prstGeom prst="straightConnector1">
              <a:avLst/>
            </a:prstGeom>
            <a:ln w="254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444653" y="2564904"/>
              <a:ext cx="1620000" cy="0"/>
            </a:xfrm>
            <a:prstGeom prst="straightConnector1">
              <a:avLst/>
            </a:prstGeom>
            <a:ln w="254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5444653" y="3068960"/>
              <a:ext cx="1620000" cy="0"/>
            </a:xfrm>
            <a:prstGeom prst="straightConnector1">
              <a:avLst/>
            </a:prstGeom>
            <a:ln w="254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rot="10800000">
              <a:off x="5444653" y="2420887"/>
              <a:ext cx="1620000" cy="0"/>
            </a:xfrm>
            <a:prstGeom prst="straightConnector1">
              <a:avLst/>
            </a:prstGeom>
            <a:ln w="254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5444653" y="2924943"/>
              <a:ext cx="1620000" cy="0"/>
            </a:xfrm>
            <a:prstGeom prst="straightConnector1">
              <a:avLst/>
            </a:prstGeom>
            <a:ln w="254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rot="10800000">
              <a:off x="5444653" y="3428999"/>
              <a:ext cx="1620000" cy="0"/>
            </a:xfrm>
            <a:prstGeom prst="straightConnector1">
              <a:avLst/>
            </a:prstGeom>
            <a:ln w="254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20" name="直線矢印コネクタ 19"/>
          <p:cNvCxnSpPr/>
          <p:nvPr/>
        </p:nvCxnSpPr>
        <p:spPr>
          <a:xfrm>
            <a:off x="5436096" y="5085185"/>
            <a:ext cx="1620000" cy="0"/>
          </a:xfrm>
          <a:prstGeom prst="straightConnector1">
            <a:avLst/>
          </a:prstGeom>
          <a:ln w="254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5436096" y="5589241"/>
            <a:ext cx="1620000" cy="0"/>
          </a:xfrm>
          <a:prstGeom prst="straightConnector1">
            <a:avLst/>
          </a:prstGeom>
          <a:ln w="254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436096" y="6093297"/>
            <a:ext cx="1620000" cy="0"/>
          </a:xfrm>
          <a:prstGeom prst="straightConnector1">
            <a:avLst/>
          </a:prstGeom>
          <a:ln w="254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10800000">
            <a:off x="5436096" y="5445224"/>
            <a:ext cx="1620000" cy="0"/>
          </a:xfrm>
          <a:prstGeom prst="straightConnector1">
            <a:avLst/>
          </a:prstGeom>
          <a:ln w="254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rot="10800000">
            <a:off x="5436096" y="5949280"/>
            <a:ext cx="1620000" cy="0"/>
          </a:xfrm>
          <a:prstGeom prst="straightConnector1">
            <a:avLst/>
          </a:prstGeom>
          <a:ln w="254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rot="10800000">
            <a:off x="5436096" y="6453336"/>
            <a:ext cx="1620000" cy="0"/>
          </a:xfrm>
          <a:prstGeom prst="straightConnector1">
            <a:avLst/>
          </a:prstGeom>
          <a:ln w="254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4923483" y="2564905"/>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49" name="正方形/長方形 48"/>
          <p:cNvSpPr/>
          <p:nvPr/>
        </p:nvSpPr>
        <p:spPr>
          <a:xfrm>
            <a:off x="4923483" y="3140969"/>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50" name="正方形/長方形 49"/>
          <p:cNvSpPr/>
          <p:nvPr/>
        </p:nvSpPr>
        <p:spPr>
          <a:xfrm>
            <a:off x="4923483" y="3645025"/>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51" name="正方形/長方形 50"/>
          <p:cNvSpPr/>
          <p:nvPr/>
        </p:nvSpPr>
        <p:spPr>
          <a:xfrm>
            <a:off x="6444208" y="2924945"/>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52" name="正方形/長方形 51"/>
          <p:cNvSpPr/>
          <p:nvPr/>
        </p:nvSpPr>
        <p:spPr>
          <a:xfrm>
            <a:off x="6444208" y="3429001"/>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53" name="正方形/長方形 52"/>
          <p:cNvSpPr/>
          <p:nvPr/>
        </p:nvSpPr>
        <p:spPr>
          <a:xfrm>
            <a:off x="6444208" y="3933057"/>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grpSp>
        <p:nvGrpSpPr>
          <p:cNvPr id="105" name="グループ化 104"/>
          <p:cNvGrpSpPr/>
          <p:nvPr/>
        </p:nvGrpSpPr>
        <p:grpSpPr>
          <a:xfrm>
            <a:off x="3059832" y="2780929"/>
            <a:ext cx="1431603" cy="1368151"/>
            <a:chOff x="3068389" y="2132856"/>
            <a:chExt cx="2376265" cy="1368151"/>
          </a:xfrm>
        </p:grpSpPr>
        <p:cxnSp>
          <p:nvCxnSpPr>
            <p:cNvPr id="27" name="直線矢印コネクタ 26"/>
            <p:cNvCxnSpPr/>
            <p:nvPr/>
          </p:nvCxnSpPr>
          <p:spPr>
            <a:xfrm rot="10800000">
              <a:off x="3068389" y="2132856"/>
              <a:ext cx="2376264" cy="1588"/>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rot="10800000">
              <a:off x="3068391" y="2491307"/>
              <a:ext cx="2376262" cy="1588"/>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10800000">
              <a:off x="3068391" y="2636912"/>
              <a:ext cx="2376262" cy="1588"/>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rot="10800000">
              <a:off x="3068392" y="2995363"/>
              <a:ext cx="2376262" cy="1588"/>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rot="10800000">
              <a:off x="3068391" y="3140968"/>
              <a:ext cx="2376262" cy="1588"/>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rot="10800000">
              <a:off x="3068392" y="3499419"/>
              <a:ext cx="2376262" cy="1588"/>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34" name="直線矢印コネクタ 33"/>
          <p:cNvCxnSpPr/>
          <p:nvPr/>
        </p:nvCxnSpPr>
        <p:spPr>
          <a:xfrm rot="10800000">
            <a:off x="3059834" y="5157193"/>
            <a:ext cx="2376262" cy="1588"/>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10800000">
            <a:off x="3059835" y="5515644"/>
            <a:ext cx="2376262" cy="1588"/>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rot="10800000">
            <a:off x="3059835" y="5661249"/>
            <a:ext cx="2376262" cy="1588"/>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rot="10800000">
            <a:off x="3059837" y="6019700"/>
            <a:ext cx="2376262" cy="1588"/>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rot="10800000">
            <a:off x="3059835" y="6165305"/>
            <a:ext cx="2376262" cy="1588"/>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rot="10800000">
            <a:off x="3059837" y="6523756"/>
            <a:ext cx="2376262" cy="1588"/>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3059832" y="4869161"/>
            <a:ext cx="2376262" cy="1588"/>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4" name="円/楕円 63"/>
          <p:cNvSpPr>
            <a:spLocks noChangeAspect="1"/>
          </p:cNvSpPr>
          <p:nvPr/>
        </p:nvSpPr>
        <p:spPr>
          <a:xfrm>
            <a:off x="3618782" y="3501009"/>
            <a:ext cx="219456" cy="21945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4860032" y="5013177"/>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66" name="正方形/長方形 65"/>
          <p:cNvSpPr/>
          <p:nvPr/>
        </p:nvSpPr>
        <p:spPr>
          <a:xfrm>
            <a:off x="4860032" y="5589241"/>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
        <p:nvSpPr>
          <p:cNvPr id="67" name="正方形/長方形 66"/>
          <p:cNvSpPr/>
          <p:nvPr/>
        </p:nvSpPr>
        <p:spPr>
          <a:xfrm>
            <a:off x="4860032" y="6093297"/>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5</a:t>
            </a:r>
            <a:endParaRPr kumimoji="1" lang="ja-JP" altLang="en-US" dirty="0"/>
          </a:p>
        </p:txBody>
      </p:sp>
      <p:sp>
        <p:nvSpPr>
          <p:cNvPr id="68" name="正方形/長方形 67"/>
          <p:cNvSpPr/>
          <p:nvPr/>
        </p:nvSpPr>
        <p:spPr>
          <a:xfrm>
            <a:off x="3491880" y="5373217"/>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69" name="正方形/長方形 68"/>
          <p:cNvSpPr/>
          <p:nvPr/>
        </p:nvSpPr>
        <p:spPr>
          <a:xfrm>
            <a:off x="3491880" y="5877273"/>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
        <p:nvSpPr>
          <p:cNvPr id="70" name="正方形/長方形 69"/>
          <p:cNvSpPr/>
          <p:nvPr/>
        </p:nvSpPr>
        <p:spPr>
          <a:xfrm>
            <a:off x="3491880" y="6381329"/>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5</a:t>
            </a:r>
            <a:endParaRPr kumimoji="1" lang="ja-JP" altLang="en-US" dirty="0"/>
          </a:p>
        </p:txBody>
      </p:sp>
      <p:sp>
        <p:nvSpPr>
          <p:cNvPr id="71" name="正方形/長方形 70"/>
          <p:cNvSpPr/>
          <p:nvPr/>
        </p:nvSpPr>
        <p:spPr>
          <a:xfrm>
            <a:off x="5724128" y="4941169"/>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72" name="正方形/長方形 71"/>
          <p:cNvSpPr/>
          <p:nvPr/>
        </p:nvSpPr>
        <p:spPr>
          <a:xfrm>
            <a:off x="5724128" y="5517233"/>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
        <p:nvSpPr>
          <p:cNvPr id="73" name="正方形/長方形 72"/>
          <p:cNvSpPr/>
          <p:nvPr/>
        </p:nvSpPr>
        <p:spPr>
          <a:xfrm>
            <a:off x="5724128" y="6021289"/>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5</a:t>
            </a:r>
            <a:endParaRPr kumimoji="1" lang="ja-JP" altLang="en-US" dirty="0"/>
          </a:p>
        </p:txBody>
      </p:sp>
      <p:sp>
        <p:nvSpPr>
          <p:cNvPr id="74" name="円/楕円 73"/>
          <p:cNvSpPr>
            <a:spLocks noChangeAspect="1"/>
          </p:cNvSpPr>
          <p:nvPr/>
        </p:nvSpPr>
        <p:spPr>
          <a:xfrm>
            <a:off x="4211960" y="5877273"/>
            <a:ext cx="219456" cy="21945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6444208" y="5301209"/>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76" name="正方形/長方形 75"/>
          <p:cNvSpPr/>
          <p:nvPr/>
        </p:nvSpPr>
        <p:spPr>
          <a:xfrm>
            <a:off x="6444208" y="5805265"/>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
        <p:nvSpPr>
          <p:cNvPr id="77" name="正方形/長方形 76"/>
          <p:cNvSpPr/>
          <p:nvPr/>
        </p:nvSpPr>
        <p:spPr>
          <a:xfrm>
            <a:off x="6444208" y="6309321"/>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5</a:t>
            </a:r>
            <a:endParaRPr kumimoji="1" lang="ja-JP" altLang="en-US" dirty="0"/>
          </a:p>
        </p:txBody>
      </p:sp>
      <p:sp>
        <p:nvSpPr>
          <p:cNvPr id="78" name="円/楕円 77"/>
          <p:cNvSpPr>
            <a:spLocks noChangeAspect="1"/>
          </p:cNvSpPr>
          <p:nvPr/>
        </p:nvSpPr>
        <p:spPr>
          <a:xfrm>
            <a:off x="4932040" y="4725145"/>
            <a:ext cx="219456" cy="21945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3347864" y="4725145"/>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80" name="正方形/長方形 79"/>
          <p:cNvSpPr/>
          <p:nvPr/>
        </p:nvSpPr>
        <p:spPr>
          <a:xfrm>
            <a:off x="3563888" y="4725145"/>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81" name="正方形/長方形 80"/>
          <p:cNvSpPr/>
          <p:nvPr/>
        </p:nvSpPr>
        <p:spPr>
          <a:xfrm>
            <a:off x="3779912" y="4725145"/>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83" name="正方形/長方形 82"/>
          <p:cNvSpPr/>
          <p:nvPr/>
        </p:nvSpPr>
        <p:spPr>
          <a:xfrm>
            <a:off x="4139952" y="4725145"/>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84" name="正方形/長方形 83"/>
          <p:cNvSpPr/>
          <p:nvPr/>
        </p:nvSpPr>
        <p:spPr>
          <a:xfrm>
            <a:off x="4355976" y="4725145"/>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85" name="正方形/長方形 84"/>
          <p:cNvSpPr/>
          <p:nvPr/>
        </p:nvSpPr>
        <p:spPr>
          <a:xfrm>
            <a:off x="4572000" y="4725145"/>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cxnSp>
        <p:nvCxnSpPr>
          <p:cNvPr id="86" name="直線矢印コネクタ 85"/>
          <p:cNvCxnSpPr/>
          <p:nvPr/>
        </p:nvCxnSpPr>
        <p:spPr>
          <a:xfrm rot="5400000">
            <a:off x="900386" y="4436319"/>
            <a:ext cx="432048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3339307" y="2996953"/>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57" name="正方形/長方形 56"/>
          <p:cNvSpPr/>
          <p:nvPr/>
        </p:nvSpPr>
        <p:spPr>
          <a:xfrm>
            <a:off x="3339307" y="3501009"/>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58" name="正方形/長方形 57"/>
          <p:cNvSpPr/>
          <p:nvPr/>
        </p:nvSpPr>
        <p:spPr>
          <a:xfrm>
            <a:off x="3339307" y="4005065"/>
            <a:ext cx="216024" cy="21602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60" name="正方形/長方形 59"/>
          <p:cNvSpPr/>
          <p:nvPr/>
        </p:nvSpPr>
        <p:spPr>
          <a:xfrm>
            <a:off x="4059387" y="3212977"/>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61" name="正方形/長方形 60"/>
          <p:cNvSpPr/>
          <p:nvPr/>
        </p:nvSpPr>
        <p:spPr>
          <a:xfrm>
            <a:off x="4059387" y="3717033"/>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grpSp>
        <p:nvGrpSpPr>
          <p:cNvPr id="113" name="グループ化 112"/>
          <p:cNvGrpSpPr/>
          <p:nvPr/>
        </p:nvGrpSpPr>
        <p:grpSpPr>
          <a:xfrm>
            <a:off x="4392000" y="4293096"/>
            <a:ext cx="216000" cy="216024"/>
            <a:chOff x="1395091" y="2852937"/>
            <a:chExt cx="216000" cy="216024"/>
          </a:xfrm>
        </p:grpSpPr>
        <p:cxnSp>
          <p:nvCxnSpPr>
            <p:cNvPr id="103" name="直線コネクタ 102"/>
            <p:cNvCxnSpPr/>
            <p:nvPr/>
          </p:nvCxnSpPr>
          <p:spPr>
            <a:xfrm rot="16200000" flipH="1">
              <a:off x="1395091" y="2852961"/>
              <a:ext cx="216000" cy="216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rot="10800000" flipH="1">
              <a:off x="1395091" y="2852937"/>
              <a:ext cx="216000" cy="216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9" name="正方形/長方形 58"/>
          <p:cNvSpPr/>
          <p:nvPr/>
        </p:nvSpPr>
        <p:spPr>
          <a:xfrm>
            <a:off x="4059387" y="2636913"/>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111" name="テキスト ボックス 110"/>
          <p:cNvSpPr txBox="1"/>
          <p:nvPr/>
        </p:nvSpPr>
        <p:spPr>
          <a:xfrm>
            <a:off x="3995936" y="1052736"/>
            <a:ext cx="856196" cy="338554"/>
          </a:xfrm>
          <a:prstGeom prst="rect">
            <a:avLst/>
          </a:prstGeom>
          <a:noFill/>
        </p:spPr>
        <p:txBody>
          <a:bodyPr wrap="none" rtlCol="0">
            <a:spAutoFit/>
          </a:bodyPr>
          <a:lstStyle/>
          <a:p>
            <a:r>
              <a:rPr kumimoji="1" lang="en-US" altLang="ja-JP" sz="1600" dirty="0" smtClean="0"/>
              <a:t>Code A</a:t>
            </a:r>
            <a:endParaRPr kumimoji="1" lang="ja-JP" altLang="en-US" sz="1600" dirty="0"/>
          </a:p>
        </p:txBody>
      </p:sp>
      <p:sp>
        <p:nvSpPr>
          <p:cNvPr id="112" name="テキスト ボックス 111"/>
          <p:cNvSpPr txBox="1"/>
          <p:nvPr/>
        </p:nvSpPr>
        <p:spPr>
          <a:xfrm>
            <a:off x="6588224" y="1052736"/>
            <a:ext cx="867545" cy="338554"/>
          </a:xfrm>
          <a:prstGeom prst="rect">
            <a:avLst/>
          </a:prstGeom>
          <a:noFill/>
        </p:spPr>
        <p:txBody>
          <a:bodyPr wrap="none" rtlCol="0">
            <a:spAutoFit/>
          </a:bodyPr>
          <a:lstStyle/>
          <a:p>
            <a:r>
              <a:rPr kumimoji="1" lang="en-US" altLang="ja-JP" sz="1600" dirty="0" smtClean="0"/>
              <a:t>Code B</a:t>
            </a:r>
            <a:endParaRPr kumimoji="1" lang="ja-JP" altLang="en-US" sz="1600" dirty="0"/>
          </a:p>
        </p:txBody>
      </p:sp>
      <p:sp>
        <p:nvSpPr>
          <p:cNvPr id="73730" name="tower"/>
          <p:cNvSpPr>
            <a:spLocks noChangeAspect="1" noEditPoints="1" noChangeArrowheads="1"/>
          </p:cNvSpPr>
          <p:nvPr/>
        </p:nvSpPr>
        <p:spPr bwMode="auto">
          <a:xfrm>
            <a:off x="5220072" y="1412776"/>
            <a:ext cx="434340" cy="86868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5" name="テキスト ボックス 114"/>
          <p:cNvSpPr txBox="1"/>
          <p:nvPr/>
        </p:nvSpPr>
        <p:spPr>
          <a:xfrm>
            <a:off x="5076056" y="1052736"/>
            <a:ext cx="856196" cy="338554"/>
          </a:xfrm>
          <a:prstGeom prst="rect">
            <a:avLst/>
          </a:prstGeom>
          <a:noFill/>
        </p:spPr>
        <p:txBody>
          <a:bodyPr wrap="none" rtlCol="0">
            <a:spAutoFit/>
          </a:bodyPr>
          <a:lstStyle/>
          <a:p>
            <a:r>
              <a:rPr kumimoji="1" lang="en-US" altLang="ja-JP" sz="1600" dirty="0" smtClean="0"/>
              <a:t>Code A</a:t>
            </a:r>
            <a:endParaRPr kumimoji="1" lang="ja-JP" altLang="en-US" sz="1600" dirty="0"/>
          </a:p>
        </p:txBody>
      </p:sp>
      <p:sp>
        <p:nvSpPr>
          <p:cNvPr id="116" name="テキスト ボックス 115"/>
          <p:cNvSpPr txBox="1"/>
          <p:nvPr/>
        </p:nvSpPr>
        <p:spPr>
          <a:xfrm>
            <a:off x="2483768" y="1052736"/>
            <a:ext cx="1072730" cy="338554"/>
          </a:xfrm>
          <a:prstGeom prst="rect">
            <a:avLst/>
          </a:prstGeom>
          <a:noFill/>
        </p:spPr>
        <p:txBody>
          <a:bodyPr wrap="none" rtlCol="0">
            <a:spAutoFit/>
          </a:bodyPr>
          <a:lstStyle/>
          <a:p>
            <a:r>
              <a:rPr kumimoji="1" lang="en-US" altLang="ja-JP" sz="1600" dirty="0" smtClean="0"/>
              <a:t>Controller</a:t>
            </a:r>
            <a:endParaRPr kumimoji="1" lang="ja-JP" altLang="en-US" sz="1600" dirty="0"/>
          </a:p>
        </p:txBody>
      </p:sp>
      <p:sp>
        <p:nvSpPr>
          <p:cNvPr id="117" name="角丸四角形吹き出し 116"/>
          <p:cNvSpPr/>
          <p:nvPr/>
        </p:nvSpPr>
        <p:spPr>
          <a:xfrm>
            <a:off x="683568" y="3717032"/>
            <a:ext cx="1584176" cy="576064"/>
          </a:xfrm>
          <a:prstGeom prst="wedgeRoundRectCallout">
            <a:avLst>
              <a:gd name="adj1" fmla="val 98818"/>
              <a:gd name="adj2" fmla="val 63970"/>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rPr>
              <a:t>Controller detects outage at comp 1.</a:t>
            </a:r>
            <a:endParaRPr kumimoji="1" lang="ja-JP" altLang="en-US" sz="1400" dirty="0">
              <a:solidFill>
                <a:schemeClr val="tx1"/>
              </a:solidFill>
            </a:endParaRPr>
          </a:p>
        </p:txBody>
      </p:sp>
      <p:sp>
        <p:nvSpPr>
          <p:cNvPr id="118" name="テキスト ボックス 117"/>
          <p:cNvSpPr txBox="1"/>
          <p:nvPr/>
        </p:nvSpPr>
        <p:spPr>
          <a:xfrm>
            <a:off x="3923928" y="764704"/>
            <a:ext cx="960519" cy="338554"/>
          </a:xfrm>
          <a:prstGeom prst="rect">
            <a:avLst/>
          </a:prstGeom>
          <a:noFill/>
        </p:spPr>
        <p:txBody>
          <a:bodyPr wrap="none" rtlCol="0">
            <a:spAutoFit/>
          </a:bodyPr>
          <a:lstStyle/>
          <a:p>
            <a:r>
              <a:rPr kumimoji="1" lang="en-US" altLang="ja-JP" sz="1600" dirty="0" smtClean="0"/>
              <a:t>Comp. 1</a:t>
            </a:r>
            <a:endParaRPr kumimoji="1" lang="ja-JP" altLang="en-US" sz="1600" dirty="0"/>
          </a:p>
        </p:txBody>
      </p:sp>
      <p:sp>
        <p:nvSpPr>
          <p:cNvPr id="119" name="テキスト ボックス 118"/>
          <p:cNvSpPr txBox="1"/>
          <p:nvPr/>
        </p:nvSpPr>
        <p:spPr>
          <a:xfrm>
            <a:off x="5004048" y="764704"/>
            <a:ext cx="960519" cy="338554"/>
          </a:xfrm>
          <a:prstGeom prst="rect">
            <a:avLst/>
          </a:prstGeom>
          <a:noFill/>
        </p:spPr>
        <p:txBody>
          <a:bodyPr wrap="none" rtlCol="0">
            <a:spAutoFit/>
          </a:bodyPr>
          <a:lstStyle/>
          <a:p>
            <a:r>
              <a:rPr kumimoji="1" lang="en-US" altLang="ja-JP" sz="1600" dirty="0" smtClean="0"/>
              <a:t>Comp. 2</a:t>
            </a:r>
            <a:endParaRPr kumimoji="1" lang="ja-JP" altLang="en-US" sz="1600" dirty="0"/>
          </a:p>
        </p:txBody>
      </p:sp>
      <p:sp>
        <p:nvSpPr>
          <p:cNvPr id="120" name="テキスト ボックス 119"/>
          <p:cNvSpPr txBox="1"/>
          <p:nvPr/>
        </p:nvSpPr>
        <p:spPr>
          <a:xfrm>
            <a:off x="6516216" y="764704"/>
            <a:ext cx="960519" cy="338554"/>
          </a:xfrm>
          <a:prstGeom prst="rect">
            <a:avLst/>
          </a:prstGeom>
          <a:noFill/>
        </p:spPr>
        <p:txBody>
          <a:bodyPr wrap="none" rtlCol="0">
            <a:spAutoFit/>
          </a:bodyPr>
          <a:lstStyle/>
          <a:p>
            <a:r>
              <a:rPr kumimoji="1" lang="en-US" altLang="ja-JP" sz="1600" dirty="0" smtClean="0"/>
              <a:t>Comp. 3</a:t>
            </a:r>
            <a:endParaRPr kumimoji="1" lang="ja-JP" altLang="en-US" sz="1600" dirty="0"/>
          </a:p>
        </p:txBody>
      </p:sp>
      <p:sp>
        <p:nvSpPr>
          <p:cNvPr id="121" name="角丸四角形吹き出し 120"/>
          <p:cNvSpPr/>
          <p:nvPr/>
        </p:nvSpPr>
        <p:spPr>
          <a:xfrm>
            <a:off x="395536" y="2996952"/>
            <a:ext cx="2016224" cy="576064"/>
          </a:xfrm>
          <a:prstGeom prst="wedgeRoundRectCallout">
            <a:avLst>
              <a:gd name="adj1" fmla="val 81811"/>
              <a:gd name="adj2" fmla="val 65623"/>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rPr>
              <a:t>Controller receives restart file from comp 1.</a:t>
            </a:r>
            <a:endParaRPr kumimoji="1" lang="ja-JP" altLang="en-US" sz="1400" dirty="0">
              <a:solidFill>
                <a:schemeClr val="tx1"/>
              </a:solidFill>
            </a:endParaRPr>
          </a:p>
        </p:txBody>
      </p:sp>
      <p:sp>
        <p:nvSpPr>
          <p:cNvPr id="122" name="角丸四角形吹き出し 121"/>
          <p:cNvSpPr/>
          <p:nvPr/>
        </p:nvSpPr>
        <p:spPr>
          <a:xfrm>
            <a:off x="323528" y="4365104"/>
            <a:ext cx="2088232" cy="720080"/>
          </a:xfrm>
          <a:prstGeom prst="wedgeRoundRectCallout">
            <a:avLst>
              <a:gd name="adj1" fmla="val 80991"/>
              <a:gd name="adj2" fmla="val 16571"/>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rPr>
              <a:t>Controller sends restart file and transferred files to comp 2.</a:t>
            </a:r>
            <a:endParaRPr kumimoji="1" lang="ja-JP" altLang="en-US" sz="1400" dirty="0">
              <a:solidFill>
                <a:schemeClr val="tx1"/>
              </a:solidFill>
            </a:endParaRPr>
          </a:p>
        </p:txBody>
      </p:sp>
      <p:pic>
        <p:nvPicPr>
          <p:cNvPr id="88" name="Picture 3" descr="C:\Documents and Settings\tatekawa\My Documents\My Pictures\Microsoft クリップ オーガナイザ\j0432647.png"/>
          <p:cNvPicPr>
            <a:picLocks noChangeAspect="1" noChangeArrowheads="1"/>
          </p:cNvPicPr>
          <p:nvPr/>
        </p:nvPicPr>
        <p:blipFill>
          <a:blip r:embed="rId4" cstate="print"/>
          <a:srcRect/>
          <a:stretch>
            <a:fillRect/>
          </a:stretch>
        </p:blipFill>
        <p:spPr bwMode="auto">
          <a:xfrm>
            <a:off x="6516216" y="1340768"/>
            <a:ext cx="1200150" cy="1200150"/>
          </a:xfrm>
          <a:prstGeom prst="rect">
            <a:avLst/>
          </a:prstGeom>
          <a:noFill/>
        </p:spPr>
      </p:pic>
      <p:pic>
        <p:nvPicPr>
          <p:cNvPr id="89" name="Picture 7" descr="C:\Documents and Settings\Administrator\Local Settings\Temporary Internet Files\Content.IE5\W3VC2F7E\MCj04348450000[1].png"/>
          <p:cNvPicPr>
            <a:picLocks noChangeAspect="1" noChangeArrowheads="1"/>
          </p:cNvPicPr>
          <p:nvPr/>
        </p:nvPicPr>
        <p:blipFill>
          <a:blip r:embed="rId5" cstate="print"/>
          <a:srcRect/>
          <a:stretch>
            <a:fillRect/>
          </a:stretch>
        </p:blipFill>
        <p:spPr bwMode="auto">
          <a:xfrm>
            <a:off x="3995936" y="1340768"/>
            <a:ext cx="1000233" cy="1000144"/>
          </a:xfrm>
          <a:prstGeom prst="rect">
            <a:avLst/>
          </a:prstGeom>
          <a:noFill/>
          <a:ln w="9525">
            <a:noFill/>
            <a:miter lim="800000"/>
            <a:headEnd/>
            <a:tailEnd/>
          </a:ln>
        </p:spPr>
      </p:pic>
      <p:sp>
        <p:nvSpPr>
          <p:cNvPr id="90" name="タイトル 89"/>
          <p:cNvSpPr>
            <a:spLocks noGrp="1"/>
          </p:cNvSpPr>
          <p:nvPr>
            <p:ph type="title"/>
          </p:nvPr>
        </p:nvSpPr>
        <p:spPr>
          <a:xfrm>
            <a:off x="457200" y="274638"/>
            <a:ext cx="8229600" cy="490066"/>
          </a:xfrm>
        </p:spPr>
        <p:txBody>
          <a:bodyPr/>
          <a:lstStyle/>
          <a:p>
            <a:r>
              <a:rPr lang="en-US" altLang="ja-JP" sz="3200" dirty="0" smtClean="0">
                <a:latin typeface="Arial" charset="0"/>
              </a:rPr>
              <a:t>IV. Application –Fault-tolerant function-</a:t>
            </a:r>
            <a:endParaRPr kumimoji="1" lang="ja-JP" altLang="en-US" sz="3200"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dirty="0" smtClean="0"/>
              <a:t>The construction of SOAF</a:t>
            </a:r>
            <a:endParaRPr kumimoji="1" lang="ja-JP" altLang="en-US" sz="3600" dirty="0"/>
          </a:p>
        </p:txBody>
      </p:sp>
      <p:graphicFrame>
        <p:nvGraphicFramePr>
          <p:cNvPr id="4" name="コンテンツ プレースホルダ 3"/>
          <p:cNvGraphicFramePr>
            <a:graphicFrameLocks noGrp="1"/>
          </p:cNvGraphicFramePr>
          <p:nvPr>
            <p:ph idx="1"/>
          </p:nvPr>
        </p:nvGraphicFramePr>
        <p:xfrm>
          <a:off x="1691680" y="1412776"/>
          <a:ext cx="5626968" cy="1483360"/>
        </p:xfrm>
        <a:graphic>
          <a:graphicData uri="http://schemas.openxmlformats.org/drawingml/2006/table">
            <a:tbl>
              <a:tblPr firstRow="1" bandRow="1">
                <a:tableStyleId>{5C22544A-7EE6-4342-B048-85BDC9FD1C3A}</a:tableStyleId>
              </a:tblPr>
              <a:tblGrid>
                <a:gridCol w="1875656"/>
                <a:gridCol w="1958211"/>
                <a:gridCol w="1793101"/>
              </a:tblGrid>
              <a:tr h="370840">
                <a:tc>
                  <a:txBody>
                    <a:bodyPr/>
                    <a:lstStyle/>
                    <a:p>
                      <a:endParaRPr kumimoji="1" lang="ja-JP" altLang="en-US" dirty="0"/>
                    </a:p>
                  </a:txBody>
                  <a:tcPr/>
                </a:tc>
                <a:tc>
                  <a:txBody>
                    <a:bodyPr/>
                    <a:lstStyle/>
                    <a:p>
                      <a:r>
                        <a:rPr kumimoji="1" lang="en-US" altLang="ja-JP" dirty="0" smtClean="0"/>
                        <a:t>Controller</a:t>
                      </a:r>
                      <a:endParaRPr kumimoji="1" lang="ja-JP" altLang="en-US" dirty="0"/>
                    </a:p>
                  </a:txBody>
                  <a:tcPr/>
                </a:tc>
                <a:tc>
                  <a:txBody>
                    <a:bodyPr/>
                    <a:lstStyle/>
                    <a:p>
                      <a:r>
                        <a:rPr kumimoji="1" lang="en-US" altLang="ja-JP" dirty="0" smtClean="0"/>
                        <a:t>Sentinel</a:t>
                      </a:r>
                      <a:endParaRPr kumimoji="1" lang="ja-JP" altLang="en-US" dirty="0"/>
                    </a:p>
                  </a:txBody>
                  <a:tcPr/>
                </a:tc>
              </a:tr>
              <a:tr h="370840">
                <a:tc>
                  <a:txBody>
                    <a:bodyPr/>
                    <a:lstStyle/>
                    <a:p>
                      <a:r>
                        <a:rPr kumimoji="1" lang="en-US" altLang="ja-JP" dirty="0" smtClean="0"/>
                        <a:t>Language</a:t>
                      </a:r>
                      <a:endParaRPr kumimoji="1" lang="ja-JP" altLang="en-US" dirty="0"/>
                    </a:p>
                  </a:txBody>
                  <a:tcPr/>
                </a:tc>
                <a:tc>
                  <a:txBody>
                    <a:bodyPr/>
                    <a:lstStyle/>
                    <a:p>
                      <a:r>
                        <a:rPr kumimoji="1" lang="en-US" altLang="ja-JP" dirty="0" smtClean="0"/>
                        <a:t>C</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Perl</a:t>
                      </a:r>
                      <a:endParaRPr kumimoji="1" lang="ja-JP" altLang="en-US" dirty="0" smtClean="0"/>
                    </a:p>
                  </a:txBody>
                  <a:tcPr/>
                </a:tc>
              </a:tr>
              <a:tr h="370840">
                <a:tc>
                  <a:txBody>
                    <a:bodyPr/>
                    <a:lstStyle/>
                    <a:p>
                      <a:r>
                        <a:rPr kumimoji="1" lang="en-US" altLang="ja-JP" dirty="0" smtClean="0"/>
                        <a:t>Length (lines)</a:t>
                      </a:r>
                      <a:endParaRPr kumimoji="1" lang="ja-JP" altLang="en-US" dirty="0"/>
                    </a:p>
                  </a:txBody>
                  <a:tcPr/>
                </a:tc>
                <a:tc>
                  <a:txBody>
                    <a:bodyPr/>
                    <a:lstStyle/>
                    <a:p>
                      <a:r>
                        <a:rPr kumimoji="1" lang="en-US" altLang="ja-JP" dirty="0" smtClean="0"/>
                        <a:t>9456</a:t>
                      </a:r>
                      <a:endParaRPr kumimoji="1" lang="ja-JP" altLang="en-US" dirty="0"/>
                    </a:p>
                  </a:txBody>
                  <a:tcPr/>
                </a:tc>
                <a:tc>
                  <a:txBody>
                    <a:bodyPr/>
                    <a:lstStyle/>
                    <a:p>
                      <a:r>
                        <a:rPr kumimoji="1" lang="en-US" altLang="ja-JP" dirty="0" smtClean="0"/>
                        <a:t>152</a:t>
                      </a:r>
                    </a:p>
                  </a:txBody>
                  <a:tcPr/>
                </a:tc>
              </a:tr>
              <a:tr h="370840">
                <a:tc>
                  <a:txBody>
                    <a:bodyPr/>
                    <a:lstStyle/>
                    <a:p>
                      <a:r>
                        <a:rPr kumimoji="1" lang="en-US" altLang="ja-JP" dirty="0" smtClean="0"/>
                        <a:t>Operation System</a:t>
                      </a:r>
                      <a:endParaRPr kumimoji="1" lang="ja-JP" altLang="en-US" dirty="0"/>
                    </a:p>
                  </a:txBody>
                  <a:tcPr/>
                </a:tc>
                <a:tc>
                  <a:txBody>
                    <a:bodyPr/>
                    <a:lstStyle/>
                    <a:p>
                      <a:r>
                        <a:rPr kumimoji="1" lang="en-US" altLang="ja-JP" dirty="0" smtClean="0"/>
                        <a:t>Linux OS</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Linux OS,</a:t>
                      </a:r>
                      <a:r>
                        <a:rPr kumimoji="1" lang="en-US" altLang="ja-JP" baseline="0" dirty="0" smtClean="0"/>
                        <a:t> UNIX</a:t>
                      </a:r>
                      <a:endParaRPr kumimoji="1" lang="ja-JP" altLang="en-US" dirty="0" smtClean="0"/>
                    </a:p>
                  </a:txBody>
                  <a:tcPr/>
                </a:tc>
              </a:tr>
            </a:tbl>
          </a:graphicData>
        </a:graphic>
      </p:graphicFrame>
      <p:sp>
        <p:nvSpPr>
          <p:cNvPr id="5" name="テキスト ボックス 4"/>
          <p:cNvSpPr txBox="1"/>
          <p:nvPr/>
        </p:nvSpPr>
        <p:spPr>
          <a:xfrm>
            <a:off x="1691680" y="3068960"/>
            <a:ext cx="4288353" cy="369332"/>
          </a:xfrm>
          <a:prstGeom prst="rect">
            <a:avLst/>
          </a:prstGeom>
          <a:noFill/>
        </p:spPr>
        <p:txBody>
          <a:bodyPr wrap="none" rtlCol="0">
            <a:spAutoFit/>
          </a:bodyPr>
          <a:lstStyle/>
          <a:p>
            <a:r>
              <a:rPr kumimoji="1" lang="en-US" altLang="ja-JP" dirty="0" smtClean="0"/>
              <a:t>Configuration file (Scenario 1): 125 lines</a:t>
            </a:r>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9" name="グループ化 18"/>
          <p:cNvGrpSpPr/>
          <p:nvPr/>
        </p:nvGrpSpPr>
        <p:grpSpPr>
          <a:xfrm>
            <a:off x="467544" y="404664"/>
            <a:ext cx="2309366" cy="1405533"/>
            <a:chOff x="4427984" y="816967"/>
            <a:chExt cx="2309366" cy="1405533"/>
          </a:xfrm>
        </p:grpSpPr>
        <p:grpSp>
          <p:nvGrpSpPr>
            <p:cNvPr id="2" name="Group 2"/>
            <p:cNvGrpSpPr>
              <a:grpSpLocks noChangeAspect="1"/>
            </p:cNvGrpSpPr>
            <p:nvPr/>
          </p:nvGrpSpPr>
          <p:grpSpPr bwMode="auto">
            <a:xfrm>
              <a:off x="4429125" y="1000125"/>
              <a:ext cx="2308225" cy="1222375"/>
              <a:chOff x="6491" y="5979"/>
              <a:chExt cx="3030" cy="1605"/>
            </a:xfrm>
          </p:grpSpPr>
          <p:sp>
            <p:nvSpPr>
              <p:cNvPr id="3" name="Rectangle 3"/>
              <p:cNvSpPr>
                <a:spLocks noChangeArrowheads="1"/>
              </p:cNvSpPr>
              <p:nvPr/>
            </p:nvSpPr>
            <p:spPr bwMode="auto">
              <a:xfrm>
                <a:off x="6491" y="5979"/>
                <a:ext cx="1095" cy="465"/>
              </a:xfrm>
              <a:prstGeom prst="rect">
                <a:avLst/>
              </a:prstGeom>
              <a:solidFill>
                <a:srgbClr val="FFFFFF"/>
              </a:solidFill>
              <a:ln w="15875">
                <a:solidFill>
                  <a:srgbClr val="000000"/>
                </a:solidFill>
                <a:miter lim="800000"/>
                <a:headEnd/>
                <a:tailEnd/>
              </a:ln>
            </p:spPr>
            <p:txBody>
              <a:bodyPr lIns="74295" tIns="8890" rIns="74295" bIns="8890"/>
              <a:lstStyle/>
              <a:p>
                <a:pPr algn="ctr"/>
                <a:r>
                  <a:rPr lang="en-US" altLang="ja-JP" sz="1200">
                    <a:latin typeface="Century" pitchFamily="18" charset="0"/>
                    <a:ea typeface="ＭＳ 明朝" pitchFamily="17" charset="-128"/>
                  </a:rPr>
                  <a:t>TOPICS</a:t>
                </a:r>
                <a:endParaRPr lang="ja-JP" altLang="ja-JP" sz="2800"/>
              </a:p>
            </p:txBody>
          </p:sp>
          <p:sp>
            <p:nvSpPr>
              <p:cNvPr id="4" name="Rectangle 4"/>
              <p:cNvSpPr>
                <a:spLocks noChangeArrowheads="1"/>
              </p:cNvSpPr>
              <p:nvPr/>
            </p:nvSpPr>
            <p:spPr bwMode="auto">
              <a:xfrm>
                <a:off x="8291" y="5979"/>
                <a:ext cx="1230" cy="465"/>
              </a:xfrm>
              <a:prstGeom prst="rect">
                <a:avLst/>
              </a:prstGeom>
              <a:solidFill>
                <a:srgbClr val="FFFFFF"/>
              </a:solidFill>
              <a:ln w="9525">
                <a:solidFill>
                  <a:srgbClr val="000000"/>
                </a:solidFill>
                <a:miter lim="800000"/>
                <a:headEnd/>
                <a:tailEnd/>
              </a:ln>
            </p:spPr>
            <p:txBody>
              <a:bodyPr lIns="74295" tIns="8890" rIns="74295" bIns="8890"/>
              <a:lstStyle/>
              <a:p>
                <a:pPr algn="ctr"/>
                <a:r>
                  <a:rPr lang="en-US" altLang="ja-JP" sz="1200">
                    <a:latin typeface="Century" pitchFamily="18" charset="0"/>
                    <a:ea typeface="ＭＳ 明朝" pitchFamily="17" charset="-128"/>
                  </a:rPr>
                  <a:t>MARG2D</a:t>
                </a:r>
                <a:endParaRPr lang="ja-JP" altLang="ja-JP" sz="2800"/>
              </a:p>
            </p:txBody>
          </p:sp>
          <p:sp>
            <p:nvSpPr>
              <p:cNvPr id="5" name="Rectangle 5"/>
              <p:cNvSpPr>
                <a:spLocks noChangeArrowheads="1"/>
              </p:cNvSpPr>
              <p:nvPr/>
            </p:nvSpPr>
            <p:spPr bwMode="auto">
              <a:xfrm>
                <a:off x="6491" y="7149"/>
                <a:ext cx="1095" cy="435"/>
              </a:xfrm>
              <a:prstGeom prst="rect">
                <a:avLst/>
              </a:prstGeom>
              <a:solidFill>
                <a:srgbClr val="FFFFFF"/>
              </a:solidFill>
              <a:ln w="9525">
                <a:solidFill>
                  <a:srgbClr val="000000"/>
                </a:solidFill>
                <a:miter lim="800000"/>
                <a:headEnd/>
                <a:tailEnd/>
              </a:ln>
            </p:spPr>
            <p:txBody>
              <a:bodyPr lIns="74295" tIns="8890" rIns="74295" bIns="8890"/>
              <a:lstStyle/>
              <a:p>
                <a:pPr algn="ctr"/>
                <a:r>
                  <a:rPr lang="en-US" altLang="ja-JP" sz="1200" dirty="0" smtClean="0">
                    <a:latin typeface="Century" pitchFamily="18" charset="0"/>
                    <a:ea typeface="ＭＳ 明朝" pitchFamily="17" charset="-128"/>
                  </a:rPr>
                  <a:t>EC</a:t>
                </a:r>
                <a:endParaRPr lang="ja-JP" altLang="ja-JP" sz="2800" dirty="0"/>
              </a:p>
            </p:txBody>
          </p:sp>
          <p:sp>
            <p:nvSpPr>
              <p:cNvPr id="6" name="Rectangle 6"/>
              <p:cNvSpPr>
                <a:spLocks noChangeArrowheads="1"/>
              </p:cNvSpPr>
              <p:nvPr/>
            </p:nvSpPr>
            <p:spPr bwMode="auto">
              <a:xfrm>
                <a:off x="8291" y="7149"/>
                <a:ext cx="1095" cy="435"/>
              </a:xfrm>
              <a:prstGeom prst="rect">
                <a:avLst/>
              </a:prstGeom>
              <a:solidFill>
                <a:srgbClr val="FFFFFF"/>
              </a:solidFill>
              <a:ln w="9525">
                <a:solidFill>
                  <a:srgbClr val="000000"/>
                </a:solidFill>
                <a:miter lim="800000"/>
                <a:headEnd/>
                <a:tailEnd/>
              </a:ln>
            </p:spPr>
            <p:txBody>
              <a:bodyPr lIns="74295" tIns="8890" rIns="74295" bIns="8890"/>
              <a:lstStyle/>
              <a:p>
                <a:pPr algn="ctr"/>
                <a:r>
                  <a:rPr lang="en-US" altLang="ja-JP" sz="1200" dirty="0" smtClean="0">
                    <a:latin typeface="Century" pitchFamily="18" charset="0"/>
                    <a:ea typeface="ＭＳ 明朝" pitchFamily="17" charset="-128"/>
                  </a:rPr>
                  <a:t>LH</a:t>
                </a:r>
                <a:endParaRPr lang="ja-JP" altLang="ja-JP" sz="2800" dirty="0"/>
              </a:p>
            </p:txBody>
          </p:sp>
          <p:cxnSp>
            <p:nvCxnSpPr>
              <p:cNvPr id="7" name="AutoShape 7"/>
              <p:cNvCxnSpPr>
                <a:cxnSpLocks noChangeShapeType="1"/>
              </p:cNvCxnSpPr>
              <p:nvPr/>
            </p:nvCxnSpPr>
            <p:spPr bwMode="auto">
              <a:xfrm>
                <a:off x="7586" y="6077"/>
                <a:ext cx="705" cy="0"/>
              </a:xfrm>
              <a:prstGeom prst="straightConnector1">
                <a:avLst/>
              </a:prstGeom>
              <a:noFill/>
              <a:ln w="9525">
                <a:solidFill>
                  <a:srgbClr val="000000"/>
                </a:solidFill>
                <a:round/>
                <a:headEnd/>
                <a:tailEnd type="triangle" w="med" len="med"/>
              </a:ln>
            </p:spPr>
          </p:cxnSp>
          <p:cxnSp>
            <p:nvCxnSpPr>
              <p:cNvPr id="8" name="AutoShape 8"/>
              <p:cNvCxnSpPr>
                <a:cxnSpLocks noChangeShapeType="1"/>
              </p:cNvCxnSpPr>
              <p:nvPr/>
            </p:nvCxnSpPr>
            <p:spPr bwMode="auto">
              <a:xfrm flipH="1">
                <a:off x="7586" y="6180"/>
                <a:ext cx="705" cy="0"/>
              </a:xfrm>
              <a:prstGeom prst="straightConnector1">
                <a:avLst/>
              </a:prstGeom>
              <a:noFill/>
              <a:ln w="9525">
                <a:solidFill>
                  <a:srgbClr val="000000"/>
                </a:solidFill>
                <a:round/>
                <a:headEnd/>
                <a:tailEnd type="triangle" w="med" len="med"/>
              </a:ln>
            </p:spPr>
          </p:cxnSp>
          <p:cxnSp>
            <p:nvCxnSpPr>
              <p:cNvPr id="9" name="AutoShape 9"/>
              <p:cNvCxnSpPr>
                <a:cxnSpLocks noChangeShapeType="1"/>
              </p:cNvCxnSpPr>
              <p:nvPr/>
            </p:nvCxnSpPr>
            <p:spPr bwMode="auto">
              <a:xfrm>
                <a:off x="7200" y="6448"/>
                <a:ext cx="0" cy="705"/>
              </a:xfrm>
              <a:prstGeom prst="straightConnector1">
                <a:avLst/>
              </a:prstGeom>
              <a:noFill/>
              <a:ln w="9525">
                <a:solidFill>
                  <a:srgbClr val="000000"/>
                </a:solidFill>
                <a:round/>
                <a:headEnd/>
                <a:tailEnd type="triangle" w="med" len="med"/>
              </a:ln>
            </p:spPr>
          </p:cxnSp>
          <p:cxnSp>
            <p:nvCxnSpPr>
              <p:cNvPr id="10" name="AutoShape 10"/>
              <p:cNvCxnSpPr>
                <a:cxnSpLocks noChangeShapeType="1"/>
              </p:cNvCxnSpPr>
              <p:nvPr/>
            </p:nvCxnSpPr>
            <p:spPr bwMode="auto">
              <a:xfrm flipV="1">
                <a:off x="6834" y="6432"/>
                <a:ext cx="0" cy="705"/>
              </a:xfrm>
              <a:prstGeom prst="straightConnector1">
                <a:avLst/>
              </a:prstGeom>
              <a:noFill/>
              <a:ln w="9525">
                <a:solidFill>
                  <a:srgbClr val="000000"/>
                </a:solidFill>
                <a:round/>
                <a:headEnd/>
                <a:tailEnd type="triangle" w="med" len="med"/>
              </a:ln>
            </p:spPr>
          </p:cxnSp>
          <p:cxnSp>
            <p:nvCxnSpPr>
              <p:cNvPr id="11" name="AutoShape 11"/>
              <p:cNvCxnSpPr>
                <a:cxnSpLocks noChangeShapeType="1"/>
              </p:cNvCxnSpPr>
              <p:nvPr/>
            </p:nvCxnSpPr>
            <p:spPr bwMode="auto">
              <a:xfrm>
                <a:off x="7586" y="6432"/>
                <a:ext cx="784" cy="705"/>
              </a:xfrm>
              <a:prstGeom prst="straightConnector1">
                <a:avLst/>
              </a:prstGeom>
              <a:noFill/>
              <a:ln w="9525">
                <a:solidFill>
                  <a:srgbClr val="000000"/>
                </a:solidFill>
                <a:round/>
                <a:headEnd/>
                <a:tailEnd type="triangle" w="med" len="med"/>
              </a:ln>
            </p:spPr>
          </p:cxnSp>
          <p:cxnSp>
            <p:nvCxnSpPr>
              <p:cNvPr id="12" name="AutoShape 12"/>
              <p:cNvCxnSpPr>
                <a:cxnSpLocks noChangeShapeType="1"/>
              </p:cNvCxnSpPr>
              <p:nvPr/>
            </p:nvCxnSpPr>
            <p:spPr bwMode="auto">
              <a:xfrm flipH="1" flipV="1">
                <a:off x="7350" y="6432"/>
                <a:ext cx="926" cy="858"/>
              </a:xfrm>
              <a:prstGeom prst="straightConnector1">
                <a:avLst/>
              </a:prstGeom>
              <a:noFill/>
              <a:ln w="9525">
                <a:solidFill>
                  <a:srgbClr val="000000"/>
                </a:solidFill>
                <a:round/>
                <a:headEnd/>
                <a:tailEnd type="triangle" w="med" len="med"/>
              </a:ln>
            </p:spPr>
          </p:cxnSp>
        </p:grpSp>
        <p:sp>
          <p:nvSpPr>
            <p:cNvPr id="13" name="テキスト ボックス 12"/>
            <p:cNvSpPr txBox="1"/>
            <p:nvPr/>
          </p:nvSpPr>
          <p:spPr>
            <a:xfrm>
              <a:off x="5440076" y="816967"/>
              <a:ext cx="284052" cy="307777"/>
            </a:xfrm>
            <a:prstGeom prst="rect">
              <a:avLst/>
            </a:prstGeom>
            <a:noFill/>
          </p:spPr>
          <p:txBody>
            <a:bodyPr wrap="none" rtlCol="0">
              <a:spAutoFit/>
            </a:bodyPr>
            <a:lstStyle/>
            <a:p>
              <a:r>
                <a:rPr kumimoji="1" lang="en-US" altLang="ja-JP" sz="1400" dirty="0" smtClean="0"/>
                <a:t>3</a:t>
              </a:r>
              <a:endParaRPr kumimoji="1" lang="ja-JP" altLang="en-US" sz="1400" dirty="0"/>
            </a:p>
          </p:txBody>
        </p:sp>
        <p:sp>
          <p:nvSpPr>
            <p:cNvPr id="14" name="テキスト ボックス 13"/>
            <p:cNvSpPr txBox="1"/>
            <p:nvPr/>
          </p:nvSpPr>
          <p:spPr>
            <a:xfrm>
              <a:off x="5436096" y="1124744"/>
              <a:ext cx="284052" cy="307777"/>
            </a:xfrm>
            <a:prstGeom prst="rect">
              <a:avLst/>
            </a:prstGeom>
            <a:noFill/>
          </p:spPr>
          <p:txBody>
            <a:bodyPr wrap="none" rtlCol="0">
              <a:spAutoFit/>
            </a:bodyPr>
            <a:lstStyle/>
            <a:p>
              <a:r>
                <a:rPr kumimoji="1" lang="en-US" altLang="ja-JP" sz="1400" dirty="0" smtClean="0"/>
                <a:t>3</a:t>
              </a:r>
              <a:endParaRPr kumimoji="1" lang="ja-JP" altLang="en-US" sz="1400" dirty="0"/>
            </a:p>
          </p:txBody>
        </p:sp>
        <p:sp>
          <p:nvSpPr>
            <p:cNvPr id="15" name="テキスト ボックス 14"/>
            <p:cNvSpPr txBox="1"/>
            <p:nvPr/>
          </p:nvSpPr>
          <p:spPr>
            <a:xfrm>
              <a:off x="5580112" y="1412776"/>
              <a:ext cx="284052" cy="307777"/>
            </a:xfrm>
            <a:prstGeom prst="rect">
              <a:avLst/>
            </a:prstGeom>
            <a:noFill/>
          </p:spPr>
          <p:txBody>
            <a:bodyPr wrap="none" rtlCol="0">
              <a:spAutoFit/>
            </a:bodyPr>
            <a:lstStyle/>
            <a:p>
              <a:r>
                <a:rPr kumimoji="1" lang="en-US" altLang="ja-JP" sz="1400" dirty="0" smtClean="0"/>
                <a:t>2</a:t>
              </a:r>
              <a:endParaRPr kumimoji="1" lang="ja-JP" altLang="en-US" sz="1400" dirty="0"/>
            </a:p>
          </p:txBody>
        </p:sp>
        <p:sp>
          <p:nvSpPr>
            <p:cNvPr id="16" name="テキスト ボックス 15"/>
            <p:cNvSpPr txBox="1"/>
            <p:nvPr/>
          </p:nvSpPr>
          <p:spPr>
            <a:xfrm>
              <a:off x="5292080" y="1628800"/>
              <a:ext cx="284052"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17" name="テキスト ボックス 16"/>
            <p:cNvSpPr txBox="1"/>
            <p:nvPr/>
          </p:nvSpPr>
          <p:spPr>
            <a:xfrm>
              <a:off x="4932040" y="1484784"/>
              <a:ext cx="284052" cy="307777"/>
            </a:xfrm>
            <a:prstGeom prst="rect">
              <a:avLst/>
            </a:prstGeom>
            <a:noFill/>
          </p:spPr>
          <p:txBody>
            <a:bodyPr wrap="none" rtlCol="0">
              <a:spAutoFit/>
            </a:bodyPr>
            <a:lstStyle/>
            <a:p>
              <a:r>
                <a:rPr kumimoji="1" lang="en-US" altLang="ja-JP" sz="1400" dirty="0" smtClean="0"/>
                <a:t>4</a:t>
              </a:r>
              <a:endParaRPr kumimoji="1" lang="ja-JP" altLang="en-US" sz="1400" dirty="0"/>
            </a:p>
          </p:txBody>
        </p:sp>
        <p:sp>
          <p:nvSpPr>
            <p:cNvPr id="18" name="テキスト ボックス 17"/>
            <p:cNvSpPr txBox="1"/>
            <p:nvPr/>
          </p:nvSpPr>
          <p:spPr>
            <a:xfrm>
              <a:off x="4427984" y="1484784"/>
              <a:ext cx="284052" cy="307777"/>
            </a:xfrm>
            <a:prstGeom prst="rect">
              <a:avLst/>
            </a:prstGeom>
            <a:noFill/>
          </p:spPr>
          <p:txBody>
            <a:bodyPr wrap="none" rtlCol="0">
              <a:spAutoFit/>
            </a:bodyPr>
            <a:lstStyle/>
            <a:p>
              <a:r>
                <a:rPr kumimoji="1" lang="en-US" altLang="ja-JP" sz="1400" dirty="0" smtClean="0"/>
                <a:t>1</a:t>
              </a:r>
              <a:endParaRPr kumimoji="1" lang="ja-JP" altLang="en-US" sz="1400" dirty="0"/>
            </a:p>
          </p:txBody>
        </p:sp>
      </p:grpSp>
      <p:grpSp>
        <p:nvGrpSpPr>
          <p:cNvPr id="48" name="グループ化 47"/>
          <p:cNvGrpSpPr/>
          <p:nvPr/>
        </p:nvGrpSpPr>
        <p:grpSpPr>
          <a:xfrm>
            <a:off x="1080000" y="1980000"/>
            <a:ext cx="4812906" cy="2138554"/>
            <a:chOff x="1080000" y="1980000"/>
            <a:chExt cx="4812906" cy="2138554"/>
          </a:xfrm>
        </p:grpSpPr>
        <p:cxnSp>
          <p:nvCxnSpPr>
            <p:cNvPr id="21" name="直線矢印コネクタ 20"/>
            <p:cNvCxnSpPr/>
            <p:nvPr/>
          </p:nvCxnSpPr>
          <p:spPr>
            <a:xfrm>
              <a:off x="2160000" y="2340000"/>
              <a:ext cx="363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16200000" flipH="1">
              <a:off x="1620000" y="2880000"/>
              <a:ext cx="1080000"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rot="16200000" flipH="1">
              <a:off x="1404000" y="3150000"/>
              <a:ext cx="1620000"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9" name="グループ化 28"/>
            <p:cNvGrpSpPr/>
            <p:nvPr/>
          </p:nvGrpSpPr>
          <p:grpSpPr>
            <a:xfrm>
              <a:off x="1080000" y="2160000"/>
              <a:ext cx="1061509" cy="1958554"/>
              <a:chOff x="1080000" y="2160000"/>
              <a:chExt cx="1061509" cy="1958554"/>
            </a:xfrm>
          </p:grpSpPr>
          <p:sp>
            <p:nvSpPr>
              <p:cNvPr id="25" name="テキスト ボックス 24"/>
              <p:cNvSpPr txBox="1"/>
              <p:nvPr/>
            </p:nvSpPr>
            <p:spPr>
              <a:xfrm>
                <a:off x="1080000" y="2160000"/>
                <a:ext cx="943976" cy="338554"/>
              </a:xfrm>
              <a:prstGeom prst="rect">
                <a:avLst/>
              </a:prstGeom>
              <a:noFill/>
            </p:spPr>
            <p:txBody>
              <a:bodyPr wrap="none" rtlCol="0">
                <a:spAutoFit/>
              </a:bodyPr>
              <a:lstStyle/>
              <a:p>
                <a:r>
                  <a:rPr kumimoji="1" lang="en-US" altLang="ja-JP" sz="1600" dirty="0" smtClean="0"/>
                  <a:t>TOPICS</a:t>
                </a:r>
                <a:endParaRPr kumimoji="1" lang="ja-JP" altLang="en-US" sz="1600" dirty="0"/>
              </a:p>
            </p:txBody>
          </p:sp>
          <p:sp>
            <p:nvSpPr>
              <p:cNvPr id="26" name="テキスト ボックス 25"/>
              <p:cNvSpPr txBox="1"/>
              <p:nvPr/>
            </p:nvSpPr>
            <p:spPr>
              <a:xfrm>
                <a:off x="1080000" y="2700000"/>
                <a:ext cx="445956" cy="338554"/>
              </a:xfrm>
              <a:prstGeom prst="rect">
                <a:avLst/>
              </a:prstGeom>
              <a:noFill/>
            </p:spPr>
            <p:txBody>
              <a:bodyPr wrap="none" rtlCol="0">
                <a:spAutoFit/>
              </a:bodyPr>
              <a:lstStyle/>
              <a:p>
                <a:r>
                  <a:rPr kumimoji="1" lang="en-US" altLang="ja-JP" sz="1600" dirty="0" smtClean="0"/>
                  <a:t>LH</a:t>
                </a:r>
                <a:endParaRPr kumimoji="1" lang="ja-JP" altLang="en-US" sz="1600" dirty="0"/>
              </a:p>
            </p:txBody>
          </p:sp>
          <p:sp>
            <p:nvSpPr>
              <p:cNvPr id="27" name="テキスト ボックス 26"/>
              <p:cNvSpPr txBox="1"/>
              <p:nvPr/>
            </p:nvSpPr>
            <p:spPr>
              <a:xfrm>
                <a:off x="1080000" y="3240000"/>
                <a:ext cx="1061509" cy="338554"/>
              </a:xfrm>
              <a:prstGeom prst="rect">
                <a:avLst/>
              </a:prstGeom>
              <a:noFill/>
            </p:spPr>
            <p:txBody>
              <a:bodyPr wrap="none" rtlCol="0">
                <a:spAutoFit/>
              </a:bodyPr>
              <a:lstStyle/>
              <a:p>
                <a:r>
                  <a:rPr kumimoji="1" lang="en-US" altLang="ja-JP" sz="1600" dirty="0" smtClean="0"/>
                  <a:t>MARG2D</a:t>
                </a:r>
                <a:endParaRPr kumimoji="1" lang="ja-JP" altLang="en-US" sz="1600" dirty="0"/>
              </a:p>
            </p:txBody>
          </p:sp>
          <p:sp>
            <p:nvSpPr>
              <p:cNvPr id="28" name="テキスト ボックス 27"/>
              <p:cNvSpPr txBox="1"/>
              <p:nvPr/>
            </p:nvSpPr>
            <p:spPr>
              <a:xfrm>
                <a:off x="1080000" y="3780000"/>
                <a:ext cx="468398" cy="338554"/>
              </a:xfrm>
              <a:prstGeom prst="rect">
                <a:avLst/>
              </a:prstGeom>
              <a:noFill/>
            </p:spPr>
            <p:txBody>
              <a:bodyPr wrap="none" rtlCol="0">
                <a:spAutoFit/>
              </a:bodyPr>
              <a:lstStyle/>
              <a:p>
                <a:r>
                  <a:rPr kumimoji="1" lang="en-US" altLang="ja-JP" sz="1600" dirty="0" smtClean="0"/>
                  <a:t>EC</a:t>
                </a:r>
                <a:endParaRPr kumimoji="1" lang="ja-JP" altLang="en-US" sz="1600" dirty="0"/>
              </a:p>
            </p:txBody>
          </p:sp>
        </p:grpSp>
        <p:sp>
          <p:nvSpPr>
            <p:cNvPr id="30" name="テキスト ボックス 29"/>
            <p:cNvSpPr txBox="1"/>
            <p:nvPr/>
          </p:nvSpPr>
          <p:spPr>
            <a:xfrm>
              <a:off x="2016000" y="1980000"/>
              <a:ext cx="312906" cy="369332"/>
            </a:xfrm>
            <a:prstGeom prst="rect">
              <a:avLst/>
            </a:prstGeom>
            <a:noFill/>
          </p:spPr>
          <p:txBody>
            <a:bodyPr wrap="none" rtlCol="0">
              <a:spAutoFit/>
            </a:bodyPr>
            <a:lstStyle/>
            <a:p>
              <a:r>
                <a:rPr kumimoji="1" lang="en-US" altLang="ja-JP" dirty="0" smtClean="0"/>
                <a:t>0</a:t>
              </a:r>
              <a:endParaRPr kumimoji="1" lang="ja-JP" altLang="en-US" dirty="0"/>
            </a:p>
          </p:txBody>
        </p:sp>
        <p:sp>
          <p:nvSpPr>
            <p:cNvPr id="31" name="テキスト ボックス 30"/>
            <p:cNvSpPr txBox="1"/>
            <p:nvPr/>
          </p:nvSpPr>
          <p:spPr>
            <a:xfrm>
              <a:off x="2728800" y="1980000"/>
              <a:ext cx="312906" cy="369332"/>
            </a:xfrm>
            <a:prstGeom prst="rect">
              <a:avLst/>
            </a:prstGeom>
            <a:noFill/>
          </p:spPr>
          <p:txBody>
            <a:bodyPr wrap="none" rtlCol="0">
              <a:spAutoFit/>
            </a:bodyPr>
            <a:lstStyle/>
            <a:p>
              <a:r>
                <a:rPr kumimoji="1" lang="en-US" altLang="ja-JP" dirty="0" smtClean="0"/>
                <a:t>1</a:t>
              </a:r>
              <a:endParaRPr kumimoji="1" lang="ja-JP" altLang="en-US" dirty="0"/>
            </a:p>
          </p:txBody>
        </p:sp>
        <p:sp>
          <p:nvSpPr>
            <p:cNvPr id="32" name="テキスト ボックス 31"/>
            <p:cNvSpPr txBox="1"/>
            <p:nvPr/>
          </p:nvSpPr>
          <p:spPr>
            <a:xfrm>
              <a:off x="3441600" y="1980000"/>
              <a:ext cx="312906" cy="369332"/>
            </a:xfrm>
            <a:prstGeom prst="rect">
              <a:avLst/>
            </a:prstGeom>
            <a:noFill/>
          </p:spPr>
          <p:txBody>
            <a:bodyPr wrap="none" rtlCol="0">
              <a:spAutoFit/>
            </a:bodyPr>
            <a:lstStyle/>
            <a:p>
              <a:r>
                <a:rPr kumimoji="1" lang="en-US" altLang="ja-JP" dirty="0" smtClean="0"/>
                <a:t>2</a:t>
              </a:r>
              <a:endParaRPr kumimoji="1" lang="ja-JP" altLang="en-US" dirty="0"/>
            </a:p>
          </p:txBody>
        </p:sp>
        <p:sp>
          <p:nvSpPr>
            <p:cNvPr id="33" name="テキスト ボックス 32"/>
            <p:cNvSpPr txBox="1"/>
            <p:nvPr/>
          </p:nvSpPr>
          <p:spPr>
            <a:xfrm>
              <a:off x="4154400" y="1980000"/>
              <a:ext cx="312906" cy="369332"/>
            </a:xfrm>
            <a:prstGeom prst="rect">
              <a:avLst/>
            </a:prstGeom>
            <a:noFill/>
          </p:spPr>
          <p:txBody>
            <a:bodyPr wrap="none" rtlCol="0">
              <a:spAutoFit/>
            </a:bodyPr>
            <a:lstStyle/>
            <a:p>
              <a:r>
                <a:rPr kumimoji="1" lang="en-US" altLang="ja-JP" dirty="0" smtClean="0"/>
                <a:t>3</a:t>
              </a:r>
              <a:endParaRPr kumimoji="1" lang="ja-JP" altLang="en-US" dirty="0"/>
            </a:p>
          </p:txBody>
        </p:sp>
        <p:sp>
          <p:nvSpPr>
            <p:cNvPr id="34" name="テキスト ボックス 33"/>
            <p:cNvSpPr txBox="1"/>
            <p:nvPr/>
          </p:nvSpPr>
          <p:spPr>
            <a:xfrm>
              <a:off x="4867200" y="1980000"/>
              <a:ext cx="312906" cy="369332"/>
            </a:xfrm>
            <a:prstGeom prst="rect">
              <a:avLst/>
            </a:prstGeom>
            <a:noFill/>
          </p:spPr>
          <p:txBody>
            <a:bodyPr wrap="none" rtlCol="0">
              <a:spAutoFit/>
            </a:bodyPr>
            <a:lstStyle/>
            <a:p>
              <a:r>
                <a:rPr kumimoji="1" lang="en-US" altLang="ja-JP" dirty="0" smtClean="0"/>
                <a:t>4</a:t>
              </a:r>
              <a:endParaRPr kumimoji="1" lang="ja-JP" altLang="en-US" dirty="0"/>
            </a:p>
          </p:txBody>
        </p:sp>
        <p:sp>
          <p:nvSpPr>
            <p:cNvPr id="35" name="テキスト ボックス 34"/>
            <p:cNvSpPr txBox="1"/>
            <p:nvPr/>
          </p:nvSpPr>
          <p:spPr>
            <a:xfrm>
              <a:off x="5580000" y="1980000"/>
              <a:ext cx="312906" cy="369332"/>
            </a:xfrm>
            <a:prstGeom prst="rect">
              <a:avLst/>
            </a:prstGeom>
            <a:noFill/>
          </p:spPr>
          <p:txBody>
            <a:bodyPr wrap="none" rtlCol="0">
              <a:spAutoFit/>
            </a:bodyPr>
            <a:lstStyle/>
            <a:p>
              <a:r>
                <a:rPr kumimoji="1" lang="en-US" altLang="ja-JP" dirty="0" smtClean="0"/>
                <a:t>5</a:t>
              </a:r>
              <a:endParaRPr kumimoji="1" lang="ja-JP" altLang="en-US" dirty="0"/>
            </a:p>
          </p:txBody>
        </p:sp>
        <p:cxnSp>
          <p:nvCxnSpPr>
            <p:cNvPr id="37" name="直線矢印コネクタ 36"/>
            <p:cNvCxnSpPr/>
            <p:nvPr/>
          </p:nvCxnSpPr>
          <p:spPr>
            <a:xfrm rot="16200000" flipH="1">
              <a:off x="2340000" y="2880000"/>
              <a:ext cx="1080000"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rot="16200000" flipH="1">
              <a:off x="3330000" y="2610000"/>
              <a:ext cx="540000"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rot="16200000" flipH="1">
              <a:off x="4230000" y="3150000"/>
              <a:ext cx="1620000"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2880000" y="3420000"/>
              <a:ext cx="288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3600000" y="2880000"/>
              <a:ext cx="288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5040000" y="3960000"/>
              <a:ext cx="288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endCxn id="31" idx="2"/>
            </p:cNvCxnSpPr>
            <p:nvPr/>
          </p:nvCxnSpPr>
          <p:spPr>
            <a:xfrm rot="16200000" flipV="1">
              <a:off x="2468713" y="2765872"/>
              <a:ext cx="1079668" cy="246587"/>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rot="16200000" flipV="1">
              <a:off x="3437834" y="2484000"/>
              <a:ext cx="540000" cy="246587"/>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rot="16200000" flipV="1">
              <a:off x="4356000" y="3024000"/>
              <a:ext cx="1620000" cy="246587"/>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49" name="テキスト ボックス 48"/>
          <p:cNvSpPr txBox="1"/>
          <p:nvPr/>
        </p:nvSpPr>
        <p:spPr>
          <a:xfrm>
            <a:off x="5796136" y="1988840"/>
            <a:ext cx="561372" cy="338554"/>
          </a:xfrm>
          <a:prstGeom prst="rect">
            <a:avLst/>
          </a:prstGeom>
          <a:noFill/>
        </p:spPr>
        <p:txBody>
          <a:bodyPr wrap="none" rtlCol="0">
            <a:spAutoFit/>
          </a:bodyPr>
          <a:lstStyle/>
          <a:p>
            <a:r>
              <a:rPr kumimoji="1" lang="en-US" altLang="ja-JP" sz="1600" dirty="0" smtClean="0"/>
              <a:t>sec.</a:t>
            </a:r>
            <a:endParaRPr kumimoji="1" lang="ja-JP" alt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684213" y="303540"/>
            <a:ext cx="7920037" cy="523220"/>
          </a:xfrm>
        </p:spPr>
        <p:txBody>
          <a:bodyPr>
            <a:spAutoFit/>
          </a:bodyPr>
          <a:lstStyle/>
          <a:p>
            <a:pPr eaLnBrk="1" fontAlgn="auto" hangingPunct="1">
              <a:spcAft>
                <a:spcPts val="0"/>
              </a:spcAft>
              <a:defRPr/>
            </a:pPr>
            <a:r>
              <a:rPr lang="en-US" altLang="ja-JP" sz="2800" dirty="0" smtClean="0"/>
              <a:t>II. Current state and our approach </a:t>
            </a:r>
            <a:endParaRPr lang="ja-JP" altLang="en-US" sz="2800" dirty="0" smtClean="0"/>
          </a:p>
        </p:txBody>
      </p:sp>
      <p:sp>
        <p:nvSpPr>
          <p:cNvPr id="7171" name="コンテンツ プレースホルダ 2"/>
          <p:cNvSpPr>
            <a:spLocks noGrp="1"/>
          </p:cNvSpPr>
          <p:nvPr>
            <p:ph idx="1"/>
          </p:nvPr>
        </p:nvSpPr>
        <p:spPr>
          <a:xfrm>
            <a:off x="428625" y="1000125"/>
            <a:ext cx="8229600" cy="1089025"/>
          </a:xfrm>
        </p:spPr>
        <p:txBody>
          <a:bodyPr/>
          <a:lstStyle/>
          <a:p>
            <a:pPr eaLnBrk="1" hangingPunct="1"/>
            <a:r>
              <a:rPr lang="en-US" altLang="ja-JP" sz="2000" dirty="0" smtClean="0">
                <a:latin typeface="Arial" charset="0"/>
                <a:cs typeface="Arial" charset="0"/>
              </a:rPr>
              <a:t>We roughly categorized the scenarios of cooperative execution of integrated simulation.</a:t>
            </a:r>
            <a:endParaRPr lang="ja-JP" altLang="en-US" sz="2000" dirty="0" smtClean="0">
              <a:latin typeface="Arial" charset="0"/>
              <a:cs typeface="Arial" charset="0"/>
            </a:endParaRPr>
          </a:p>
          <a:p>
            <a:pPr lvl="1" eaLnBrk="1" hangingPunct="1"/>
            <a:r>
              <a:rPr lang="en-US" altLang="ja-JP" sz="1800" dirty="0" smtClean="0">
                <a:latin typeface="Arial" charset="0"/>
                <a:cs typeface="Arial" charset="0"/>
              </a:rPr>
              <a:t>Here we notice 4 patterns of scenarios.</a:t>
            </a:r>
          </a:p>
        </p:txBody>
      </p:sp>
      <p:sp>
        <p:nvSpPr>
          <p:cNvPr id="7172" name="コンテンツ プレースホルダ 2"/>
          <p:cNvSpPr txBox="1">
            <a:spLocks/>
          </p:cNvSpPr>
          <p:nvPr/>
        </p:nvSpPr>
        <p:spPr bwMode="auto">
          <a:xfrm>
            <a:off x="500063" y="5027438"/>
            <a:ext cx="8229600" cy="1785938"/>
          </a:xfrm>
          <a:prstGeom prst="rect">
            <a:avLst/>
          </a:prstGeom>
          <a:noFill/>
          <a:ln w="9525">
            <a:noFill/>
            <a:miter lim="800000"/>
            <a:headEnd/>
            <a:tailEnd/>
          </a:ln>
        </p:spPr>
        <p:txBody>
          <a:bodyPr/>
          <a:lstStyle/>
          <a:p>
            <a:pPr marL="342900" indent="-342900">
              <a:spcBef>
                <a:spcPct val="20000"/>
              </a:spcBef>
              <a:buFont typeface="Arial" charset="0"/>
              <a:buChar char="•"/>
            </a:pPr>
            <a:r>
              <a:rPr lang="en-US" altLang="ja-JP" sz="2000" dirty="0" smtClean="0">
                <a:cs typeface="Arial" charset="0"/>
              </a:rPr>
              <a:t>Current </a:t>
            </a:r>
            <a:r>
              <a:rPr lang="en-US" altLang="ja-JP" sz="2000" dirty="0">
                <a:cs typeface="Arial" charset="0"/>
              </a:rPr>
              <a:t>techniques which cooperates simulation codes on grid </a:t>
            </a:r>
            <a:r>
              <a:rPr lang="en-US" altLang="ja-JP" sz="2000" dirty="0" smtClean="0">
                <a:cs typeface="Arial" charset="0"/>
              </a:rPr>
              <a:t>infrastructure</a:t>
            </a:r>
          </a:p>
          <a:p>
            <a:pPr marL="742950" lvl="1" indent="-285750">
              <a:spcBef>
                <a:spcPct val="20000"/>
              </a:spcBef>
              <a:buFont typeface="Arial" charset="0"/>
              <a:buChar char="–"/>
            </a:pPr>
            <a:r>
              <a:rPr lang="en-US" altLang="ja-JP" dirty="0">
                <a:cs typeface="Arial" charset="0"/>
              </a:rPr>
              <a:t>Workflow tool	:</a:t>
            </a:r>
            <a:r>
              <a:rPr lang="en-US" altLang="ja-JP" dirty="0" err="1">
                <a:cs typeface="Arial" charset="0"/>
              </a:rPr>
              <a:t>Kepler</a:t>
            </a:r>
            <a:r>
              <a:rPr lang="en-US" altLang="ja-JP" dirty="0">
                <a:cs typeface="Arial" charset="0"/>
              </a:rPr>
              <a:t>, UNICORE workflow engine, TME,.....</a:t>
            </a:r>
            <a:endParaRPr lang="en-GB" altLang="ja-JP" dirty="0">
              <a:cs typeface="Arial" charset="0"/>
            </a:endParaRPr>
          </a:p>
          <a:p>
            <a:pPr marL="742950" lvl="1" indent="-285750">
              <a:spcBef>
                <a:spcPct val="20000"/>
              </a:spcBef>
              <a:buFont typeface="Arial" charset="0"/>
              <a:buChar char="–"/>
            </a:pPr>
            <a:r>
              <a:rPr lang="en-GB" altLang="ja-JP" dirty="0" err="1">
                <a:cs typeface="Arial" charset="0"/>
              </a:rPr>
              <a:t>GridRPC</a:t>
            </a:r>
            <a:endParaRPr lang="en-GB" altLang="ja-JP" dirty="0">
              <a:cs typeface="Arial" charset="0"/>
            </a:endParaRPr>
          </a:p>
          <a:p>
            <a:pPr marL="742950" lvl="1" indent="-285750">
              <a:spcBef>
                <a:spcPct val="20000"/>
              </a:spcBef>
              <a:buFont typeface="Arial" charset="0"/>
              <a:buChar char="–"/>
            </a:pPr>
            <a:r>
              <a:rPr lang="en-GB" altLang="ja-JP" dirty="0">
                <a:cs typeface="Arial" charset="0"/>
              </a:rPr>
              <a:t>Grid-</a:t>
            </a:r>
            <a:r>
              <a:rPr lang="en-US" altLang="ja-JP" dirty="0">
                <a:cs typeface="Arial" charset="0"/>
              </a:rPr>
              <a:t>enabled MPI</a:t>
            </a:r>
            <a:r>
              <a:rPr lang="en-GB" altLang="ja-JP" dirty="0">
                <a:cs typeface="Arial" charset="0"/>
              </a:rPr>
              <a:t>	</a:t>
            </a:r>
            <a:r>
              <a:rPr lang="en-US" altLang="ja-JP" dirty="0">
                <a:cs typeface="Arial" charset="0"/>
              </a:rPr>
              <a:t>:STAMPI, MPICH-G, PACS MPI,....</a:t>
            </a:r>
            <a:endParaRPr lang="en-US" altLang="ja-JP" sz="2000" dirty="0">
              <a:cs typeface="Arial" charset="0"/>
            </a:endParaRPr>
          </a:p>
        </p:txBody>
      </p:sp>
      <p:sp>
        <p:nvSpPr>
          <p:cNvPr id="7173" name="テキスト ボックス 113"/>
          <p:cNvSpPr txBox="1">
            <a:spLocks noChangeArrowheads="1"/>
          </p:cNvSpPr>
          <p:nvPr/>
        </p:nvSpPr>
        <p:spPr bwMode="auto">
          <a:xfrm>
            <a:off x="539552" y="4384501"/>
            <a:ext cx="8604448" cy="646331"/>
          </a:xfrm>
          <a:prstGeom prst="rect">
            <a:avLst/>
          </a:prstGeom>
          <a:noFill/>
          <a:ln w="9525">
            <a:noFill/>
            <a:miter lim="800000"/>
            <a:headEnd/>
            <a:tailEnd/>
          </a:ln>
        </p:spPr>
        <p:txBody>
          <a:bodyPr wrap="square">
            <a:spAutoFit/>
          </a:bodyPr>
          <a:lstStyle/>
          <a:p>
            <a:pPr marL="342900" indent="-342900"/>
            <a:r>
              <a:rPr lang="en-US" altLang="ja-JP" dirty="0">
                <a:cs typeface="Arial" charset="0"/>
              </a:rPr>
              <a:t>(a) Sequential type		(b) Pipeline type</a:t>
            </a:r>
          </a:p>
          <a:p>
            <a:pPr marL="342900" indent="-342900"/>
            <a:r>
              <a:rPr lang="en-US" altLang="ja-JP" dirty="0">
                <a:cs typeface="Arial" charset="0"/>
              </a:rPr>
              <a:t>(</a:t>
            </a:r>
            <a:r>
              <a:rPr lang="en-US" altLang="ja-JP" dirty="0" smtClean="0">
                <a:cs typeface="Arial" charset="0"/>
              </a:rPr>
              <a:t>c-1) Static conditional </a:t>
            </a:r>
            <a:r>
              <a:rPr lang="en-US" altLang="ja-JP" dirty="0">
                <a:cs typeface="Arial" charset="0"/>
              </a:rPr>
              <a:t>branch type	</a:t>
            </a:r>
            <a:r>
              <a:rPr lang="en-US" altLang="ja-JP" dirty="0" smtClean="0">
                <a:cs typeface="Arial" charset="0"/>
              </a:rPr>
              <a:t>(c-2) Dynamic conditional branch type</a:t>
            </a:r>
            <a:endParaRPr lang="ja-JP" altLang="en-US" dirty="0">
              <a:cs typeface="Arial" charset="0"/>
            </a:endParaRPr>
          </a:p>
        </p:txBody>
      </p:sp>
      <p:grpSp>
        <p:nvGrpSpPr>
          <p:cNvPr id="75" name="グループ化 74"/>
          <p:cNvGrpSpPr/>
          <p:nvPr/>
        </p:nvGrpSpPr>
        <p:grpSpPr>
          <a:xfrm>
            <a:off x="899592" y="1844826"/>
            <a:ext cx="7936123" cy="2684039"/>
            <a:chOff x="899592" y="1844826"/>
            <a:chExt cx="7936123" cy="2684039"/>
          </a:xfrm>
        </p:grpSpPr>
        <p:grpSp>
          <p:nvGrpSpPr>
            <p:cNvPr id="180" name="グループ化 179"/>
            <p:cNvGrpSpPr/>
            <p:nvPr/>
          </p:nvGrpSpPr>
          <p:grpSpPr>
            <a:xfrm>
              <a:off x="1403648" y="2060848"/>
              <a:ext cx="2571748" cy="814494"/>
              <a:chOff x="1403648" y="2060848"/>
              <a:chExt cx="2571748" cy="814494"/>
            </a:xfrm>
          </p:grpSpPr>
          <p:cxnSp>
            <p:nvCxnSpPr>
              <p:cNvPr id="151" name="AutoShape 14"/>
              <p:cNvCxnSpPr>
                <a:cxnSpLocks noChangeShapeType="1"/>
              </p:cNvCxnSpPr>
              <p:nvPr/>
            </p:nvCxnSpPr>
            <p:spPr bwMode="auto">
              <a:xfrm>
                <a:off x="1938463" y="2466637"/>
                <a:ext cx="273708" cy="0"/>
              </a:xfrm>
              <a:prstGeom prst="straightConnector1">
                <a:avLst/>
              </a:prstGeom>
              <a:noFill/>
              <a:ln w="9525">
                <a:solidFill>
                  <a:srgbClr val="000000"/>
                </a:solidFill>
                <a:round/>
                <a:headEnd/>
                <a:tailEnd type="triangle" w="med" len="med"/>
              </a:ln>
            </p:spPr>
          </p:cxnSp>
          <p:sp>
            <p:nvSpPr>
              <p:cNvPr id="152" name="Oval 15"/>
              <p:cNvSpPr>
                <a:spLocks noChangeArrowheads="1"/>
              </p:cNvSpPr>
              <p:nvPr/>
            </p:nvSpPr>
            <p:spPr bwMode="auto">
              <a:xfrm>
                <a:off x="2212171" y="2313300"/>
                <a:ext cx="273708" cy="293264"/>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1600" dirty="0">
                    <a:latin typeface="Calibri" pitchFamily="34" charset="0"/>
                    <a:ea typeface="ＭＳ 明朝" pitchFamily="17" charset="-128"/>
                  </a:rPr>
                  <a:t>C</a:t>
                </a:r>
                <a:endParaRPr lang="ja-JP" altLang="ja-JP" sz="2400" dirty="0">
                  <a:latin typeface="Calibri" pitchFamily="34" charset="0"/>
                </a:endParaRPr>
              </a:p>
            </p:txBody>
          </p:sp>
          <p:cxnSp>
            <p:nvCxnSpPr>
              <p:cNvPr id="153" name="AutoShape 16"/>
              <p:cNvCxnSpPr>
                <a:cxnSpLocks noChangeShapeType="1"/>
              </p:cNvCxnSpPr>
              <p:nvPr/>
            </p:nvCxnSpPr>
            <p:spPr bwMode="auto">
              <a:xfrm>
                <a:off x="2485879" y="2456143"/>
                <a:ext cx="273708" cy="0"/>
              </a:xfrm>
              <a:prstGeom prst="straightConnector1">
                <a:avLst/>
              </a:prstGeom>
              <a:noFill/>
              <a:ln w="9525">
                <a:solidFill>
                  <a:srgbClr val="000000"/>
                </a:solidFill>
                <a:round/>
                <a:headEnd/>
                <a:tailEnd type="triangle" w="med" len="med"/>
              </a:ln>
            </p:spPr>
          </p:cxnSp>
          <p:sp>
            <p:nvSpPr>
              <p:cNvPr id="154" name="Oval 17"/>
              <p:cNvSpPr>
                <a:spLocks noChangeArrowheads="1"/>
              </p:cNvSpPr>
              <p:nvPr/>
            </p:nvSpPr>
            <p:spPr bwMode="auto">
              <a:xfrm>
                <a:off x="2759587" y="2313300"/>
                <a:ext cx="273708" cy="293264"/>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1600" dirty="0">
                    <a:latin typeface="Calibri" pitchFamily="34" charset="0"/>
                    <a:ea typeface="ＭＳ 明朝" pitchFamily="17" charset="-128"/>
                  </a:rPr>
                  <a:t>D</a:t>
                </a:r>
                <a:endParaRPr lang="ja-JP" altLang="ja-JP" sz="2400" dirty="0">
                  <a:latin typeface="Calibri" pitchFamily="34" charset="0"/>
                </a:endParaRPr>
              </a:p>
            </p:txBody>
          </p:sp>
          <p:cxnSp>
            <p:nvCxnSpPr>
              <p:cNvPr id="155" name="AutoShape 18"/>
              <p:cNvCxnSpPr>
                <a:cxnSpLocks noChangeShapeType="1"/>
              </p:cNvCxnSpPr>
              <p:nvPr/>
            </p:nvCxnSpPr>
            <p:spPr bwMode="auto">
              <a:xfrm>
                <a:off x="3246012" y="2193196"/>
                <a:ext cx="183480" cy="583"/>
              </a:xfrm>
              <a:prstGeom prst="straightConnector1">
                <a:avLst/>
              </a:prstGeom>
              <a:noFill/>
              <a:ln w="9525">
                <a:solidFill>
                  <a:srgbClr val="000000"/>
                </a:solidFill>
                <a:round/>
                <a:headEnd/>
                <a:tailEnd type="triangle" w="med" len="med"/>
              </a:ln>
            </p:spPr>
          </p:cxnSp>
          <p:sp>
            <p:nvSpPr>
              <p:cNvPr id="156" name="Oval 19"/>
              <p:cNvSpPr>
                <a:spLocks noChangeArrowheads="1"/>
              </p:cNvSpPr>
              <p:nvPr/>
            </p:nvSpPr>
            <p:spPr bwMode="auto">
              <a:xfrm>
                <a:off x="3427980" y="2060848"/>
                <a:ext cx="273708" cy="293264"/>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1600">
                    <a:latin typeface="Calibri" pitchFamily="34" charset="0"/>
                    <a:ea typeface="ＭＳ 明朝" pitchFamily="17" charset="-128"/>
                  </a:rPr>
                  <a:t>E</a:t>
                </a:r>
                <a:endParaRPr lang="ja-JP" altLang="ja-JP" sz="2400">
                  <a:latin typeface="Calibri" pitchFamily="34" charset="0"/>
                </a:endParaRPr>
              </a:p>
            </p:txBody>
          </p:sp>
          <p:cxnSp>
            <p:nvCxnSpPr>
              <p:cNvPr id="157" name="AutoShape 20"/>
              <p:cNvCxnSpPr>
                <a:cxnSpLocks noChangeShapeType="1"/>
              </p:cNvCxnSpPr>
              <p:nvPr/>
            </p:nvCxnSpPr>
            <p:spPr bwMode="auto">
              <a:xfrm>
                <a:off x="3701688" y="2203691"/>
                <a:ext cx="273708" cy="0"/>
              </a:xfrm>
              <a:prstGeom prst="straightConnector1">
                <a:avLst/>
              </a:prstGeom>
              <a:noFill/>
              <a:ln w="9525">
                <a:solidFill>
                  <a:srgbClr val="000000"/>
                </a:solidFill>
                <a:round/>
                <a:headEnd/>
                <a:tailEnd type="triangle" w="med" len="med"/>
              </a:ln>
            </p:spPr>
          </p:cxnSp>
          <p:sp>
            <p:nvSpPr>
              <p:cNvPr id="158" name="Oval 21"/>
              <p:cNvSpPr>
                <a:spLocks noChangeArrowheads="1"/>
              </p:cNvSpPr>
              <p:nvPr/>
            </p:nvSpPr>
            <p:spPr bwMode="auto">
              <a:xfrm>
                <a:off x="3427980" y="2580911"/>
                <a:ext cx="273708" cy="293264"/>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1600" dirty="0">
                    <a:latin typeface="Calibri" pitchFamily="34" charset="0"/>
                    <a:ea typeface="ＭＳ 明朝" pitchFamily="17" charset="-128"/>
                  </a:rPr>
                  <a:t>F</a:t>
                </a:r>
                <a:endParaRPr lang="ja-JP" altLang="ja-JP" sz="2400" dirty="0">
                  <a:latin typeface="Calibri" pitchFamily="34" charset="0"/>
                </a:endParaRPr>
              </a:p>
            </p:txBody>
          </p:sp>
          <p:cxnSp>
            <p:nvCxnSpPr>
              <p:cNvPr id="159" name="AutoShape 22"/>
              <p:cNvCxnSpPr>
                <a:cxnSpLocks noChangeShapeType="1"/>
              </p:cNvCxnSpPr>
              <p:nvPr/>
            </p:nvCxnSpPr>
            <p:spPr bwMode="auto">
              <a:xfrm>
                <a:off x="3701688" y="2723754"/>
                <a:ext cx="273708" cy="0"/>
              </a:xfrm>
              <a:prstGeom prst="straightConnector1">
                <a:avLst/>
              </a:prstGeom>
              <a:noFill/>
              <a:ln w="9525">
                <a:solidFill>
                  <a:srgbClr val="000000"/>
                </a:solidFill>
                <a:round/>
                <a:headEnd/>
                <a:tailEnd type="triangle" w="med" len="med"/>
              </a:ln>
            </p:spPr>
          </p:cxnSp>
          <p:cxnSp>
            <p:nvCxnSpPr>
              <p:cNvPr id="160" name="AutoShape 23"/>
              <p:cNvCxnSpPr>
                <a:cxnSpLocks noChangeShapeType="1"/>
              </p:cNvCxnSpPr>
              <p:nvPr/>
            </p:nvCxnSpPr>
            <p:spPr bwMode="auto">
              <a:xfrm>
                <a:off x="3246012" y="2723171"/>
                <a:ext cx="183480" cy="583"/>
              </a:xfrm>
              <a:prstGeom prst="straightConnector1">
                <a:avLst/>
              </a:prstGeom>
              <a:noFill/>
              <a:ln w="9525">
                <a:solidFill>
                  <a:srgbClr val="000000"/>
                </a:solidFill>
                <a:round/>
                <a:headEnd/>
                <a:tailEnd type="triangle" w="med" len="med"/>
              </a:ln>
            </p:spPr>
          </p:cxnSp>
          <p:cxnSp>
            <p:nvCxnSpPr>
              <p:cNvPr id="161" name="AutoShape 24"/>
              <p:cNvCxnSpPr>
                <a:cxnSpLocks noChangeShapeType="1"/>
              </p:cNvCxnSpPr>
              <p:nvPr/>
            </p:nvCxnSpPr>
            <p:spPr bwMode="auto">
              <a:xfrm>
                <a:off x="3246012" y="2193779"/>
                <a:ext cx="0" cy="529975"/>
              </a:xfrm>
              <a:prstGeom prst="straightConnector1">
                <a:avLst/>
              </a:prstGeom>
              <a:noFill/>
              <a:ln w="9525">
                <a:solidFill>
                  <a:srgbClr val="000000"/>
                </a:solidFill>
                <a:round/>
                <a:headEnd/>
                <a:tailEnd/>
              </a:ln>
            </p:spPr>
          </p:cxnSp>
          <p:cxnSp>
            <p:nvCxnSpPr>
              <p:cNvPr id="162" name="AutoShape 25"/>
              <p:cNvCxnSpPr>
                <a:cxnSpLocks noChangeShapeType="1"/>
              </p:cNvCxnSpPr>
              <p:nvPr/>
            </p:nvCxnSpPr>
            <p:spPr bwMode="auto">
              <a:xfrm>
                <a:off x="3033295" y="2456143"/>
                <a:ext cx="212716" cy="0"/>
              </a:xfrm>
              <a:prstGeom prst="straightConnector1">
                <a:avLst/>
              </a:prstGeom>
              <a:noFill/>
              <a:ln w="9525">
                <a:solidFill>
                  <a:srgbClr val="000000"/>
                </a:solidFill>
                <a:round/>
                <a:headEnd/>
                <a:tailEnd/>
              </a:ln>
            </p:spPr>
          </p:cxnSp>
          <p:sp>
            <p:nvSpPr>
              <p:cNvPr id="163" name="Oval 26"/>
              <p:cNvSpPr>
                <a:spLocks noChangeArrowheads="1"/>
              </p:cNvSpPr>
              <p:nvPr/>
            </p:nvSpPr>
            <p:spPr bwMode="auto">
              <a:xfrm>
                <a:off x="1403648" y="2062014"/>
                <a:ext cx="273708" cy="293264"/>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1600">
                    <a:latin typeface="Calibri" pitchFamily="34" charset="0"/>
                    <a:ea typeface="ＭＳ 明朝" pitchFamily="17" charset="-128"/>
                  </a:rPr>
                  <a:t>A</a:t>
                </a:r>
                <a:endParaRPr lang="ja-JP" altLang="ja-JP" sz="2400">
                  <a:latin typeface="Calibri" pitchFamily="34" charset="0"/>
                </a:endParaRPr>
              </a:p>
            </p:txBody>
          </p:sp>
          <p:sp>
            <p:nvSpPr>
              <p:cNvPr id="164" name="Oval 27"/>
              <p:cNvSpPr>
                <a:spLocks noChangeArrowheads="1"/>
              </p:cNvSpPr>
              <p:nvPr/>
            </p:nvSpPr>
            <p:spPr bwMode="auto">
              <a:xfrm>
                <a:off x="1403648" y="2582078"/>
                <a:ext cx="273708" cy="293264"/>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1600" dirty="0">
                    <a:latin typeface="Calibri" pitchFamily="34" charset="0"/>
                    <a:ea typeface="ＭＳ 明朝" pitchFamily="17" charset="-128"/>
                  </a:rPr>
                  <a:t>B</a:t>
                </a:r>
                <a:endParaRPr lang="ja-JP" altLang="ja-JP" sz="2400" dirty="0">
                  <a:latin typeface="Calibri" pitchFamily="34" charset="0"/>
                </a:endParaRPr>
              </a:p>
            </p:txBody>
          </p:sp>
          <p:cxnSp>
            <p:nvCxnSpPr>
              <p:cNvPr id="165" name="AutoShape 28"/>
              <p:cNvCxnSpPr>
                <a:cxnSpLocks noChangeShapeType="1"/>
              </p:cNvCxnSpPr>
              <p:nvPr/>
            </p:nvCxnSpPr>
            <p:spPr bwMode="auto">
              <a:xfrm>
                <a:off x="1677356" y="2203691"/>
                <a:ext cx="261107" cy="0"/>
              </a:xfrm>
              <a:prstGeom prst="straightConnector1">
                <a:avLst/>
              </a:prstGeom>
              <a:noFill/>
              <a:ln w="9525">
                <a:solidFill>
                  <a:srgbClr val="000000"/>
                </a:solidFill>
                <a:round/>
                <a:headEnd/>
                <a:tailEnd/>
              </a:ln>
            </p:spPr>
          </p:cxnSp>
          <p:cxnSp>
            <p:nvCxnSpPr>
              <p:cNvPr id="166" name="AutoShape 29"/>
              <p:cNvCxnSpPr>
                <a:cxnSpLocks noChangeShapeType="1"/>
              </p:cNvCxnSpPr>
              <p:nvPr/>
            </p:nvCxnSpPr>
            <p:spPr bwMode="auto">
              <a:xfrm flipV="1">
                <a:off x="1677356" y="2723171"/>
                <a:ext cx="258586" cy="583"/>
              </a:xfrm>
              <a:prstGeom prst="straightConnector1">
                <a:avLst/>
              </a:prstGeom>
              <a:noFill/>
              <a:ln w="9525">
                <a:solidFill>
                  <a:srgbClr val="000000"/>
                </a:solidFill>
                <a:round/>
                <a:headEnd/>
                <a:tailEnd/>
              </a:ln>
            </p:spPr>
          </p:cxnSp>
          <p:cxnSp>
            <p:nvCxnSpPr>
              <p:cNvPr id="167" name="AutoShape 30"/>
              <p:cNvCxnSpPr>
                <a:cxnSpLocks noChangeShapeType="1"/>
              </p:cNvCxnSpPr>
              <p:nvPr/>
            </p:nvCxnSpPr>
            <p:spPr bwMode="auto">
              <a:xfrm flipH="1">
                <a:off x="1935942" y="2193779"/>
                <a:ext cx="2520" cy="529392"/>
              </a:xfrm>
              <a:prstGeom prst="straightConnector1">
                <a:avLst/>
              </a:prstGeom>
              <a:noFill/>
              <a:ln w="9525">
                <a:solidFill>
                  <a:srgbClr val="000000"/>
                </a:solidFill>
                <a:round/>
                <a:headEnd/>
                <a:tailEnd/>
              </a:ln>
            </p:spPr>
          </p:cxnSp>
        </p:grpSp>
        <p:grpSp>
          <p:nvGrpSpPr>
            <p:cNvPr id="168" name="グループ化 46"/>
            <p:cNvGrpSpPr>
              <a:grpSpLocks noChangeAspect="1"/>
            </p:cNvGrpSpPr>
            <p:nvPr/>
          </p:nvGrpSpPr>
          <p:grpSpPr bwMode="auto">
            <a:xfrm>
              <a:off x="5436098" y="1844826"/>
              <a:ext cx="2145267" cy="1051908"/>
              <a:chOff x="3714744" y="1478149"/>
              <a:chExt cx="2357454" cy="1155799"/>
            </a:xfrm>
          </p:grpSpPr>
          <p:sp>
            <p:nvSpPr>
              <p:cNvPr id="169" name="Oval 32"/>
              <p:cNvSpPr>
                <a:spLocks noChangeArrowheads="1"/>
              </p:cNvSpPr>
              <p:nvPr/>
            </p:nvSpPr>
            <p:spPr bwMode="auto">
              <a:xfrm>
                <a:off x="3714744" y="1478149"/>
                <a:ext cx="284401" cy="323188"/>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1600">
                    <a:latin typeface="Calibri" pitchFamily="34" charset="0"/>
                    <a:ea typeface="ＭＳ 明朝" pitchFamily="17" charset="-128"/>
                  </a:rPr>
                  <a:t>A</a:t>
                </a:r>
                <a:endParaRPr lang="ja-JP" altLang="ja-JP" sz="2400">
                  <a:latin typeface="Calibri" pitchFamily="34" charset="0"/>
                </a:endParaRPr>
              </a:p>
            </p:txBody>
          </p:sp>
          <p:sp>
            <p:nvSpPr>
              <p:cNvPr id="170" name="Oval 33"/>
              <p:cNvSpPr>
                <a:spLocks noChangeArrowheads="1"/>
              </p:cNvSpPr>
              <p:nvPr/>
            </p:nvSpPr>
            <p:spPr bwMode="auto">
              <a:xfrm>
                <a:off x="3714744" y="1895145"/>
                <a:ext cx="284401" cy="323188"/>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1600">
                    <a:latin typeface="Calibri" pitchFamily="34" charset="0"/>
                    <a:ea typeface="ＭＳ 明朝" pitchFamily="17" charset="-128"/>
                  </a:rPr>
                  <a:t>B</a:t>
                </a:r>
                <a:endParaRPr lang="ja-JP" altLang="ja-JP" sz="2400">
                  <a:latin typeface="Calibri" pitchFamily="34" charset="0"/>
                </a:endParaRPr>
              </a:p>
            </p:txBody>
          </p:sp>
          <p:cxnSp>
            <p:nvCxnSpPr>
              <p:cNvPr id="171" name="AutoShape 34"/>
              <p:cNvCxnSpPr>
                <a:cxnSpLocks noChangeShapeType="1"/>
              </p:cNvCxnSpPr>
              <p:nvPr/>
            </p:nvCxnSpPr>
            <p:spPr bwMode="auto">
              <a:xfrm>
                <a:off x="3999145" y="1642634"/>
                <a:ext cx="2070418" cy="0"/>
              </a:xfrm>
              <a:prstGeom prst="straightConnector1">
                <a:avLst/>
              </a:prstGeom>
              <a:noFill/>
              <a:ln w="25400">
                <a:solidFill>
                  <a:srgbClr val="000000"/>
                </a:solidFill>
                <a:round/>
                <a:headEnd/>
                <a:tailEnd type="triangle" w="med" len="med"/>
              </a:ln>
            </p:spPr>
          </p:cxnSp>
          <p:cxnSp>
            <p:nvCxnSpPr>
              <p:cNvPr id="172" name="AutoShape 35"/>
              <p:cNvCxnSpPr>
                <a:cxnSpLocks noChangeShapeType="1"/>
              </p:cNvCxnSpPr>
              <p:nvPr/>
            </p:nvCxnSpPr>
            <p:spPr bwMode="auto">
              <a:xfrm>
                <a:off x="3996526" y="2057061"/>
                <a:ext cx="2070418" cy="0"/>
              </a:xfrm>
              <a:prstGeom prst="straightConnector1">
                <a:avLst/>
              </a:prstGeom>
              <a:noFill/>
              <a:ln w="25400">
                <a:solidFill>
                  <a:srgbClr val="000000"/>
                </a:solidFill>
                <a:round/>
                <a:headEnd/>
                <a:tailEnd type="triangle" w="med" len="med"/>
              </a:ln>
            </p:spPr>
          </p:cxnSp>
          <p:sp>
            <p:nvSpPr>
              <p:cNvPr id="173" name="Oval 36"/>
              <p:cNvSpPr>
                <a:spLocks noChangeArrowheads="1"/>
              </p:cNvSpPr>
              <p:nvPr/>
            </p:nvSpPr>
            <p:spPr bwMode="auto">
              <a:xfrm>
                <a:off x="3714744" y="2310760"/>
                <a:ext cx="284401" cy="323188"/>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1600" dirty="0">
                    <a:latin typeface="Calibri" pitchFamily="34" charset="0"/>
                    <a:ea typeface="ＭＳ 明朝" pitchFamily="17" charset="-128"/>
                  </a:rPr>
                  <a:t>C</a:t>
                </a:r>
                <a:endParaRPr lang="ja-JP" altLang="ja-JP" sz="2400" dirty="0">
                  <a:latin typeface="Calibri" pitchFamily="34" charset="0"/>
                </a:endParaRPr>
              </a:p>
            </p:txBody>
          </p:sp>
          <p:cxnSp>
            <p:nvCxnSpPr>
              <p:cNvPr id="174" name="AutoShape 37"/>
              <p:cNvCxnSpPr>
                <a:cxnSpLocks noChangeShapeType="1"/>
              </p:cNvCxnSpPr>
              <p:nvPr/>
            </p:nvCxnSpPr>
            <p:spPr bwMode="auto">
              <a:xfrm>
                <a:off x="4009426" y="2489473"/>
                <a:ext cx="2062772" cy="1606"/>
              </a:xfrm>
              <a:prstGeom prst="straightConnector1">
                <a:avLst/>
              </a:prstGeom>
              <a:noFill/>
              <a:ln w="25400">
                <a:solidFill>
                  <a:srgbClr val="000000"/>
                </a:solidFill>
                <a:round/>
                <a:headEnd/>
                <a:tailEnd type="triangle" w="med" len="med"/>
              </a:ln>
            </p:spPr>
          </p:cxnSp>
          <p:cxnSp>
            <p:nvCxnSpPr>
              <p:cNvPr id="175" name="AutoShape 38"/>
              <p:cNvCxnSpPr>
                <a:cxnSpLocks noChangeShapeType="1"/>
              </p:cNvCxnSpPr>
              <p:nvPr/>
            </p:nvCxnSpPr>
            <p:spPr bwMode="auto">
              <a:xfrm rot="16200000" flipH="1">
                <a:off x="4100510" y="1863914"/>
                <a:ext cx="428628" cy="1"/>
              </a:xfrm>
              <a:prstGeom prst="straightConnector1">
                <a:avLst/>
              </a:prstGeom>
              <a:noFill/>
              <a:ln w="9525">
                <a:solidFill>
                  <a:srgbClr val="000000"/>
                </a:solidFill>
                <a:prstDash val="dash"/>
                <a:round/>
                <a:headEnd/>
                <a:tailEnd type="triangle" w="med" len="med"/>
              </a:ln>
            </p:spPr>
          </p:cxnSp>
          <p:cxnSp>
            <p:nvCxnSpPr>
              <p:cNvPr id="176" name="AutoShape 39"/>
              <p:cNvCxnSpPr>
                <a:cxnSpLocks noChangeShapeType="1"/>
              </p:cNvCxnSpPr>
              <p:nvPr/>
            </p:nvCxnSpPr>
            <p:spPr bwMode="auto">
              <a:xfrm rot="5400000" flipH="1" flipV="1">
                <a:off x="4143372" y="2078228"/>
                <a:ext cx="857256" cy="953"/>
              </a:xfrm>
              <a:prstGeom prst="straightConnector1">
                <a:avLst/>
              </a:prstGeom>
              <a:noFill/>
              <a:ln w="9525">
                <a:solidFill>
                  <a:srgbClr val="000000"/>
                </a:solidFill>
                <a:prstDash val="dash"/>
                <a:round/>
                <a:headEnd/>
                <a:tailEnd type="triangle" w="med" len="med"/>
              </a:ln>
            </p:spPr>
          </p:cxnSp>
          <p:cxnSp>
            <p:nvCxnSpPr>
              <p:cNvPr id="177" name="AutoShape 42"/>
              <p:cNvCxnSpPr>
                <a:cxnSpLocks noChangeShapeType="1"/>
              </p:cNvCxnSpPr>
              <p:nvPr/>
            </p:nvCxnSpPr>
            <p:spPr bwMode="auto">
              <a:xfrm rot="5400000">
                <a:off x="4529137" y="2078228"/>
                <a:ext cx="857256" cy="953"/>
              </a:xfrm>
              <a:prstGeom prst="straightConnector1">
                <a:avLst/>
              </a:prstGeom>
              <a:noFill/>
              <a:ln w="9525">
                <a:solidFill>
                  <a:srgbClr val="000000"/>
                </a:solidFill>
                <a:prstDash val="dash"/>
                <a:round/>
                <a:headEnd/>
                <a:tailEnd type="triangle" w="med" len="med"/>
              </a:ln>
            </p:spPr>
          </p:cxnSp>
          <p:cxnSp>
            <p:nvCxnSpPr>
              <p:cNvPr id="178" name="AutoShape 43"/>
              <p:cNvCxnSpPr>
                <a:cxnSpLocks noChangeShapeType="1"/>
              </p:cNvCxnSpPr>
              <p:nvPr/>
            </p:nvCxnSpPr>
            <p:spPr bwMode="auto">
              <a:xfrm rot="5400000" flipH="1" flipV="1">
                <a:off x="5108261" y="1842483"/>
                <a:ext cx="385289" cy="476"/>
              </a:xfrm>
              <a:prstGeom prst="straightConnector1">
                <a:avLst/>
              </a:prstGeom>
              <a:noFill/>
              <a:ln w="9525">
                <a:solidFill>
                  <a:srgbClr val="000000"/>
                </a:solidFill>
                <a:prstDash val="dash"/>
                <a:round/>
                <a:headEnd/>
                <a:tailEnd type="triangle" w="med" len="med"/>
              </a:ln>
            </p:spPr>
          </p:cxnSp>
          <p:cxnSp>
            <p:nvCxnSpPr>
              <p:cNvPr id="179" name="AutoShape 42"/>
              <p:cNvCxnSpPr>
                <a:cxnSpLocks noChangeShapeType="1"/>
              </p:cNvCxnSpPr>
              <p:nvPr/>
            </p:nvCxnSpPr>
            <p:spPr bwMode="auto">
              <a:xfrm rot="5400000">
                <a:off x="5386393" y="2292542"/>
                <a:ext cx="428628" cy="953"/>
              </a:xfrm>
              <a:prstGeom prst="straightConnector1">
                <a:avLst/>
              </a:prstGeom>
              <a:noFill/>
              <a:ln w="9525">
                <a:solidFill>
                  <a:srgbClr val="000000"/>
                </a:solidFill>
                <a:prstDash val="dash"/>
                <a:round/>
                <a:headEnd/>
                <a:tailEnd type="triangle" w="med" len="med"/>
              </a:ln>
            </p:spPr>
          </p:cxnSp>
        </p:grpSp>
        <p:grpSp>
          <p:nvGrpSpPr>
            <p:cNvPr id="181" name="グループ化 45"/>
            <p:cNvGrpSpPr>
              <a:grpSpLocks noChangeAspect="1"/>
            </p:cNvGrpSpPr>
            <p:nvPr/>
          </p:nvGrpSpPr>
          <p:grpSpPr bwMode="auto">
            <a:xfrm>
              <a:off x="1763688" y="3068960"/>
              <a:ext cx="1728230" cy="1028700"/>
              <a:chOff x="1264421" y="2857515"/>
              <a:chExt cx="1728242" cy="1028572"/>
            </a:xfrm>
          </p:grpSpPr>
          <p:sp>
            <p:nvSpPr>
              <p:cNvPr id="182" name="Oval 3"/>
              <p:cNvSpPr>
                <a:spLocks noChangeArrowheads="1"/>
              </p:cNvSpPr>
              <p:nvPr/>
            </p:nvSpPr>
            <p:spPr bwMode="auto">
              <a:xfrm>
                <a:off x="1264421" y="3005026"/>
                <a:ext cx="288000" cy="287626"/>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1600">
                    <a:latin typeface="Calibri" pitchFamily="34" charset="0"/>
                    <a:ea typeface="ＭＳ 明朝" pitchFamily="17" charset="-128"/>
                  </a:rPr>
                  <a:t>A</a:t>
                </a:r>
                <a:endParaRPr lang="ja-JP" altLang="ja-JP" sz="2400">
                  <a:latin typeface="Calibri" pitchFamily="34" charset="0"/>
                </a:endParaRPr>
              </a:p>
            </p:txBody>
          </p:sp>
          <p:cxnSp>
            <p:nvCxnSpPr>
              <p:cNvPr id="183" name="AutoShape 4"/>
              <p:cNvCxnSpPr>
                <a:cxnSpLocks noChangeShapeType="1"/>
              </p:cNvCxnSpPr>
              <p:nvPr/>
            </p:nvCxnSpPr>
            <p:spPr bwMode="auto">
              <a:xfrm>
                <a:off x="1581554" y="3155415"/>
                <a:ext cx="404739" cy="0"/>
              </a:xfrm>
              <a:prstGeom prst="straightConnector1">
                <a:avLst/>
              </a:prstGeom>
              <a:noFill/>
              <a:ln w="9525">
                <a:solidFill>
                  <a:srgbClr val="000000"/>
                </a:solidFill>
                <a:round/>
                <a:headEnd/>
                <a:tailEnd type="triangle" w="med" len="med"/>
              </a:ln>
            </p:spPr>
          </p:cxnSp>
          <p:sp>
            <p:nvSpPr>
              <p:cNvPr id="184" name="AutoShape 5"/>
              <p:cNvSpPr>
                <a:spLocks noChangeArrowheads="1"/>
              </p:cNvSpPr>
              <p:nvPr/>
            </p:nvSpPr>
            <p:spPr bwMode="auto">
              <a:xfrm>
                <a:off x="1982206" y="2999880"/>
                <a:ext cx="420508" cy="318505"/>
              </a:xfrm>
              <a:prstGeom prst="flowChartDecision">
                <a:avLst/>
              </a:prstGeom>
              <a:solidFill>
                <a:srgbClr val="FFFFFF"/>
              </a:solidFill>
              <a:ln w="9525">
                <a:solidFill>
                  <a:srgbClr val="000000"/>
                </a:solidFill>
                <a:miter lim="800000"/>
                <a:headEnd/>
                <a:tailEnd/>
              </a:ln>
            </p:spPr>
            <p:txBody>
              <a:bodyPr lIns="74295" tIns="8890" rIns="74295" bIns="8890"/>
              <a:lstStyle/>
              <a:p>
                <a:endParaRPr lang="ja-JP" altLang="en-US" sz="2400">
                  <a:latin typeface="Calibri" pitchFamily="34" charset="0"/>
                </a:endParaRPr>
              </a:p>
            </p:txBody>
          </p:sp>
          <p:cxnSp>
            <p:nvCxnSpPr>
              <p:cNvPr id="185" name="AutoShape 6"/>
              <p:cNvCxnSpPr>
                <a:cxnSpLocks noChangeShapeType="1"/>
              </p:cNvCxnSpPr>
              <p:nvPr/>
            </p:nvCxnSpPr>
            <p:spPr bwMode="auto">
              <a:xfrm>
                <a:off x="2402714" y="3147410"/>
                <a:ext cx="301948" cy="0"/>
              </a:xfrm>
              <a:prstGeom prst="straightConnector1">
                <a:avLst/>
              </a:prstGeom>
              <a:noFill/>
              <a:ln w="9525">
                <a:solidFill>
                  <a:srgbClr val="000000"/>
                </a:solidFill>
                <a:round/>
                <a:headEnd/>
                <a:tailEnd type="triangle" w="med" len="med"/>
              </a:ln>
            </p:spPr>
          </p:cxnSp>
          <p:cxnSp>
            <p:nvCxnSpPr>
              <p:cNvPr id="186" name="AutoShape 7"/>
              <p:cNvCxnSpPr>
                <a:cxnSpLocks noChangeShapeType="1"/>
              </p:cNvCxnSpPr>
              <p:nvPr/>
            </p:nvCxnSpPr>
            <p:spPr bwMode="auto">
              <a:xfrm>
                <a:off x="2192460" y="3318384"/>
                <a:ext cx="0" cy="279621"/>
              </a:xfrm>
              <a:prstGeom prst="straightConnector1">
                <a:avLst/>
              </a:prstGeom>
              <a:noFill/>
              <a:ln w="9525">
                <a:solidFill>
                  <a:srgbClr val="000000"/>
                </a:solidFill>
                <a:round/>
                <a:headEnd/>
                <a:tailEnd/>
              </a:ln>
            </p:spPr>
          </p:cxnSp>
          <p:cxnSp>
            <p:nvCxnSpPr>
              <p:cNvPr id="187" name="AutoShape 8"/>
              <p:cNvCxnSpPr>
                <a:cxnSpLocks noChangeShapeType="1"/>
              </p:cNvCxnSpPr>
              <p:nvPr/>
            </p:nvCxnSpPr>
            <p:spPr bwMode="auto">
              <a:xfrm>
                <a:off x="2192460" y="3598005"/>
                <a:ext cx="512203" cy="0"/>
              </a:xfrm>
              <a:prstGeom prst="straightConnector1">
                <a:avLst/>
              </a:prstGeom>
              <a:noFill/>
              <a:ln w="9525">
                <a:solidFill>
                  <a:srgbClr val="000000"/>
                </a:solidFill>
                <a:round/>
                <a:headEnd/>
                <a:tailEnd type="triangle" w="med" len="med"/>
              </a:ln>
            </p:spPr>
          </p:cxnSp>
          <p:sp>
            <p:nvSpPr>
              <p:cNvPr id="188" name="Oval 9"/>
              <p:cNvSpPr>
                <a:spLocks noChangeArrowheads="1"/>
              </p:cNvSpPr>
              <p:nvPr/>
            </p:nvSpPr>
            <p:spPr bwMode="auto">
              <a:xfrm>
                <a:off x="2704663" y="2994733"/>
                <a:ext cx="288000" cy="287626"/>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1600">
                    <a:latin typeface="Calibri" pitchFamily="34" charset="0"/>
                    <a:ea typeface="ＭＳ 明朝" pitchFamily="17" charset="-128"/>
                  </a:rPr>
                  <a:t>B</a:t>
                </a:r>
                <a:endParaRPr lang="ja-JP" altLang="ja-JP" sz="2400">
                  <a:latin typeface="Calibri" pitchFamily="34" charset="0"/>
                </a:endParaRPr>
              </a:p>
            </p:txBody>
          </p:sp>
          <p:sp>
            <p:nvSpPr>
              <p:cNvPr id="189" name="Oval 10"/>
              <p:cNvSpPr>
                <a:spLocks noChangeArrowheads="1"/>
              </p:cNvSpPr>
              <p:nvPr/>
            </p:nvSpPr>
            <p:spPr bwMode="auto">
              <a:xfrm>
                <a:off x="2704663" y="3419597"/>
                <a:ext cx="288000" cy="287626"/>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1600" dirty="0">
                    <a:latin typeface="Calibri" pitchFamily="34" charset="0"/>
                    <a:ea typeface="ＭＳ 明朝" pitchFamily="17" charset="-128"/>
                  </a:rPr>
                  <a:t>C</a:t>
                </a:r>
                <a:endParaRPr lang="ja-JP" altLang="ja-JP" sz="2400" dirty="0">
                  <a:latin typeface="Calibri" pitchFamily="34" charset="0"/>
                </a:endParaRPr>
              </a:p>
            </p:txBody>
          </p:sp>
          <p:sp>
            <p:nvSpPr>
              <p:cNvPr id="190" name="Rectangle 11"/>
              <p:cNvSpPr>
                <a:spLocks noChangeArrowheads="1"/>
              </p:cNvSpPr>
              <p:nvPr/>
            </p:nvSpPr>
            <p:spPr bwMode="auto">
              <a:xfrm>
                <a:off x="2200494" y="2857515"/>
                <a:ext cx="534992" cy="257143"/>
              </a:xfrm>
              <a:prstGeom prst="rect">
                <a:avLst/>
              </a:prstGeom>
              <a:noFill/>
              <a:ln w="9525">
                <a:noFill/>
                <a:miter lim="800000"/>
                <a:headEnd/>
                <a:tailEnd/>
              </a:ln>
            </p:spPr>
            <p:txBody>
              <a:bodyPr lIns="74295" tIns="8890" rIns="74295" bIns="8890"/>
              <a:lstStyle/>
              <a:p>
                <a:pPr algn="just">
                  <a:defRPr/>
                </a:pPr>
                <a:r>
                  <a:rPr lang="en-US" altLang="ja-JP" sz="1200" dirty="0">
                    <a:latin typeface="Calibri" pitchFamily="34" charset="0"/>
                    <a:ea typeface="ＭＳ 明朝" pitchFamily="17" charset="-128"/>
                  </a:rPr>
                  <a:t>case 1</a:t>
                </a:r>
                <a:endParaRPr lang="ja-JP" altLang="ja-JP" dirty="0">
                  <a:latin typeface="Calibri" pitchFamily="34" charset="0"/>
                  <a:ea typeface="ＭＳ Ｐゴシック" pitchFamily="50" charset="-128"/>
                </a:endParaRPr>
              </a:p>
            </p:txBody>
          </p:sp>
          <p:sp>
            <p:nvSpPr>
              <p:cNvPr id="191" name="Rectangle 12"/>
              <p:cNvSpPr>
                <a:spLocks noChangeArrowheads="1"/>
              </p:cNvSpPr>
              <p:nvPr/>
            </p:nvSpPr>
            <p:spPr bwMode="auto">
              <a:xfrm>
                <a:off x="2200494" y="3628944"/>
                <a:ext cx="534992" cy="257143"/>
              </a:xfrm>
              <a:prstGeom prst="rect">
                <a:avLst/>
              </a:prstGeom>
              <a:noFill/>
              <a:ln w="9525">
                <a:noFill/>
                <a:miter lim="800000"/>
                <a:headEnd/>
                <a:tailEnd/>
              </a:ln>
            </p:spPr>
            <p:txBody>
              <a:bodyPr lIns="74295" tIns="8890" rIns="74295" bIns="8890"/>
              <a:lstStyle/>
              <a:p>
                <a:pPr algn="just">
                  <a:defRPr/>
                </a:pPr>
                <a:r>
                  <a:rPr lang="en-US" altLang="ja-JP" sz="1200" dirty="0">
                    <a:latin typeface="Calibri" pitchFamily="34" charset="0"/>
                    <a:ea typeface="ＭＳ 明朝" pitchFamily="17" charset="-128"/>
                  </a:rPr>
                  <a:t>case 2</a:t>
                </a:r>
                <a:endParaRPr lang="ja-JP" altLang="ja-JP" dirty="0">
                  <a:latin typeface="Calibri" pitchFamily="34" charset="0"/>
                  <a:ea typeface="ＭＳ Ｐゴシック" pitchFamily="50" charset="-128"/>
                </a:endParaRPr>
              </a:p>
            </p:txBody>
          </p:sp>
        </p:grpSp>
        <p:sp>
          <p:nvSpPr>
            <p:cNvPr id="192" name="テキスト ボックス 42"/>
            <p:cNvSpPr txBox="1">
              <a:spLocks noChangeArrowheads="1"/>
            </p:cNvSpPr>
            <p:nvPr/>
          </p:nvSpPr>
          <p:spPr bwMode="auto">
            <a:xfrm>
              <a:off x="2411760" y="2708920"/>
              <a:ext cx="407484" cy="338554"/>
            </a:xfrm>
            <a:prstGeom prst="rect">
              <a:avLst/>
            </a:prstGeom>
            <a:noFill/>
            <a:ln w="9525">
              <a:noFill/>
              <a:miter lim="800000"/>
              <a:headEnd/>
              <a:tailEnd/>
            </a:ln>
          </p:spPr>
          <p:txBody>
            <a:bodyPr wrap="none">
              <a:spAutoFit/>
            </a:bodyPr>
            <a:lstStyle/>
            <a:p>
              <a:r>
                <a:rPr lang="en-US" altLang="ja-JP" sz="1600" dirty="0">
                  <a:latin typeface="Calibri" pitchFamily="34" charset="0"/>
                  <a:cs typeface="Times New Roman" pitchFamily="18" charset="0"/>
                </a:rPr>
                <a:t>(a)</a:t>
              </a:r>
              <a:endParaRPr lang="ja-JP" altLang="en-US" sz="1600" dirty="0">
                <a:latin typeface="Calibri" pitchFamily="34" charset="0"/>
                <a:cs typeface="Times New Roman" pitchFamily="18" charset="0"/>
              </a:endParaRPr>
            </a:p>
          </p:txBody>
        </p:sp>
        <p:sp>
          <p:nvSpPr>
            <p:cNvPr id="193" name="テキスト ボックス 44"/>
            <p:cNvSpPr txBox="1">
              <a:spLocks noChangeArrowheads="1"/>
            </p:cNvSpPr>
            <p:nvPr/>
          </p:nvSpPr>
          <p:spPr bwMode="auto">
            <a:xfrm>
              <a:off x="2411760" y="4077072"/>
              <a:ext cx="562975" cy="338554"/>
            </a:xfrm>
            <a:prstGeom prst="rect">
              <a:avLst/>
            </a:prstGeom>
            <a:noFill/>
            <a:ln w="9525">
              <a:noFill/>
              <a:miter lim="800000"/>
              <a:headEnd/>
              <a:tailEnd/>
            </a:ln>
          </p:spPr>
          <p:txBody>
            <a:bodyPr wrap="none">
              <a:spAutoFit/>
            </a:bodyPr>
            <a:lstStyle/>
            <a:p>
              <a:r>
                <a:rPr lang="en-US" altLang="ja-JP" sz="1600" dirty="0">
                  <a:latin typeface="Calibri" pitchFamily="34" charset="0"/>
                  <a:cs typeface="Times New Roman" pitchFamily="18" charset="0"/>
                </a:rPr>
                <a:t>(c-1)</a:t>
              </a:r>
              <a:endParaRPr lang="ja-JP" altLang="en-US" sz="1600" dirty="0">
                <a:latin typeface="Calibri" pitchFamily="34" charset="0"/>
                <a:cs typeface="Times New Roman" pitchFamily="18" charset="0"/>
              </a:endParaRPr>
            </a:p>
          </p:txBody>
        </p:sp>
        <p:grpSp>
          <p:nvGrpSpPr>
            <p:cNvPr id="194" name="グループ化 193"/>
            <p:cNvGrpSpPr>
              <a:grpSpLocks noChangeAspect="1"/>
            </p:cNvGrpSpPr>
            <p:nvPr/>
          </p:nvGrpSpPr>
          <p:grpSpPr>
            <a:xfrm>
              <a:off x="5580115" y="3068962"/>
              <a:ext cx="1864516" cy="1224134"/>
              <a:chOff x="4929165" y="3242444"/>
              <a:chExt cx="2589608" cy="1700186"/>
            </a:xfrm>
          </p:grpSpPr>
          <p:sp>
            <p:nvSpPr>
              <p:cNvPr id="195" name="Oval 3"/>
              <p:cNvSpPr>
                <a:spLocks noChangeArrowheads="1"/>
              </p:cNvSpPr>
              <p:nvPr/>
            </p:nvSpPr>
            <p:spPr bwMode="auto">
              <a:xfrm>
                <a:off x="4929165" y="3242444"/>
                <a:ext cx="359997" cy="359578"/>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1600" dirty="0">
                    <a:latin typeface="Calibri" pitchFamily="34" charset="0"/>
                    <a:ea typeface="ＭＳ 明朝" pitchFamily="17" charset="-128"/>
                  </a:rPr>
                  <a:t>A</a:t>
                </a:r>
                <a:endParaRPr lang="ja-JP" altLang="ja-JP" sz="2400" dirty="0">
                  <a:latin typeface="Calibri" pitchFamily="34" charset="0"/>
                </a:endParaRPr>
              </a:p>
            </p:txBody>
          </p:sp>
          <p:cxnSp>
            <p:nvCxnSpPr>
              <p:cNvPr id="196" name="AutoShape 4"/>
              <p:cNvCxnSpPr>
                <a:cxnSpLocks noChangeShapeType="1"/>
                <a:stCxn id="195" idx="6"/>
              </p:cNvCxnSpPr>
              <p:nvPr/>
            </p:nvCxnSpPr>
            <p:spPr bwMode="auto">
              <a:xfrm flipV="1">
                <a:off x="5289162" y="3421060"/>
                <a:ext cx="2229611" cy="1171"/>
              </a:xfrm>
              <a:prstGeom prst="straightConnector1">
                <a:avLst/>
              </a:prstGeom>
              <a:noFill/>
              <a:ln w="25400">
                <a:solidFill>
                  <a:srgbClr val="000000"/>
                </a:solidFill>
                <a:round/>
                <a:headEnd/>
                <a:tailEnd type="triangle" w="med" len="med"/>
              </a:ln>
            </p:spPr>
          </p:cxnSp>
          <p:sp>
            <p:nvSpPr>
              <p:cNvPr id="197" name="AutoShape 5"/>
              <p:cNvSpPr>
                <a:spLocks noChangeArrowheads="1"/>
              </p:cNvSpPr>
              <p:nvPr/>
            </p:nvSpPr>
            <p:spPr bwMode="auto">
              <a:xfrm>
                <a:off x="5826390" y="3887193"/>
                <a:ext cx="525632" cy="398181"/>
              </a:xfrm>
              <a:prstGeom prst="flowChartDecision">
                <a:avLst/>
              </a:prstGeom>
              <a:solidFill>
                <a:srgbClr val="FFFFFF"/>
              </a:solidFill>
              <a:ln w="9525">
                <a:solidFill>
                  <a:srgbClr val="000000"/>
                </a:solidFill>
                <a:miter lim="800000"/>
                <a:headEnd/>
                <a:tailEnd/>
              </a:ln>
            </p:spPr>
            <p:txBody>
              <a:bodyPr lIns="74295" tIns="8890" rIns="74295" bIns="8890"/>
              <a:lstStyle/>
              <a:p>
                <a:endParaRPr lang="ja-JP" altLang="en-US" sz="2000">
                  <a:latin typeface="Calibri" pitchFamily="34" charset="0"/>
                </a:endParaRPr>
              </a:p>
            </p:txBody>
          </p:sp>
          <p:cxnSp>
            <p:nvCxnSpPr>
              <p:cNvPr id="198" name="AutoShape 6"/>
              <p:cNvCxnSpPr>
                <a:cxnSpLocks noChangeShapeType="1"/>
              </p:cNvCxnSpPr>
              <p:nvPr/>
            </p:nvCxnSpPr>
            <p:spPr bwMode="auto">
              <a:xfrm>
                <a:off x="6352022" y="4071628"/>
                <a:ext cx="377434" cy="0"/>
              </a:xfrm>
              <a:prstGeom prst="straightConnector1">
                <a:avLst/>
              </a:prstGeom>
              <a:noFill/>
              <a:ln w="9525">
                <a:solidFill>
                  <a:srgbClr val="000000"/>
                </a:solidFill>
                <a:round/>
                <a:headEnd/>
                <a:tailEnd type="triangle" w="med" len="med"/>
              </a:ln>
            </p:spPr>
          </p:cxnSp>
          <p:cxnSp>
            <p:nvCxnSpPr>
              <p:cNvPr id="199" name="AutoShape 7"/>
              <p:cNvCxnSpPr>
                <a:cxnSpLocks noChangeShapeType="1"/>
              </p:cNvCxnSpPr>
              <p:nvPr/>
            </p:nvCxnSpPr>
            <p:spPr bwMode="auto">
              <a:xfrm>
                <a:off x="6089205" y="4285373"/>
                <a:ext cx="0" cy="349570"/>
              </a:xfrm>
              <a:prstGeom prst="straightConnector1">
                <a:avLst/>
              </a:prstGeom>
              <a:noFill/>
              <a:ln w="9525">
                <a:solidFill>
                  <a:srgbClr val="000000"/>
                </a:solidFill>
                <a:round/>
                <a:headEnd/>
                <a:tailEnd/>
              </a:ln>
            </p:spPr>
          </p:cxnSp>
          <p:cxnSp>
            <p:nvCxnSpPr>
              <p:cNvPr id="200" name="AutoShape 8"/>
              <p:cNvCxnSpPr>
                <a:cxnSpLocks noChangeShapeType="1"/>
              </p:cNvCxnSpPr>
              <p:nvPr/>
            </p:nvCxnSpPr>
            <p:spPr bwMode="auto">
              <a:xfrm>
                <a:off x="6089205" y="4634943"/>
                <a:ext cx="640249" cy="0"/>
              </a:xfrm>
              <a:prstGeom prst="straightConnector1">
                <a:avLst/>
              </a:prstGeom>
              <a:noFill/>
              <a:ln w="9525">
                <a:solidFill>
                  <a:srgbClr val="000000"/>
                </a:solidFill>
                <a:round/>
                <a:headEnd/>
                <a:tailEnd type="triangle" w="med" len="med"/>
              </a:ln>
            </p:spPr>
          </p:cxnSp>
          <p:sp>
            <p:nvSpPr>
              <p:cNvPr id="201" name="Oval 9"/>
              <p:cNvSpPr>
                <a:spLocks noChangeArrowheads="1"/>
              </p:cNvSpPr>
              <p:nvPr/>
            </p:nvSpPr>
            <p:spPr bwMode="auto">
              <a:xfrm>
                <a:off x="6729455" y="3880759"/>
                <a:ext cx="359997" cy="359578"/>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1600" dirty="0">
                    <a:latin typeface="Calibri" pitchFamily="34" charset="0"/>
                    <a:ea typeface="ＭＳ 明朝" pitchFamily="17" charset="-128"/>
                  </a:rPr>
                  <a:t>B</a:t>
                </a:r>
                <a:endParaRPr lang="ja-JP" altLang="ja-JP" sz="2400" dirty="0">
                  <a:latin typeface="Calibri" pitchFamily="34" charset="0"/>
                </a:endParaRPr>
              </a:p>
            </p:txBody>
          </p:sp>
          <p:sp>
            <p:nvSpPr>
              <p:cNvPr id="202" name="Oval 10"/>
              <p:cNvSpPr>
                <a:spLocks noChangeArrowheads="1"/>
              </p:cNvSpPr>
              <p:nvPr/>
            </p:nvSpPr>
            <p:spPr bwMode="auto">
              <a:xfrm>
                <a:off x="6729455" y="4411905"/>
                <a:ext cx="359997" cy="359578"/>
              </a:xfrm>
              <a:prstGeom prst="ellipse">
                <a:avLst/>
              </a:prstGeom>
              <a:solidFill>
                <a:srgbClr val="FFFFFF"/>
              </a:solidFill>
              <a:ln w="9525">
                <a:solidFill>
                  <a:srgbClr val="000000"/>
                </a:solidFill>
                <a:round/>
                <a:headEnd/>
                <a:tailEnd/>
              </a:ln>
            </p:spPr>
            <p:txBody>
              <a:bodyPr lIns="74295" tIns="8890" rIns="74295" bIns="8890"/>
              <a:lstStyle/>
              <a:p>
                <a:pPr algn="ctr"/>
                <a:r>
                  <a:rPr lang="en-US" altLang="ja-JP" sz="1600">
                    <a:latin typeface="Calibri" pitchFamily="34" charset="0"/>
                    <a:ea typeface="ＭＳ 明朝" pitchFamily="17" charset="-128"/>
                  </a:rPr>
                  <a:t>C</a:t>
                </a:r>
                <a:endParaRPr lang="ja-JP" altLang="ja-JP" sz="2400">
                  <a:latin typeface="Calibri" pitchFamily="34" charset="0"/>
                </a:endParaRPr>
              </a:p>
            </p:txBody>
          </p:sp>
          <p:sp>
            <p:nvSpPr>
              <p:cNvPr id="203" name="Rectangle 11"/>
              <p:cNvSpPr>
                <a:spLocks noChangeArrowheads="1"/>
              </p:cNvSpPr>
              <p:nvPr/>
            </p:nvSpPr>
            <p:spPr bwMode="auto">
              <a:xfrm>
                <a:off x="6161461" y="3708783"/>
                <a:ext cx="767924" cy="333746"/>
              </a:xfrm>
              <a:prstGeom prst="rect">
                <a:avLst/>
              </a:prstGeom>
              <a:noFill/>
              <a:ln w="9525">
                <a:noFill/>
                <a:miter lim="800000"/>
                <a:headEnd/>
                <a:tailEnd/>
              </a:ln>
            </p:spPr>
            <p:txBody>
              <a:bodyPr lIns="74295" tIns="8890" rIns="74295" bIns="889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defRPr/>
                </a:pPr>
                <a:r>
                  <a:rPr lang="en-US" altLang="ja-JP" sz="1200" dirty="0" smtClean="0">
                    <a:latin typeface="Calibri" pitchFamily="34" charset="0"/>
                    <a:ea typeface="ＭＳ 明朝" pitchFamily="17" charset="-128"/>
                  </a:rPr>
                  <a:t>case 1</a:t>
                </a:r>
                <a:endParaRPr lang="ja-JP" altLang="ja-JP" dirty="0" smtClean="0">
                  <a:latin typeface="Calibri" pitchFamily="34" charset="0"/>
                </a:endParaRPr>
              </a:p>
            </p:txBody>
          </p:sp>
          <p:sp>
            <p:nvSpPr>
              <p:cNvPr id="204" name="Rectangle 12"/>
              <p:cNvSpPr>
                <a:spLocks noChangeArrowheads="1"/>
              </p:cNvSpPr>
              <p:nvPr/>
            </p:nvSpPr>
            <p:spPr bwMode="auto">
              <a:xfrm>
                <a:off x="6099945" y="4673190"/>
                <a:ext cx="829438" cy="269440"/>
              </a:xfrm>
              <a:prstGeom prst="rect">
                <a:avLst/>
              </a:prstGeom>
              <a:noFill/>
              <a:ln w="9525">
                <a:noFill/>
                <a:miter lim="800000"/>
                <a:headEnd/>
                <a:tailEnd/>
              </a:ln>
            </p:spPr>
            <p:txBody>
              <a:bodyPr lIns="74295" tIns="8890" rIns="74295" bIns="889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defRPr/>
                </a:pPr>
                <a:r>
                  <a:rPr lang="en-US" altLang="ja-JP" sz="1200" dirty="0" smtClean="0">
                    <a:latin typeface="Calibri" pitchFamily="34" charset="0"/>
                    <a:ea typeface="ＭＳ 明朝" pitchFamily="17" charset="-128"/>
                  </a:rPr>
                  <a:t>case 2</a:t>
                </a:r>
                <a:endParaRPr lang="ja-JP" altLang="ja-JP" dirty="0" smtClean="0">
                  <a:latin typeface="Calibri" pitchFamily="34" charset="0"/>
                </a:endParaRPr>
              </a:p>
            </p:txBody>
          </p:sp>
          <p:cxnSp>
            <p:nvCxnSpPr>
              <p:cNvPr id="205" name="直線矢印コネクタ 204"/>
              <p:cNvCxnSpPr/>
              <p:nvPr/>
            </p:nvCxnSpPr>
            <p:spPr bwMode="auto">
              <a:xfrm rot="5400000">
                <a:off x="5884641" y="3664135"/>
                <a:ext cx="446485" cy="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206" name="テキスト ボックス 61"/>
            <p:cNvSpPr txBox="1">
              <a:spLocks noChangeAspect="1" noChangeArrowheads="1"/>
            </p:cNvSpPr>
            <p:nvPr/>
          </p:nvSpPr>
          <p:spPr bwMode="auto">
            <a:xfrm>
              <a:off x="6300192" y="4221088"/>
              <a:ext cx="514885" cy="307777"/>
            </a:xfrm>
            <a:prstGeom prst="rect">
              <a:avLst/>
            </a:prstGeom>
            <a:noFill/>
            <a:ln w="9525">
              <a:noFill/>
              <a:miter lim="800000"/>
              <a:headEnd/>
              <a:tailEnd/>
            </a:ln>
          </p:spPr>
          <p:txBody>
            <a:bodyPr wrap="none">
              <a:spAutoFit/>
            </a:bodyPr>
            <a:lstStyle/>
            <a:p>
              <a:r>
                <a:rPr lang="en-US" altLang="ja-JP" sz="1400" dirty="0">
                  <a:latin typeface="Calibri" pitchFamily="34" charset="0"/>
                  <a:cs typeface="Times New Roman" pitchFamily="18" charset="0"/>
                </a:rPr>
                <a:t>(c-2)</a:t>
              </a:r>
              <a:endParaRPr lang="ja-JP" altLang="en-US" sz="1400" dirty="0">
                <a:latin typeface="Calibri" pitchFamily="34" charset="0"/>
                <a:cs typeface="Times New Roman" pitchFamily="18" charset="0"/>
              </a:endParaRPr>
            </a:p>
          </p:txBody>
        </p:sp>
        <p:cxnSp>
          <p:nvCxnSpPr>
            <p:cNvPr id="207" name="直線矢印コネクタ 206"/>
            <p:cNvCxnSpPr>
              <a:cxnSpLocks noChangeAspect="1"/>
            </p:cNvCxnSpPr>
            <p:nvPr/>
          </p:nvCxnSpPr>
          <p:spPr>
            <a:xfrm flipV="1">
              <a:off x="5724128" y="3356992"/>
              <a:ext cx="685804" cy="372946"/>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8" name="テキスト ボックス 61"/>
            <p:cNvSpPr txBox="1">
              <a:spLocks noChangeAspect="1" noChangeArrowheads="1"/>
            </p:cNvSpPr>
            <p:nvPr/>
          </p:nvSpPr>
          <p:spPr bwMode="auto">
            <a:xfrm>
              <a:off x="6372200" y="2780928"/>
              <a:ext cx="388248" cy="307777"/>
            </a:xfrm>
            <a:prstGeom prst="rect">
              <a:avLst/>
            </a:prstGeom>
            <a:noFill/>
            <a:ln w="9525">
              <a:noFill/>
              <a:miter lim="800000"/>
              <a:headEnd/>
              <a:tailEnd/>
            </a:ln>
          </p:spPr>
          <p:txBody>
            <a:bodyPr wrap="none">
              <a:spAutoFit/>
            </a:bodyPr>
            <a:lstStyle/>
            <a:p>
              <a:r>
                <a:rPr lang="en-US" altLang="ja-JP" sz="1400" dirty="0" smtClean="0">
                  <a:latin typeface="Calibri" pitchFamily="34" charset="0"/>
                  <a:cs typeface="Times New Roman" pitchFamily="18" charset="0"/>
                </a:rPr>
                <a:t>(</a:t>
              </a:r>
              <a:r>
                <a:rPr lang="en-US" altLang="ja-JP" sz="1400" dirty="0">
                  <a:latin typeface="Calibri" pitchFamily="34" charset="0"/>
                  <a:cs typeface="Times New Roman" pitchFamily="18" charset="0"/>
                </a:rPr>
                <a:t>b</a:t>
              </a:r>
              <a:r>
                <a:rPr lang="en-US" altLang="ja-JP" sz="1400" dirty="0" smtClean="0">
                  <a:latin typeface="Calibri" pitchFamily="34" charset="0"/>
                  <a:cs typeface="Times New Roman" pitchFamily="18" charset="0"/>
                </a:rPr>
                <a:t>)</a:t>
              </a:r>
              <a:endParaRPr lang="ja-JP" altLang="en-US" sz="1400" dirty="0">
                <a:latin typeface="Calibri" pitchFamily="34" charset="0"/>
                <a:cs typeface="Times New Roman" pitchFamily="18" charset="0"/>
              </a:endParaRPr>
            </a:p>
          </p:txBody>
        </p:sp>
        <p:cxnSp>
          <p:nvCxnSpPr>
            <p:cNvPr id="217" name="直線矢印コネクタ 216"/>
            <p:cNvCxnSpPr/>
            <p:nvPr/>
          </p:nvCxnSpPr>
          <p:spPr>
            <a:xfrm rot="5400000" flipH="1" flipV="1">
              <a:off x="5400092" y="2888940"/>
              <a:ext cx="115212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8" name="テキスト ボックス 217"/>
            <p:cNvSpPr txBox="1"/>
            <p:nvPr/>
          </p:nvSpPr>
          <p:spPr>
            <a:xfrm>
              <a:off x="4932040" y="3717032"/>
              <a:ext cx="978345" cy="369332"/>
            </a:xfrm>
            <a:prstGeom prst="rect">
              <a:avLst/>
            </a:prstGeom>
            <a:noFill/>
            <a:ln>
              <a:solidFill>
                <a:schemeClr val="tx1"/>
              </a:solidFill>
            </a:ln>
          </p:spPr>
          <p:txBody>
            <a:bodyPr wrap="none" rtlCol="0">
              <a:spAutoFit/>
            </a:bodyPr>
            <a:lstStyle/>
            <a:p>
              <a:r>
                <a:rPr kumimoji="1" lang="en-US" altLang="ja-JP" dirty="0" smtClean="0"/>
                <a:t>File flow</a:t>
              </a:r>
              <a:endParaRPr kumimoji="1" lang="ja-JP" altLang="en-US" dirty="0"/>
            </a:p>
          </p:txBody>
        </p:sp>
        <p:sp>
          <p:nvSpPr>
            <p:cNvPr id="219" name="テキスト ボックス 218"/>
            <p:cNvSpPr txBox="1"/>
            <p:nvPr/>
          </p:nvSpPr>
          <p:spPr>
            <a:xfrm>
              <a:off x="7668344" y="3573016"/>
              <a:ext cx="1167371" cy="646331"/>
            </a:xfrm>
            <a:prstGeom prst="rect">
              <a:avLst/>
            </a:prstGeom>
            <a:noFill/>
            <a:ln>
              <a:solidFill>
                <a:schemeClr val="tx1"/>
              </a:solidFill>
            </a:ln>
          </p:spPr>
          <p:txBody>
            <a:bodyPr wrap="none" rtlCol="0">
              <a:spAutoFit/>
            </a:bodyPr>
            <a:lstStyle/>
            <a:p>
              <a:r>
                <a:rPr kumimoji="1" lang="en-US" altLang="ja-JP" dirty="0" smtClean="0"/>
                <a:t>Job is</a:t>
              </a:r>
            </a:p>
            <a:p>
              <a:r>
                <a:rPr lang="en-US" altLang="ja-JP" dirty="0" smtClean="0"/>
                <a:t>Executing.</a:t>
              </a:r>
              <a:endParaRPr kumimoji="1" lang="ja-JP" altLang="en-US" dirty="0"/>
            </a:p>
          </p:txBody>
        </p:sp>
        <p:cxnSp>
          <p:nvCxnSpPr>
            <p:cNvPr id="221" name="直線矢印コネクタ 220"/>
            <p:cNvCxnSpPr/>
            <p:nvPr/>
          </p:nvCxnSpPr>
          <p:spPr>
            <a:xfrm rot="16200000" flipV="1">
              <a:off x="7020272" y="2636912"/>
              <a:ext cx="122413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3" name="直線矢印コネクタ 222"/>
            <p:cNvCxnSpPr/>
            <p:nvPr/>
          </p:nvCxnSpPr>
          <p:spPr>
            <a:xfrm rot="16200000" flipV="1">
              <a:off x="7236296" y="2852936"/>
              <a:ext cx="7920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5" name="直線矢印コネクタ 224"/>
            <p:cNvCxnSpPr/>
            <p:nvPr/>
          </p:nvCxnSpPr>
          <p:spPr>
            <a:xfrm rot="10800000">
              <a:off x="7164288" y="3212976"/>
              <a:ext cx="79208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7" name="直線矢印コネクタ 226"/>
            <p:cNvCxnSpPr/>
            <p:nvPr/>
          </p:nvCxnSpPr>
          <p:spPr>
            <a:xfrm rot="16200000" flipV="1">
              <a:off x="6876256" y="2492896"/>
              <a:ext cx="158417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8" name="テキスト ボックス 227"/>
            <p:cNvSpPr txBox="1"/>
            <p:nvPr/>
          </p:nvSpPr>
          <p:spPr>
            <a:xfrm>
              <a:off x="899592" y="3717032"/>
              <a:ext cx="481222" cy="369332"/>
            </a:xfrm>
            <a:prstGeom prst="rect">
              <a:avLst/>
            </a:prstGeom>
            <a:noFill/>
            <a:ln>
              <a:solidFill>
                <a:srgbClr val="0070C0"/>
              </a:solidFill>
            </a:ln>
          </p:spPr>
          <p:txBody>
            <a:bodyPr wrap="none" rtlCol="0">
              <a:spAutoFit/>
            </a:bodyPr>
            <a:lstStyle/>
            <a:p>
              <a:r>
                <a:rPr kumimoji="1" lang="en-US" altLang="ja-JP" dirty="0" smtClean="0"/>
                <a:t>job</a:t>
              </a:r>
              <a:endParaRPr kumimoji="1" lang="ja-JP" altLang="en-US" dirty="0"/>
            </a:p>
          </p:txBody>
        </p:sp>
        <p:cxnSp>
          <p:nvCxnSpPr>
            <p:cNvPr id="230" name="直線矢印コネクタ 229"/>
            <p:cNvCxnSpPr>
              <a:stCxn id="228" idx="0"/>
              <a:endCxn id="163" idx="3"/>
            </p:cNvCxnSpPr>
            <p:nvPr/>
          </p:nvCxnSpPr>
          <p:spPr>
            <a:xfrm rot="5400000" flipH="1" flipV="1">
              <a:off x="589617" y="2862918"/>
              <a:ext cx="1404701" cy="3035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2" name="直線矢印コネクタ 231"/>
            <p:cNvCxnSpPr>
              <a:stCxn id="228" idx="0"/>
              <a:endCxn id="164" idx="4"/>
            </p:cNvCxnSpPr>
            <p:nvPr/>
          </p:nvCxnSpPr>
          <p:spPr>
            <a:xfrm rot="5400000" flipH="1" flipV="1">
              <a:off x="919507" y="3096038"/>
              <a:ext cx="841690" cy="400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4" name="直線矢印コネクタ 233"/>
            <p:cNvCxnSpPr>
              <a:stCxn id="228" idx="0"/>
              <a:endCxn id="182" idx="2"/>
            </p:cNvCxnSpPr>
            <p:nvPr/>
          </p:nvCxnSpPr>
          <p:spPr>
            <a:xfrm rot="5400000" flipH="1" flipV="1">
              <a:off x="1273589" y="3226934"/>
              <a:ext cx="356712" cy="623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テキスト ボックス 6"/>
          <p:cNvSpPr txBox="1">
            <a:spLocks noChangeArrowheads="1"/>
          </p:cNvSpPr>
          <p:nvPr/>
        </p:nvSpPr>
        <p:spPr bwMode="auto">
          <a:xfrm>
            <a:off x="250825" y="1143000"/>
            <a:ext cx="8642350" cy="5016758"/>
          </a:xfrm>
          <a:prstGeom prst="rect">
            <a:avLst/>
          </a:prstGeom>
          <a:noFill/>
          <a:ln w="9525">
            <a:noFill/>
            <a:miter lim="800000"/>
            <a:headEnd/>
            <a:tailEnd/>
          </a:ln>
        </p:spPr>
        <p:txBody>
          <a:bodyPr>
            <a:spAutoFit/>
          </a:bodyPr>
          <a:lstStyle/>
          <a:p>
            <a:r>
              <a:rPr lang="en-US" altLang="ja-JP" sz="2000" b="1" dirty="0">
                <a:solidFill>
                  <a:srgbClr val="00B050"/>
                </a:solidFill>
                <a:latin typeface="Calibri" pitchFamily="34" charset="0"/>
                <a:cs typeface="Arial" charset="0"/>
              </a:rPr>
              <a:t>Problem 1</a:t>
            </a:r>
            <a:r>
              <a:rPr lang="ja-JP" altLang="en-US" sz="2000" b="1" dirty="0">
                <a:solidFill>
                  <a:srgbClr val="00B050"/>
                </a:solidFill>
                <a:latin typeface="Calibri" pitchFamily="34" charset="0"/>
                <a:cs typeface="Arial" charset="0"/>
              </a:rPr>
              <a:t>　</a:t>
            </a:r>
            <a:r>
              <a:rPr lang="en-US" altLang="ja-JP" sz="2000" b="1" dirty="0">
                <a:solidFill>
                  <a:srgbClr val="00B050"/>
                </a:solidFill>
                <a:latin typeface="Calibri" pitchFamily="34" charset="0"/>
                <a:cs typeface="Arial" charset="0"/>
              </a:rPr>
              <a:t>It is hard to make the present techniques adapt themselves to all scenarios.</a:t>
            </a:r>
            <a:endParaRPr lang="ja-JP" altLang="en-US" sz="2000" b="1" dirty="0">
              <a:solidFill>
                <a:srgbClr val="00B050"/>
              </a:solidFill>
              <a:latin typeface="Calibri" pitchFamily="34" charset="0"/>
              <a:cs typeface="Arial" charset="0"/>
            </a:endParaRPr>
          </a:p>
          <a:p>
            <a:r>
              <a:rPr lang="en-US" altLang="ja-JP" sz="2000" dirty="0">
                <a:latin typeface="Calibri" pitchFamily="34" charset="0"/>
                <a:cs typeface="Arial" charset="0"/>
              </a:rPr>
              <a:t>Workflow tools		   : </a:t>
            </a:r>
            <a:r>
              <a:rPr lang="en-US" altLang="ja-JP" sz="2000" dirty="0" smtClean="0">
                <a:latin typeface="Calibri" pitchFamily="34" charset="0"/>
                <a:cs typeface="Arial" charset="0"/>
              </a:rPr>
              <a:t>Adaptable scenarios are limited.</a:t>
            </a:r>
            <a:endParaRPr lang="en-US" altLang="ja-JP" sz="2000" dirty="0">
              <a:latin typeface="Calibri" pitchFamily="34" charset="0"/>
              <a:cs typeface="Arial" charset="0"/>
              <a:sym typeface="Wingdings" pitchFamily="2" charset="2"/>
            </a:endParaRPr>
          </a:p>
          <a:p>
            <a:r>
              <a:rPr lang="en-US" altLang="ja-JP" sz="2000" dirty="0" err="1">
                <a:latin typeface="Calibri" pitchFamily="34" charset="0"/>
                <a:cs typeface="Arial" charset="0"/>
                <a:sym typeface="Wingdings" pitchFamily="2" charset="2"/>
              </a:rPr>
              <a:t>GridRPC</a:t>
            </a:r>
            <a:r>
              <a:rPr lang="en-US" altLang="ja-JP" sz="2000" dirty="0">
                <a:latin typeface="Calibri" pitchFamily="34" charset="0"/>
                <a:cs typeface="Arial" charset="0"/>
                <a:sym typeface="Wingdings" pitchFamily="2" charset="2"/>
              </a:rPr>
              <a:t>, Grid-enabled MPI  : Substantial modification for each code is needed.</a:t>
            </a:r>
            <a:endParaRPr lang="ja-JP" altLang="en-US" sz="2000" dirty="0">
              <a:latin typeface="Calibri" pitchFamily="34" charset="0"/>
              <a:cs typeface="Arial" charset="0"/>
              <a:sym typeface="Wingdings" pitchFamily="2" charset="2"/>
            </a:endParaRPr>
          </a:p>
          <a:p>
            <a:r>
              <a:rPr lang="en-US" altLang="ja-JP" sz="2000" dirty="0">
                <a:latin typeface="Calibri" pitchFamily="34" charset="0"/>
                <a:cs typeface="Arial" charset="0"/>
                <a:sym typeface="Wingdings" pitchFamily="2" charset="2"/>
              </a:rPr>
              <a:t/>
            </a:r>
            <a:br>
              <a:rPr lang="en-US" altLang="ja-JP" sz="2000" dirty="0">
                <a:latin typeface="Calibri" pitchFamily="34" charset="0"/>
                <a:cs typeface="Arial" charset="0"/>
                <a:sym typeface="Wingdings" pitchFamily="2" charset="2"/>
              </a:rPr>
            </a:br>
            <a:r>
              <a:rPr lang="en-US" altLang="ja-JP" sz="2000" dirty="0">
                <a:latin typeface="Calibri" pitchFamily="34" charset="0"/>
                <a:cs typeface="Arial" charset="0"/>
                <a:sym typeface="Wingdings" pitchFamily="2" charset="2"/>
              </a:rPr>
              <a:t/>
            </a:r>
            <a:br>
              <a:rPr lang="en-US" altLang="ja-JP" sz="2000" dirty="0">
                <a:latin typeface="Calibri" pitchFamily="34" charset="0"/>
                <a:cs typeface="Arial" charset="0"/>
                <a:sym typeface="Wingdings" pitchFamily="2" charset="2"/>
              </a:rPr>
            </a:br>
            <a:r>
              <a:rPr lang="en-US" altLang="ja-JP" sz="2000" dirty="0">
                <a:latin typeface="Calibri" pitchFamily="34" charset="0"/>
                <a:cs typeface="Arial" charset="0"/>
                <a:sym typeface="Wingdings" pitchFamily="2" charset="2"/>
              </a:rPr>
              <a:t/>
            </a:r>
            <a:br>
              <a:rPr lang="en-US" altLang="ja-JP" sz="2000" dirty="0">
                <a:latin typeface="Calibri" pitchFamily="34" charset="0"/>
                <a:cs typeface="Arial" charset="0"/>
                <a:sym typeface="Wingdings" pitchFamily="2" charset="2"/>
              </a:rPr>
            </a:br>
            <a:r>
              <a:rPr lang="en-US" altLang="ja-JP" sz="2000" dirty="0">
                <a:latin typeface="Calibri" pitchFamily="34" charset="0"/>
                <a:cs typeface="Arial" charset="0"/>
                <a:sym typeface="Wingdings" pitchFamily="2" charset="2"/>
              </a:rPr>
              <a:t/>
            </a:r>
            <a:br>
              <a:rPr lang="en-US" altLang="ja-JP" sz="2000" dirty="0">
                <a:latin typeface="Calibri" pitchFamily="34" charset="0"/>
                <a:cs typeface="Arial" charset="0"/>
                <a:sym typeface="Wingdings" pitchFamily="2" charset="2"/>
              </a:rPr>
            </a:br>
            <a:r>
              <a:rPr lang="en-US" altLang="ja-JP" sz="2000" dirty="0">
                <a:latin typeface="Calibri" pitchFamily="34" charset="0"/>
                <a:cs typeface="Arial" charset="0"/>
                <a:sym typeface="Wingdings" pitchFamily="2" charset="2"/>
              </a:rPr>
              <a:t/>
            </a:r>
            <a:br>
              <a:rPr lang="en-US" altLang="ja-JP" sz="2000" dirty="0">
                <a:latin typeface="Calibri" pitchFamily="34" charset="0"/>
                <a:cs typeface="Arial" charset="0"/>
                <a:sym typeface="Wingdings" pitchFamily="2" charset="2"/>
              </a:rPr>
            </a:br>
            <a:r>
              <a:rPr lang="en-US" altLang="ja-JP" sz="2000" dirty="0">
                <a:latin typeface="Calibri" pitchFamily="34" charset="0"/>
                <a:cs typeface="Arial" charset="0"/>
                <a:sym typeface="Wingdings" pitchFamily="2" charset="2"/>
              </a:rPr>
              <a:t/>
            </a:r>
            <a:br>
              <a:rPr lang="en-US" altLang="ja-JP" sz="2000" dirty="0">
                <a:latin typeface="Calibri" pitchFamily="34" charset="0"/>
                <a:cs typeface="Arial" charset="0"/>
                <a:sym typeface="Wingdings" pitchFamily="2" charset="2"/>
              </a:rPr>
            </a:br>
            <a:endParaRPr lang="en-US" altLang="ja-JP" sz="2000" dirty="0">
              <a:latin typeface="Calibri" pitchFamily="34" charset="0"/>
              <a:cs typeface="Arial" charset="0"/>
              <a:sym typeface="Wingdings" pitchFamily="2" charset="2"/>
            </a:endParaRPr>
          </a:p>
          <a:p>
            <a:r>
              <a:rPr lang="en-US" altLang="ja-JP" sz="2000" dirty="0">
                <a:latin typeface="Calibri" pitchFamily="34" charset="0"/>
                <a:cs typeface="Arial" charset="0"/>
                <a:sym typeface="Wingdings" pitchFamily="2" charset="2"/>
              </a:rPr>
              <a:t/>
            </a:r>
            <a:br>
              <a:rPr lang="en-US" altLang="ja-JP" sz="2000" dirty="0">
                <a:latin typeface="Calibri" pitchFamily="34" charset="0"/>
                <a:cs typeface="Arial" charset="0"/>
                <a:sym typeface="Wingdings" pitchFamily="2" charset="2"/>
              </a:rPr>
            </a:br>
            <a:r>
              <a:rPr lang="en-US" altLang="ja-JP" sz="2000" b="1" dirty="0">
                <a:solidFill>
                  <a:srgbClr val="00B0F0"/>
                </a:solidFill>
                <a:latin typeface="Calibri" pitchFamily="34" charset="0"/>
                <a:cs typeface="Arial" charset="0"/>
                <a:sym typeface="Wingdings" pitchFamily="2" charset="2"/>
              </a:rPr>
              <a:t>Problem 2: It is hard to continue the cooperative execution for long-time.</a:t>
            </a:r>
          </a:p>
          <a:p>
            <a:r>
              <a:rPr lang="en-US" altLang="ja-JP" sz="2000" dirty="0">
                <a:latin typeface="Calibri" pitchFamily="34" charset="0"/>
                <a:cs typeface="Arial" charset="0"/>
                <a:sym typeface="Wingdings" pitchFamily="2" charset="2"/>
              </a:rPr>
              <a:t>The integrated simulation is carried out during several days or weeks.</a:t>
            </a:r>
          </a:p>
          <a:p>
            <a:r>
              <a:rPr lang="en-US" altLang="ja-JP" sz="2000" dirty="0">
                <a:latin typeface="Calibri" pitchFamily="34" charset="0"/>
                <a:cs typeface="Arial" charset="0"/>
                <a:sym typeface="Wingdings" pitchFamily="2" charset="2"/>
              </a:rPr>
              <a:t>During execution, unexpected outage would be occurred.</a:t>
            </a:r>
            <a:br>
              <a:rPr lang="en-US" altLang="ja-JP" sz="2000" dirty="0">
                <a:latin typeface="Calibri" pitchFamily="34" charset="0"/>
                <a:cs typeface="Arial" charset="0"/>
                <a:sym typeface="Wingdings" pitchFamily="2" charset="2"/>
              </a:rPr>
            </a:br>
            <a:r>
              <a:rPr lang="en-US" altLang="ja-JP" sz="2000" dirty="0">
                <a:latin typeface="Calibri" pitchFamily="34" charset="0"/>
                <a:cs typeface="Arial" charset="0"/>
                <a:sym typeface="Wingdings" pitchFamily="2" charset="2"/>
              </a:rPr>
              <a:t>-&gt; It is hard to inspect the stop point and restart the cooperative execution.</a:t>
            </a:r>
            <a:endParaRPr lang="ja-JP" altLang="en-US" sz="2000" dirty="0">
              <a:latin typeface="Calibri" pitchFamily="34" charset="0"/>
              <a:cs typeface="Arial" charset="0"/>
              <a:sym typeface="Wingdings" pitchFamily="2" charset="2"/>
            </a:endParaRPr>
          </a:p>
        </p:txBody>
      </p:sp>
      <p:sp>
        <p:nvSpPr>
          <p:cNvPr id="8195" name="テキスト ボックス 59"/>
          <p:cNvSpPr txBox="1">
            <a:spLocks noChangeArrowheads="1"/>
          </p:cNvSpPr>
          <p:nvPr/>
        </p:nvSpPr>
        <p:spPr bwMode="auto">
          <a:xfrm>
            <a:off x="315913" y="6215063"/>
            <a:ext cx="7113587" cy="400050"/>
          </a:xfrm>
          <a:prstGeom prst="rect">
            <a:avLst/>
          </a:prstGeom>
          <a:noFill/>
          <a:ln w="38100">
            <a:solidFill>
              <a:srgbClr val="00B050"/>
            </a:solidFill>
            <a:miter lim="800000"/>
            <a:headEnd/>
            <a:tailEnd/>
          </a:ln>
        </p:spPr>
        <p:txBody>
          <a:bodyPr wrap="none">
            <a:spAutoFit/>
          </a:bodyPr>
          <a:lstStyle/>
          <a:p>
            <a:r>
              <a:rPr lang="en-US" altLang="ja-JP" sz="2000" b="1">
                <a:latin typeface="Calibri" pitchFamily="34" charset="0"/>
              </a:rPr>
              <a:t>We have developed the framework which solves these problems.</a:t>
            </a:r>
            <a:endParaRPr lang="ja-JP" altLang="en-US" sz="2000" b="1">
              <a:latin typeface="Calibri" pitchFamily="34" charset="0"/>
            </a:endParaRPr>
          </a:p>
        </p:txBody>
      </p:sp>
      <p:sp>
        <p:nvSpPr>
          <p:cNvPr id="5125" name="タイトル 5"/>
          <p:cNvSpPr>
            <a:spLocks noGrp="1"/>
          </p:cNvSpPr>
          <p:nvPr>
            <p:ph type="title"/>
          </p:nvPr>
        </p:nvSpPr>
        <p:spPr>
          <a:xfrm>
            <a:off x="457200" y="274638"/>
            <a:ext cx="8229600" cy="582612"/>
          </a:xfrm>
        </p:spPr>
        <p:txBody>
          <a:bodyPr/>
          <a:lstStyle/>
          <a:p>
            <a:pPr eaLnBrk="1" fontAlgn="auto" hangingPunct="1">
              <a:spcAft>
                <a:spcPts val="0"/>
              </a:spcAft>
              <a:defRPr/>
            </a:pPr>
            <a:r>
              <a:rPr lang="en-US" altLang="ja-JP" sz="2800" dirty="0" smtClean="0"/>
              <a:t>II. Current state and our approach (Problem)</a:t>
            </a:r>
            <a:endParaRPr lang="ja-JP" altLang="ja-JP" sz="2800" dirty="0" smtClean="0"/>
          </a:p>
        </p:txBody>
      </p:sp>
      <p:pic>
        <p:nvPicPr>
          <p:cNvPr id="1026" name="Picture 2"/>
          <p:cNvPicPr>
            <a:picLocks noChangeAspect="1" noChangeArrowheads="1"/>
          </p:cNvPicPr>
          <p:nvPr/>
        </p:nvPicPr>
        <p:blipFill>
          <a:blip r:embed="rId3" cstate="print"/>
          <a:srcRect/>
          <a:stretch>
            <a:fillRect/>
          </a:stretch>
        </p:blipFill>
        <p:spPr bwMode="auto">
          <a:xfrm>
            <a:off x="1259632" y="2564904"/>
            <a:ext cx="6513860" cy="21678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457200" y="274638"/>
            <a:ext cx="8229600" cy="654032"/>
          </a:xfrm>
        </p:spPr>
        <p:txBody>
          <a:bodyPr/>
          <a:lstStyle/>
          <a:p>
            <a:pPr eaLnBrk="1" fontAlgn="auto" hangingPunct="1">
              <a:spcAft>
                <a:spcPts val="0"/>
              </a:spcAft>
              <a:defRPr/>
            </a:pPr>
            <a:r>
              <a:rPr lang="en-US" altLang="ja-JP" sz="2800" dirty="0" smtClean="0"/>
              <a:t>II. Current state and our approach (Policies)</a:t>
            </a:r>
            <a:endParaRPr lang="ja-JP" altLang="en-US" sz="2800" dirty="0" smtClean="0"/>
          </a:p>
        </p:txBody>
      </p:sp>
      <p:sp>
        <p:nvSpPr>
          <p:cNvPr id="9219" name="コンテンツ プレースホルダ 2"/>
          <p:cNvSpPr>
            <a:spLocks noGrp="1"/>
          </p:cNvSpPr>
          <p:nvPr>
            <p:ph idx="1"/>
          </p:nvPr>
        </p:nvSpPr>
        <p:spPr>
          <a:xfrm>
            <a:off x="457200" y="1385888"/>
            <a:ext cx="8229600" cy="471487"/>
          </a:xfrm>
        </p:spPr>
        <p:txBody>
          <a:bodyPr/>
          <a:lstStyle/>
          <a:p>
            <a:pPr eaLnBrk="1" hangingPunct="1"/>
            <a:r>
              <a:rPr lang="en-US" altLang="ja-JP" sz="2400" smtClean="0">
                <a:latin typeface="Calibri" pitchFamily="34" charset="0"/>
                <a:cs typeface="Arial" charset="0"/>
              </a:rPr>
              <a:t>Policies for problem solving</a:t>
            </a:r>
          </a:p>
        </p:txBody>
      </p:sp>
      <p:sp>
        <p:nvSpPr>
          <p:cNvPr id="9220" name="テキスト ボックス 8"/>
          <p:cNvSpPr txBox="1">
            <a:spLocks noChangeArrowheads="1"/>
          </p:cNvSpPr>
          <p:nvPr/>
        </p:nvSpPr>
        <p:spPr bwMode="auto">
          <a:xfrm>
            <a:off x="785813" y="1970088"/>
            <a:ext cx="2038350" cy="461962"/>
          </a:xfrm>
          <a:prstGeom prst="rect">
            <a:avLst/>
          </a:prstGeom>
          <a:noFill/>
          <a:ln w="9525">
            <a:noFill/>
            <a:miter lim="800000"/>
            <a:headEnd/>
            <a:tailEnd/>
          </a:ln>
        </p:spPr>
        <p:txBody>
          <a:bodyPr wrap="none">
            <a:spAutoFit/>
          </a:bodyPr>
          <a:lstStyle/>
          <a:p>
            <a:r>
              <a:rPr lang="en-US" altLang="ja-JP" sz="2400" b="1">
                <a:solidFill>
                  <a:srgbClr val="00B050"/>
                </a:solidFill>
                <a:latin typeface="Calibri" pitchFamily="34" charset="0"/>
                <a:cs typeface="Arial" charset="0"/>
              </a:rPr>
              <a:t>For  Problem 1</a:t>
            </a:r>
            <a:endParaRPr lang="ja-JP" altLang="en-US" sz="2400">
              <a:latin typeface="Calibri" pitchFamily="34" charset="0"/>
              <a:cs typeface="Arial" charset="0"/>
            </a:endParaRPr>
          </a:p>
        </p:txBody>
      </p:sp>
      <p:sp>
        <p:nvSpPr>
          <p:cNvPr id="9221" name="テキスト ボックス 11"/>
          <p:cNvSpPr txBox="1">
            <a:spLocks noChangeArrowheads="1"/>
          </p:cNvSpPr>
          <p:nvPr/>
        </p:nvSpPr>
        <p:spPr bwMode="auto">
          <a:xfrm>
            <a:off x="785813" y="3421063"/>
            <a:ext cx="2038350" cy="461962"/>
          </a:xfrm>
          <a:prstGeom prst="rect">
            <a:avLst/>
          </a:prstGeom>
          <a:noFill/>
          <a:ln w="9525">
            <a:noFill/>
            <a:miter lim="800000"/>
            <a:headEnd/>
            <a:tailEnd/>
          </a:ln>
        </p:spPr>
        <p:txBody>
          <a:bodyPr wrap="none">
            <a:spAutoFit/>
          </a:bodyPr>
          <a:lstStyle/>
          <a:p>
            <a:r>
              <a:rPr lang="en-US" altLang="ja-JP" sz="2400" b="1">
                <a:solidFill>
                  <a:srgbClr val="00B0F0"/>
                </a:solidFill>
                <a:latin typeface="Calibri" pitchFamily="34" charset="0"/>
                <a:cs typeface="Arial" charset="0"/>
              </a:rPr>
              <a:t>For  Problem 2</a:t>
            </a:r>
            <a:endParaRPr lang="ja-JP" altLang="en-US" sz="2400">
              <a:latin typeface="Calibri" pitchFamily="34" charset="0"/>
              <a:cs typeface="Arial" charset="0"/>
            </a:endParaRPr>
          </a:p>
        </p:txBody>
      </p:sp>
      <p:sp>
        <p:nvSpPr>
          <p:cNvPr id="9222" name="テキスト ボックス 12"/>
          <p:cNvSpPr txBox="1">
            <a:spLocks noChangeArrowheads="1"/>
          </p:cNvSpPr>
          <p:nvPr/>
        </p:nvSpPr>
        <p:spPr bwMode="auto">
          <a:xfrm>
            <a:off x="785813" y="2435225"/>
            <a:ext cx="7361237" cy="1016000"/>
          </a:xfrm>
          <a:prstGeom prst="rect">
            <a:avLst/>
          </a:prstGeom>
          <a:noFill/>
          <a:ln w="9525">
            <a:noFill/>
            <a:miter lim="800000"/>
            <a:headEnd/>
            <a:tailEnd/>
          </a:ln>
        </p:spPr>
        <p:txBody>
          <a:bodyPr wrap="none">
            <a:spAutoFit/>
          </a:bodyPr>
          <a:lstStyle/>
          <a:p>
            <a:r>
              <a:rPr lang="en-US" altLang="ja-JP" sz="2000">
                <a:latin typeface="Calibri" pitchFamily="34" charset="0"/>
                <a:cs typeface="Arial" charset="0"/>
              </a:rPr>
              <a:t>1. Easy to operate various scenarios of cooperative simulation.</a:t>
            </a:r>
            <a:r>
              <a:rPr lang="ja-JP" altLang="en-US" sz="2000">
                <a:latin typeface="Calibri" pitchFamily="34" charset="0"/>
                <a:cs typeface="Arial" charset="0"/>
              </a:rPr>
              <a:t> </a:t>
            </a:r>
            <a:endParaRPr lang="en-US" altLang="ja-JP" sz="2000">
              <a:latin typeface="Calibri" pitchFamily="34" charset="0"/>
              <a:cs typeface="Arial" charset="0"/>
            </a:endParaRPr>
          </a:p>
          <a:p>
            <a:r>
              <a:rPr lang="en-US" altLang="ja-JP" sz="2000">
                <a:latin typeface="Calibri" pitchFamily="34" charset="0"/>
                <a:cs typeface="Arial" charset="0"/>
              </a:rPr>
              <a:t>2. Minimize the modification of each simulation code for cooperative</a:t>
            </a:r>
            <a:br>
              <a:rPr lang="en-US" altLang="ja-JP" sz="2000">
                <a:latin typeface="Calibri" pitchFamily="34" charset="0"/>
                <a:cs typeface="Arial" charset="0"/>
              </a:rPr>
            </a:br>
            <a:r>
              <a:rPr lang="en-US" altLang="ja-JP" sz="2000">
                <a:latin typeface="Calibri" pitchFamily="34" charset="0"/>
                <a:cs typeface="Arial" charset="0"/>
              </a:rPr>
              <a:t> execution</a:t>
            </a:r>
            <a:endParaRPr lang="ja-JP" altLang="en-US" sz="2000">
              <a:latin typeface="Calibri" pitchFamily="34" charset="0"/>
              <a:cs typeface="Arial" charset="0"/>
            </a:endParaRPr>
          </a:p>
        </p:txBody>
      </p:sp>
      <p:sp>
        <p:nvSpPr>
          <p:cNvPr id="9223" name="テキスト ボックス 13"/>
          <p:cNvSpPr txBox="1">
            <a:spLocks noChangeArrowheads="1"/>
          </p:cNvSpPr>
          <p:nvPr/>
        </p:nvSpPr>
        <p:spPr bwMode="auto">
          <a:xfrm>
            <a:off x="857250" y="5181600"/>
            <a:ext cx="6372225" cy="461963"/>
          </a:xfrm>
          <a:prstGeom prst="rect">
            <a:avLst/>
          </a:prstGeom>
          <a:noFill/>
          <a:ln w="25400">
            <a:solidFill>
              <a:schemeClr val="accent1"/>
            </a:solidFill>
            <a:miter lim="800000"/>
            <a:headEnd/>
            <a:tailEnd/>
          </a:ln>
        </p:spPr>
        <p:txBody>
          <a:bodyPr wrap="none">
            <a:spAutoFit/>
          </a:bodyPr>
          <a:lstStyle/>
          <a:p>
            <a:r>
              <a:rPr lang="en-US" altLang="ja-JP" sz="2400" b="1">
                <a:latin typeface="Calibri" pitchFamily="34" charset="0"/>
                <a:cs typeface="Arial" charset="0"/>
              </a:rPr>
              <a:t>We propose 2 solutions based on above policies.</a:t>
            </a:r>
            <a:endParaRPr lang="ja-JP" altLang="en-US" sz="2400" b="1">
              <a:latin typeface="Calibri" pitchFamily="34" charset="0"/>
              <a:cs typeface="Arial" charset="0"/>
            </a:endParaRPr>
          </a:p>
        </p:txBody>
      </p:sp>
      <p:sp>
        <p:nvSpPr>
          <p:cNvPr id="9224" name="テキスト ボックス 14"/>
          <p:cNvSpPr txBox="1">
            <a:spLocks noChangeArrowheads="1"/>
          </p:cNvSpPr>
          <p:nvPr/>
        </p:nvSpPr>
        <p:spPr bwMode="auto">
          <a:xfrm>
            <a:off x="785813" y="3886200"/>
            <a:ext cx="5594350" cy="400050"/>
          </a:xfrm>
          <a:prstGeom prst="rect">
            <a:avLst/>
          </a:prstGeom>
          <a:noFill/>
          <a:ln w="9525">
            <a:noFill/>
            <a:miter lim="800000"/>
            <a:headEnd/>
            <a:tailEnd/>
          </a:ln>
        </p:spPr>
        <p:txBody>
          <a:bodyPr wrap="none">
            <a:spAutoFit/>
          </a:bodyPr>
          <a:lstStyle/>
          <a:p>
            <a:pPr marL="0" lvl="1"/>
            <a:r>
              <a:rPr lang="en-US" altLang="ja-JP" sz="2000">
                <a:latin typeface="Calibri" pitchFamily="34" charset="0"/>
                <a:cs typeface="Arial" charset="0"/>
              </a:rPr>
              <a:t>3. Fault-tolerant mechanism for long-time execution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正方形/長方形 3"/>
          <p:cNvSpPr/>
          <p:nvPr/>
        </p:nvSpPr>
        <p:spPr>
          <a:xfrm>
            <a:off x="2295525" y="3071813"/>
            <a:ext cx="6100762" cy="92868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altLang="ja-JP" b="1" dirty="0">
                <a:solidFill>
                  <a:schemeClr val="tx1"/>
                </a:solidFill>
                <a:latin typeface="Arial" pitchFamily="34" charset="0"/>
                <a:cs typeface="Arial" pitchFamily="34" charset="0"/>
              </a:rPr>
              <a:t>Computer1</a:t>
            </a:r>
            <a:endParaRPr lang="ja-JP" altLang="en-US" b="1" dirty="0">
              <a:solidFill>
                <a:schemeClr val="tx1"/>
              </a:solidFill>
              <a:latin typeface="Arial" pitchFamily="34" charset="0"/>
              <a:cs typeface="Arial" pitchFamily="34" charset="0"/>
            </a:endParaRPr>
          </a:p>
        </p:txBody>
      </p:sp>
      <p:sp>
        <p:nvSpPr>
          <p:cNvPr id="5" name="正方形/長方形 4"/>
          <p:cNvSpPr/>
          <p:nvPr/>
        </p:nvSpPr>
        <p:spPr>
          <a:xfrm>
            <a:off x="2295525" y="4572000"/>
            <a:ext cx="6100762" cy="930275"/>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altLang="ja-JP" b="1" dirty="0">
                <a:solidFill>
                  <a:schemeClr val="tx1"/>
                </a:solidFill>
                <a:latin typeface="Arial" pitchFamily="34" charset="0"/>
                <a:cs typeface="Arial" pitchFamily="34" charset="0"/>
              </a:rPr>
              <a:t>Computer2</a:t>
            </a:r>
            <a:endParaRPr lang="ja-JP" altLang="en-US" b="1" dirty="0">
              <a:solidFill>
                <a:schemeClr val="tx1"/>
              </a:solidFill>
              <a:latin typeface="Arial" pitchFamily="34" charset="0"/>
              <a:cs typeface="Arial" pitchFamily="34" charset="0"/>
            </a:endParaRPr>
          </a:p>
        </p:txBody>
      </p:sp>
      <p:sp>
        <p:nvSpPr>
          <p:cNvPr id="8" name="下矢印 7"/>
          <p:cNvSpPr/>
          <p:nvPr/>
        </p:nvSpPr>
        <p:spPr>
          <a:xfrm rot="16200000">
            <a:off x="5903121" y="1393030"/>
            <a:ext cx="304799" cy="4376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Arial" pitchFamily="34" charset="0"/>
              <a:cs typeface="Arial" pitchFamily="34" charset="0"/>
            </a:endParaRPr>
          </a:p>
        </p:txBody>
      </p:sp>
      <p:sp>
        <p:nvSpPr>
          <p:cNvPr id="9" name="下矢印 8"/>
          <p:cNvSpPr/>
          <p:nvPr/>
        </p:nvSpPr>
        <p:spPr>
          <a:xfrm rot="16200000">
            <a:off x="6973887" y="4394200"/>
            <a:ext cx="287338" cy="121443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Arial" pitchFamily="34" charset="0"/>
              <a:cs typeface="Arial" pitchFamily="34" charset="0"/>
            </a:endParaRPr>
          </a:p>
        </p:txBody>
      </p:sp>
      <p:cxnSp>
        <p:nvCxnSpPr>
          <p:cNvPr id="10" name="直線矢印コネクタ 9"/>
          <p:cNvCxnSpPr>
            <a:stCxn id="9" idx="2"/>
          </p:cNvCxnSpPr>
          <p:nvPr/>
        </p:nvCxnSpPr>
        <p:spPr>
          <a:xfrm flipV="1">
            <a:off x="7724775" y="3643313"/>
            <a:ext cx="0" cy="13589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rot="5400000">
            <a:off x="5294312" y="4216401"/>
            <a:ext cx="1146175"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248" name="直線矢印コネクタ 16"/>
          <p:cNvCxnSpPr>
            <a:cxnSpLocks noChangeShapeType="1"/>
            <a:endCxn id="27" idx="0"/>
          </p:cNvCxnSpPr>
          <p:nvPr/>
        </p:nvCxnSpPr>
        <p:spPr bwMode="auto">
          <a:xfrm rot="16200000" flipH="1">
            <a:off x="5331618" y="3107532"/>
            <a:ext cx="1285875" cy="500062"/>
          </a:xfrm>
          <a:prstGeom prst="straightConnector1">
            <a:avLst/>
          </a:prstGeom>
          <a:noFill/>
          <a:ln w="25400" algn="ctr">
            <a:solidFill>
              <a:srgbClr val="00B050"/>
            </a:solidFill>
            <a:prstDash val="lgDash"/>
            <a:round/>
            <a:headEnd/>
            <a:tailEnd type="arrow" w="med" len="med"/>
          </a:ln>
        </p:spPr>
      </p:cxnSp>
      <p:sp>
        <p:nvSpPr>
          <p:cNvPr id="7192" name="タイトル 39"/>
          <p:cNvSpPr>
            <a:spLocks noGrp="1"/>
          </p:cNvSpPr>
          <p:nvPr>
            <p:ph type="title"/>
          </p:nvPr>
        </p:nvSpPr>
        <p:spPr>
          <a:xfrm>
            <a:off x="457200" y="274638"/>
            <a:ext cx="8229600" cy="582612"/>
          </a:xfrm>
        </p:spPr>
        <p:txBody>
          <a:bodyPr/>
          <a:lstStyle/>
          <a:p>
            <a:pPr eaLnBrk="1" fontAlgn="auto" hangingPunct="1">
              <a:spcAft>
                <a:spcPts val="0"/>
              </a:spcAft>
              <a:defRPr/>
            </a:pPr>
            <a:r>
              <a:rPr lang="en-US" altLang="ja-JP" sz="2800" dirty="0" smtClean="0"/>
              <a:t>II. Current state and our approach (Approach)</a:t>
            </a:r>
            <a:endParaRPr lang="ja-JP" altLang="ja-JP" sz="2800" dirty="0" smtClean="0"/>
          </a:p>
        </p:txBody>
      </p:sp>
      <p:sp>
        <p:nvSpPr>
          <p:cNvPr id="10250" name="コンテンツ プレースホルダ 17"/>
          <p:cNvSpPr>
            <a:spLocks noGrp="1"/>
          </p:cNvSpPr>
          <p:nvPr>
            <p:ph idx="1"/>
          </p:nvPr>
        </p:nvSpPr>
        <p:spPr>
          <a:xfrm>
            <a:off x="571500" y="1000125"/>
            <a:ext cx="8143875" cy="542925"/>
          </a:xfrm>
        </p:spPr>
        <p:txBody>
          <a:bodyPr/>
          <a:lstStyle/>
          <a:p>
            <a:pPr eaLnBrk="1" hangingPunct="1"/>
            <a:r>
              <a:rPr lang="en-US" altLang="ja-JP" sz="2400" smtClean="0">
                <a:latin typeface="Arial" charset="0"/>
                <a:cs typeface="Arial" charset="0"/>
              </a:rPr>
              <a:t>For example, we consider cooperation of code A and B. </a:t>
            </a:r>
            <a:endParaRPr lang="ja-JP" altLang="en-US" sz="2400" smtClean="0">
              <a:latin typeface="Arial" charset="0"/>
              <a:cs typeface="Arial" charset="0"/>
            </a:endParaRPr>
          </a:p>
        </p:txBody>
      </p:sp>
      <p:sp>
        <p:nvSpPr>
          <p:cNvPr id="27" name="円/楕円 26"/>
          <p:cNvSpPr/>
          <p:nvPr/>
        </p:nvSpPr>
        <p:spPr>
          <a:xfrm>
            <a:off x="4510087" y="4000500"/>
            <a:ext cx="3429000" cy="573088"/>
          </a:xfrm>
          <a:prstGeom prst="ellipse">
            <a:avLst/>
          </a:prstGeom>
          <a:no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Arial" pitchFamily="34" charset="0"/>
              <a:cs typeface="Arial" pitchFamily="34" charset="0"/>
            </a:endParaRPr>
          </a:p>
        </p:txBody>
      </p:sp>
      <p:sp>
        <p:nvSpPr>
          <p:cNvPr id="30" name="円/楕円 29"/>
          <p:cNvSpPr/>
          <p:nvPr/>
        </p:nvSpPr>
        <p:spPr>
          <a:xfrm>
            <a:off x="2509837" y="3286125"/>
            <a:ext cx="1357313" cy="642938"/>
          </a:xfrm>
          <a:prstGeom prst="ellipse">
            <a:avLst/>
          </a:prstGeom>
          <a:noFill/>
          <a:ln>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Arial" pitchFamily="34" charset="0"/>
              <a:cs typeface="Arial" pitchFamily="34" charset="0"/>
            </a:endParaRPr>
          </a:p>
        </p:txBody>
      </p:sp>
      <p:sp>
        <p:nvSpPr>
          <p:cNvPr id="31" name="円/楕円 30"/>
          <p:cNvSpPr/>
          <p:nvPr/>
        </p:nvSpPr>
        <p:spPr>
          <a:xfrm>
            <a:off x="5224462" y="4714875"/>
            <a:ext cx="1357313" cy="644525"/>
          </a:xfrm>
          <a:prstGeom prst="ellipse">
            <a:avLst/>
          </a:prstGeom>
          <a:noFill/>
          <a:ln>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Arial" pitchFamily="34" charset="0"/>
              <a:cs typeface="Arial" pitchFamily="34" charset="0"/>
            </a:endParaRPr>
          </a:p>
        </p:txBody>
      </p:sp>
      <p:cxnSp>
        <p:nvCxnSpPr>
          <p:cNvPr id="10254" name="直線矢印コネクタ 35"/>
          <p:cNvCxnSpPr>
            <a:cxnSpLocks noChangeShapeType="1"/>
            <a:endCxn id="31" idx="5"/>
          </p:cNvCxnSpPr>
          <p:nvPr/>
        </p:nvCxnSpPr>
        <p:spPr bwMode="auto">
          <a:xfrm rot="10800000">
            <a:off x="6383337" y="5265738"/>
            <a:ext cx="484188" cy="306387"/>
          </a:xfrm>
          <a:prstGeom prst="straightConnector1">
            <a:avLst/>
          </a:prstGeom>
          <a:noFill/>
          <a:ln w="25400" algn="ctr">
            <a:solidFill>
              <a:srgbClr val="00B0F0"/>
            </a:solidFill>
            <a:prstDash val="lgDash"/>
            <a:round/>
            <a:headEnd/>
            <a:tailEnd type="arrow" w="med" len="med"/>
          </a:ln>
        </p:spPr>
      </p:cxnSp>
      <p:sp>
        <p:nvSpPr>
          <p:cNvPr id="37" name="フローチャート : 書類 36"/>
          <p:cNvSpPr/>
          <p:nvPr/>
        </p:nvSpPr>
        <p:spPr>
          <a:xfrm>
            <a:off x="4867275" y="4143375"/>
            <a:ext cx="857250" cy="357188"/>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solidFill>
                  <a:schemeClr val="tx1"/>
                </a:solidFill>
                <a:latin typeface="Arial" pitchFamily="34" charset="0"/>
                <a:cs typeface="Arial" pitchFamily="34" charset="0"/>
              </a:rPr>
              <a:t>File 1</a:t>
            </a:r>
            <a:endParaRPr lang="ja-JP" altLang="en-US" b="1" dirty="0">
              <a:solidFill>
                <a:schemeClr val="tx1"/>
              </a:solidFill>
              <a:latin typeface="Arial" pitchFamily="34" charset="0"/>
              <a:cs typeface="Arial" pitchFamily="34" charset="0"/>
            </a:endParaRPr>
          </a:p>
        </p:txBody>
      </p:sp>
      <p:sp>
        <p:nvSpPr>
          <p:cNvPr id="38" name="フローチャート : 書類 37"/>
          <p:cNvSpPr/>
          <p:nvPr/>
        </p:nvSpPr>
        <p:spPr>
          <a:xfrm>
            <a:off x="6796087" y="4143375"/>
            <a:ext cx="857250" cy="357188"/>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solidFill>
                  <a:schemeClr val="tx1"/>
                </a:solidFill>
                <a:latin typeface="Arial" pitchFamily="34" charset="0"/>
                <a:cs typeface="Arial" pitchFamily="34" charset="0"/>
              </a:rPr>
              <a:t>File 2</a:t>
            </a:r>
            <a:endParaRPr lang="ja-JP" altLang="en-US" b="1" dirty="0">
              <a:solidFill>
                <a:schemeClr val="tx1"/>
              </a:solidFill>
              <a:latin typeface="Arial" pitchFamily="34" charset="0"/>
              <a:cs typeface="Arial" pitchFamily="34" charset="0"/>
            </a:endParaRPr>
          </a:p>
        </p:txBody>
      </p:sp>
      <p:sp>
        <p:nvSpPr>
          <p:cNvPr id="25" name="円/楕円 24"/>
          <p:cNvSpPr/>
          <p:nvPr/>
        </p:nvSpPr>
        <p:spPr>
          <a:xfrm>
            <a:off x="2581275" y="3357563"/>
            <a:ext cx="1214437" cy="50006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latin typeface="Arial" pitchFamily="34" charset="0"/>
                <a:cs typeface="Arial" pitchFamily="34" charset="0"/>
              </a:rPr>
              <a:t>Code A</a:t>
            </a:r>
            <a:endParaRPr lang="ja-JP" altLang="en-US" b="1" dirty="0">
              <a:latin typeface="Arial" pitchFamily="34" charset="0"/>
              <a:cs typeface="Arial" pitchFamily="34" charset="0"/>
            </a:endParaRPr>
          </a:p>
        </p:txBody>
      </p:sp>
      <p:sp>
        <p:nvSpPr>
          <p:cNvPr id="26" name="円/楕円 25"/>
          <p:cNvSpPr/>
          <p:nvPr/>
        </p:nvSpPr>
        <p:spPr>
          <a:xfrm>
            <a:off x="5295900" y="4786313"/>
            <a:ext cx="1214437" cy="50165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latin typeface="Arial" pitchFamily="34" charset="0"/>
                <a:cs typeface="Arial" pitchFamily="34" charset="0"/>
              </a:rPr>
              <a:t>Code B</a:t>
            </a:r>
            <a:endParaRPr lang="ja-JP" altLang="en-US" b="1" dirty="0">
              <a:latin typeface="Arial" pitchFamily="34" charset="0"/>
              <a:cs typeface="Arial" pitchFamily="34" charset="0"/>
            </a:endParaRPr>
          </a:p>
        </p:txBody>
      </p:sp>
      <p:sp>
        <p:nvSpPr>
          <p:cNvPr id="29" name="メモ 28"/>
          <p:cNvSpPr/>
          <p:nvPr/>
        </p:nvSpPr>
        <p:spPr>
          <a:xfrm>
            <a:off x="714375" y="1500188"/>
            <a:ext cx="7786688" cy="1214437"/>
          </a:xfrm>
          <a:prstGeom prst="foldedCorner">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altLang="ja-JP" b="1" dirty="0">
                <a:solidFill>
                  <a:srgbClr val="00B050"/>
                </a:solidFill>
                <a:latin typeface="Arial" pitchFamily="34" charset="0"/>
                <a:ea typeface="ＭＳ ゴシック" pitchFamily="49" charset="-128"/>
                <a:cs typeface="Arial" pitchFamily="34" charset="0"/>
              </a:rPr>
              <a:t>Problem 1</a:t>
            </a:r>
            <a:r>
              <a:rPr lang="en-US" altLang="ja-JP" dirty="0">
                <a:solidFill>
                  <a:srgbClr val="00B050"/>
                </a:solidFill>
                <a:latin typeface="Arial" pitchFamily="34" charset="0"/>
                <a:ea typeface="ＭＳ ゴシック" pitchFamily="49" charset="-128"/>
                <a:cs typeface="Arial" pitchFamily="34" charset="0"/>
              </a:rPr>
              <a:t>	Adaptation to all scenarios</a:t>
            </a:r>
            <a:endParaRPr lang="en-US" altLang="ja-JP" dirty="0">
              <a:solidFill>
                <a:schemeClr val="tx1"/>
              </a:solidFill>
              <a:latin typeface="Arial" pitchFamily="34" charset="0"/>
              <a:ea typeface="ＭＳ ゴシック" pitchFamily="49" charset="-128"/>
              <a:cs typeface="Arial" pitchFamily="34" charset="0"/>
            </a:endParaRPr>
          </a:p>
          <a:p>
            <a:pPr fontAlgn="auto">
              <a:spcBef>
                <a:spcPts val="0"/>
              </a:spcBef>
              <a:spcAft>
                <a:spcPts val="0"/>
              </a:spcAft>
              <a:defRPr/>
            </a:pPr>
            <a:r>
              <a:rPr lang="en-US" altLang="ja-JP" b="1" dirty="0">
                <a:solidFill>
                  <a:srgbClr val="00B050"/>
                </a:solidFill>
                <a:latin typeface="Arial" pitchFamily="34" charset="0"/>
                <a:ea typeface="ＭＳ ゴシック" pitchFamily="49" charset="-128"/>
                <a:cs typeface="Arial" pitchFamily="34" charset="0"/>
              </a:rPr>
              <a:t>Solution 1</a:t>
            </a:r>
            <a:r>
              <a:rPr lang="en-US" altLang="ja-JP" dirty="0">
                <a:solidFill>
                  <a:schemeClr val="tx1"/>
                </a:solidFill>
                <a:latin typeface="Arial" pitchFamily="34" charset="0"/>
                <a:ea typeface="ＭＳ ゴシック" pitchFamily="49" charset="-128"/>
                <a:cs typeface="Arial" pitchFamily="34" charset="0"/>
              </a:rPr>
              <a:t>	</a:t>
            </a:r>
            <a:r>
              <a:rPr lang="en-US" altLang="ja-JP" u="sng" dirty="0">
                <a:solidFill>
                  <a:schemeClr val="tx1"/>
                </a:solidFill>
                <a:latin typeface="Arial" pitchFamily="34" charset="0"/>
                <a:ea typeface="ＭＳ ゴシック" pitchFamily="49" charset="-128"/>
                <a:cs typeface="Arial" pitchFamily="34" charset="0"/>
              </a:rPr>
              <a:t>File transfer is trigger of execution of new code.</a:t>
            </a:r>
          </a:p>
          <a:p>
            <a:pPr fontAlgn="auto">
              <a:spcBef>
                <a:spcPts val="0"/>
              </a:spcBef>
              <a:spcAft>
                <a:spcPts val="0"/>
              </a:spcAft>
              <a:defRPr/>
            </a:pPr>
            <a:r>
              <a:rPr lang="en-US" altLang="ja-JP" dirty="0">
                <a:solidFill>
                  <a:schemeClr val="tx1"/>
                </a:solidFill>
                <a:latin typeface="Arial" pitchFamily="34" charset="0"/>
                <a:ea typeface="ＭＳ ゴシック" pitchFamily="49" charset="-128"/>
                <a:cs typeface="Arial" pitchFamily="34" charset="0"/>
              </a:rPr>
              <a:t>		We notice file flow between codes. The timing of job submission is decided by the file flow.</a:t>
            </a:r>
            <a:endParaRPr lang="ja-JP" altLang="en-US" dirty="0">
              <a:solidFill>
                <a:schemeClr val="tx1"/>
              </a:solidFill>
              <a:latin typeface="Arial" pitchFamily="34" charset="0"/>
              <a:ea typeface="ＭＳ ゴシック" pitchFamily="49" charset="-128"/>
              <a:cs typeface="Arial" pitchFamily="34" charset="0"/>
            </a:endParaRPr>
          </a:p>
        </p:txBody>
      </p:sp>
      <p:sp>
        <p:nvSpPr>
          <p:cNvPr id="32" name="メモ 31"/>
          <p:cNvSpPr/>
          <p:nvPr/>
        </p:nvSpPr>
        <p:spPr>
          <a:xfrm>
            <a:off x="714375" y="5573713"/>
            <a:ext cx="7858125" cy="1143000"/>
          </a:xfrm>
          <a:prstGeom prst="foldedCorne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altLang="ja-JP" b="1" dirty="0">
                <a:solidFill>
                  <a:srgbClr val="00B0F0"/>
                </a:solidFill>
                <a:latin typeface="Arial" pitchFamily="34" charset="0"/>
                <a:cs typeface="Arial" pitchFamily="34" charset="0"/>
              </a:rPr>
              <a:t>Problem 2 </a:t>
            </a:r>
            <a:r>
              <a:rPr lang="en-US" altLang="ja-JP" dirty="0">
                <a:solidFill>
                  <a:srgbClr val="00B0F0"/>
                </a:solidFill>
                <a:latin typeface="Arial" pitchFamily="34" charset="0"/>
                <a:cs typeface="Arial" pitchFamily="34" charset="0"/>
              </a:rPr>
              <a:t>	Long time simulation</a:t>
            </a:r>
            <a:endParaRPr lang="en-US" altLang="ja-JP" dirty="0">
              <a:solidFill>
                <a:schemeClr val="tx1"/>
              </a:solidFill>
              <a:latin typeface="Arial" pitchFamily="34" charset="0"/>
              <a:cs typeface="Arial" pitchFamily="34" charset="0"/>
            </a:endParaRPr>
          </a:p>
          <a:p>
            <a:pPr fontAlgn="auto">
              <a:spcBef>
                <a:spcPts val="0"/>
              </a:spcBef>
              <a:spcAft>
                <a:spcPts val="0"/>
              </a:spcAft>
              <a:defRPr/>
            </a:pPr>
            <a:r>
              <a:rPr lang="en-US" altLang="ja-JP" b="1" dirty="0">
                <a:solidFill>
                  <a:srgbClr val="00B0F0"/>
                </a:solidFill>
                <a:latin typeface="Arial" pitchFamily="34" charset="0"/>
                <a:cs typeface="Arial" pitchFamily="34" charset="0"/>
              </a:rPr>
              <a:t>Solution 2</a:t>
            </a:r>
            <a:r>
              <a:rPr lang="en-US" altLang="ja-JP" dirty="0">
                <a:solidFill>
                  <a:srgbClr val="00B0F0"/>
                </a:solidFill>
                <a:latin typeface="Arial" pitchFamily="34" charset="0"/>
                <a:cs typeface="Arial" pitchFamily="34" charset="0"/>
              </a:rPr>
              <a:t>	</a:t>
            </a:r>
            <a:r>
              <a:rPr lang="en-US" altLang="ja-JP" dirty="0">
                <a:solidFill>
                  <a:schemeClr val="tx1"/>
                </a:solidFill>
                <a:latin typeface="Arial" pitchFamily="34" charset="0"/>
                <a:cs typeface="Arial" pitchFamily="34" charset="0"/>
              </a:rPr>
              <a:t>Code A and B are categorized to master and slave code, respectively. When all master codes finish normally, the integrated simulation finishes. In all other case, jobs are re-submitted.</a:t>
            </a:r>
            <a:endParaRPr lang="ja-JP" altLang="en-US" dirty="0">
              <a:solidFill>
                <a:schemeClr val="tx1"/>
              </a:solidFill>
              <a:latin typeface="Arial" pitchFamily="34" charset="0"/>
              <a:cs typeface="Arial" pitchFamily="34" charset="0"/>
            </a:endParaRPr>
          </a:p>
        </p:txBody>
      </p:sp>
      <p:sp>
        <p:nvSpPr>
          <p:cNvPr id="28" name="雲形吹き出し 27"/>
          <p:cNvSpPr/>
          <p:nvPr/>
        </p:nvSpPr>
        <p:spPr>
          <a:xfrm flipH="1">
            <a:off x="2295525" y="4929188"/>
            <a:ext cx="2643187" cy="571500"/>
          </a:xfrm>
          <a:prstGeom prst="cloudCallout">
            <a:avLst>
              <a:gd name="adj1" fmla="val -61679"/>
              <a:gd name="adj2" fmla="val -254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latin typeface="Arial" pitchFamily="34" charset="0"/>
                <a:cs typeface="Arial" pitchFamily="34" charset="0"/>
              </a:rPr>
              <a:t>For execution,</a:t>
            </a:r>
            <a:br>
              <a:rPr lang="en-US" altLang="ja-JP" sz="1600" dirty="0">
                <a:solidFill>
                  <a:schemeClr val="tx1"/>
                </a:solidFill>
                <a:latin typeface="Arial" pitchFamily="34" charset="0"/>
                <a:cs typeface="Arial" pitchFamily="34" charset="0"/>
              </a:rPr>
            </a:br>
            <a:r>
              <a:rPr lang="en-US" altLang="ja-JP" sz="1600" dirty="0">
                <a:solidFill>
                  <a:schemeClr val="tx1"/>
                </a:solidFill>
                <a:latin typeface="Arial" pitchFamily="34" charset="0"/>
                <a:cs typeface="Arial" pitchFamily="34" charset="0"/>
              </a:rPr>
              <a:t>File1 is needed.</a:t>
            </a:r>
            <a:endParaRPr lang="ja-JP" altLang="en-US" sz="1600" dirty="0">
              <a:solidFill>
                <a:schemeClr val="tx1"/>
              </a:solidFill>
              <a:latin typeface="Arial" pitchFamily="34" charset="0"/>
              <a:cs typeface="Arial" pitchFamily="34" charset="0"/>
            </a:endParaRPr>
          </a:p>
        </p:txBody>
      </p:sp>
      <p:cxnSp>
        <p:nvCxnSpPr>
          <p:cNvPr id="46" name="直線矢印コネクタ 45"/>
          <p:cNvCxnSpPr/>
          <p:nvPr/>
        </p:nvCxnSpPr>
        <p:spPr>
          <a:xfrm>
            <a:off x="6610350" y="3000375"/>
            <a:ext cx="2000250" cy="15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263" name="テキスト ボックス 36"/>
          <p:cNvSpPr txBox="1">
            <a:spLocks noChangeArrowheads="1"/>
          </p:cNvSpPr>
          <p:nvPr/>
        </p:nvSpPr>
        <p:spPr bwMode="auto">
          <a:xfrm>
            <a:off x="6715125" y="2701925"/>
            <a:ext cx="1714500" cy="369888"/>
          </a:xfrm>
          <a:prstGeom prst="rect">
            <a:avLst/>
          </a:prstGeom>
          <a:noFill/>
          <a:ln w="9525">
            <a:noFill/>
            <a:miter lim="800000"/>
            <a:headEnd/>
            <a:tailEnd/>
          </a:ln>
        </p:spPr>
        <p:txBody>
          <a:bodyPr wrap="none">
            <a:spAutoFit/>
          </a:bodyPr>
          <a:lstStyle/>
          <a:p>
            <a:r>
              <a:rPr lang="en-US" altLang="ja-JP">
                <a:cs typeface="Arial" charset="0"/>
              </a:rPr>
              <a:t>Wall clock time</a:t>
            </a:r>
            <a:endParaRPr lang="ja-JP" altLang="en-US">
              <a:cs typeface="Arial" charset="0"/>
            </a:endParaRPr>
          </a:p>
        </p:txBody>
      </p:sp>
      <p:cxnSp>
        <p:nvCxnSpPr>
          <p:cNvPr id="45" name="図形 44"/>
          <p:cNvCxnSpPr>
            <a:endCxn id="30" idx="2"/>
          </p:cNvCxnSpPr>
          <p:nvPr/>
        </p:nvCxnSpPr>
        <p:spPr>
          <a:xfrm rot="5400000" flipH="1" flipV="1">
            <a:off x="1206500" y="4268788"/>
            <a:ext cx="1963737" cy="642937"/>
          </a:xfrm>
          <a:prstGeom prst="curvedConnector2">
            <a:avLst/>
          </a:prstGeom>
          <a:ln w="25400">
            <a:solidFill>
              <a:srgbClr val="00B0F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bwMode="auto">
          <a:xfrm>
            <a:off x="571500" y="3843338"/>
            <a:ext cx="1357313" cy="5000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smtClean="0">
                <a:latin typeface="Arial" pitchFamily="34" charset="0"/>
                <a:cs typeface="Arial" pitchFamily="34" charset="0"/>
              </a:rPr>
              <a:t>controller</a:t>
            </a:r>
            <a:endParaRPr lang="ja-JP" altLang="en-US" b="1" dirty="0">
              <a:latin typeface="Arial" pitchFamily="34" charset="0"/>
              <a:cs typeface="Arial" pitchFamily="34" charset="0"/>
            </a:endParaRPr>
          </a:p>
        </p:txBody>
      </p:sp>
      <p:sp>
        <p:nvSpPr>
          <p:cNvPr id="35" name="テキスト ボックス 122"/>
          <p:cNvSpPr txBox="1">
            <a:spLocks noChangeArrowheads="1"/>
          </p:cNvSpPr>
          <p:nvPr/>
        </p:nvSpPr>
        <p:spPr bwMode="auto">
          <a:xfrm>
            <a:off x="160925" y="3429000"/>
            <a:ext cx="1210675" cy="369332"/>
          </a:xfrm>
          <a:prstGeom prst="rect">
            <a:avLst/>
          </a:prstGeom>
          <a:noFill/>
          <a:ln w="9525">
            <a:noFill/>
            <a:miter lim="800000"/>
            <a:headEnd/>
            <a:tailEnd/>
          </a:ln>
        </p:spPr>
        <p:txBody>
          <a:bodyPr wrap="none">
            <a:spAutoFit/>
          </a:bodyPr>
          <a:lstStyle/>
          <a:p>
            <a:r>
              <a:rPr lang="en-US" altLang="ja-JP" b="1" dirty="0"/>
              <a:t>Client PC</a:t>
            </a:r>
            <a:endParaRPr lang="ja-JP" altLang="en-US" b="1" dirty="0"/>
          </a:p>
        </p:txBody>
      </p:sp>
      <p:cxnSp>
        <p:nvCxnSpPr>
          <p:cNvPr id="36" name="直線矢印コネクタ 16"/>
          <p:cNvCxnSpPr>
            <a:cxnSpLocks noChangeShapeType="1"/>
            <a:stCxn id="34" idx="2"/>
          </p:cNvCxnSpPr>
          <p:nvPr/>
        </p:nvCxnSpPr>
        <p:spPr bwMode="auto">
          <a:xfrm rot="16200000" flipH="1">
            <a:off x="815578" y="4777978"/>
            <a:ext cx="1219202" cy="350045"/>
          </a:xfrm>
          <a:prstGeom prst="straightConnector1">
            <a:avLst/>
          </a:prstGeom>
          <a:noFill/>
          <a:ln w="25400" algn="ctr">
            <a:solidFill>
              <a:srgbClr val="FF0000"/>
            </a:solidFill>
            <a:prstDash val="lgDash"/>
            <a:round/>
            <a:headEnd/>
            <a:tailEnd type="arrow" w="med" len="med"/>
          </a:ln>
        </p:spPr>
      </p:cxnSp>
      <p:cxnSp>
        <p:nvCxnSpPr>
          <p:cNvPr id="40" name="直線矢印コネクタ 16"/>
          <p:cNvCxnSpPr>
            <a:cxnSpLocks noChangeShapeType="1"/>
            <a:stCxn id="34" idx="0"/>
          </p:cNvCxnSpPr>
          <p:nvPr/>
        </p:nvCxnSpPr>
        <p:spPr bwMode="auto">
          <a:xfrm rot="5400000" flipH="1" flipV="1">
            <a:off x="875110" y="3042047"/>
            <a:ext cx="1176338" cy="426245"/>
          </a:xfrm>
          <a:prstGeom prst="straightConnector1">
            <a:avLst/>
          </a:prstGeom>
          <a:noFill/>
          <a:ln w="25400" algn="ctr">
            <a:solidFill>
              <a:srgbClr val="FF0000"/>
            </a:solidFill>
            <a:prstDash val="lgDash"/>
            <a:round/>
            <a:headEnd/>
            <a:tailEnd type="arrow"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コンテンツ プレースホルダ 2"/>
          <p:cNvSpPr>
            <a:spLocks/>
          </p:cNvSpPr>
          <p:nvPr/>
        </p:nvSpPr>
        <p:spPr bwMode="auto">
          <a:xfrm>
            <a:off x="457200" y="1428750"/>
            <a:ext cx="8472488" cy="1643063"/>
          </a:xfrm>
          <a:prstGeom prst="rect">
            <a:avLst/>
          </a:prstGeom>
          <a:noFill/>
          <a:ln w="9525">
            <a:noFill/>
            <a:miter lim="800000"/>
            <a:headEnd/>
            <a:tailEnd/>
          </a:ln>
        </p:spPr>
        <p:txBody>
          <a:bodyPr/>
          <a:lstStyle/>
          <a:p>
            <a:pPr marL="342900" indent="-342900">
              <a:spcBef>
                <a:spcPct val="20000"/>
              </a:spcBef>
              <a:buFont typeface="Arial" charset="0"/>
              <a:buChar char="•"/>
              <a:defRPr/>
            </a:pPr>
            <a:r>
              <a:rPr lang="en-US" altLang="ja-JP" dirty="0">
                <a:latin typeface="Calibri" pitchFamily="34" charset="0"/>
              </a:rPr>
              <a:t>As a mark of file generation and transmission completion, flag file is generated. </a:t>
            </a:r>
            <a:r>
              <a:rPr lang="en-US" altLang="ja-JP" b="1" u="sng" dirty="0">
                <a:solidFill>
                  <a:schemeClr val="accent3"/>
                </a:solidFill>
                <a:latin typeface="Calibri" pitchFamily="34" charset="0"/>
              </a:rPr>
              <a:t>Sentinel </a:t>
            </a:r>
            <a:r>
              <a:rPr lang="en-US" altLang="ja-JP" dirty="0">
                <a:latin typeface="Calibri" pitchFamily="34" charset="0"/>
              </a:rPr>
              <a:t>monitors the flag file.</a:t>
            </a:r>
          </a:p>
          <a:p>
            <a:pPr marL="342900" indent="-342900">
              <a:spcBef>
                <a:spcPct val="20000"/>
              </a:spcBef>
              <a:buFont typeface="Arial" charset="0"/>
              <a:buChar char="•"/>
              <a:defRPr/>
            </a:pPr>
            <a:r>
              <a:rPr lang="en-US" altLang="ja-JP" dirty="0">
                <a:latin typeface="Calibri" pitchFamily="34" charset="0"/>
              </a:rPr>
              <a:t>When </a:t>
            </a:r>
            <a:r>
              <a:rPr lang="en-US" altLang="ja-JP" b="1" u="sng" dirty="0">
                <a:solidFill>
                  <a:schemeClr val="accent4"/>
                </a:solidFill>
                <a:latin typeface="Calibri" pitchFamily="34" charset="0"/>
              </a:rPr>
              <a:t>controller</a:t>
            </a:r>
            <a:r>
              <a:rPr lang="en-US" altLang="ja-JP" dirty="0">
                <a:latin typeface="Calibri" pitchFamily="34" charset="0"/>
              </a:rPr>
              <a:t> on Client PC receives the message from the sentinel, the controller</a:t>
            </a:r>
            <a:r>
              <a:rPr lang="en-US" altLang="ja-JP" dirty="0" smtClean="0">
                <a:latin typeface="Calibri" pitchFamily="34" charset="0"/>
              </a:rPr>
              <a:t> manages </a:t>
            </a:r>
            <a:r>
              <a:rPr lang="en-US" altLang="ja-JP" dirty="0">
                <a:latin typeface="Calibri" pitchFamily="34" charset="0"/>
              </a:rPr>
              <a:t>file </a:t>
            </a:r>
            <a:r>
              <a:rPr lang="en-US" altLang="ja-JP" dirty="0" smtClean="0">
                <a:latin typeface="Calibri" pitchFamily="34" charset="0"/>
              </a:rPr>
              <a:t>transfer and submits new </a:t>
            </a:r>
            <a:r>
              <a:rPr lang="en-US" altLang="ja-JP" dirty="0" smtClean="0">
                <a:latin typeface="Calibri" pitchFamily="34" charset="0"/>
              </a:rPr>
              <a:t>job.</a:t>
            </a:r>
            <a:endParaRPr lang="en-US" altLang="ja-JP" dirty="0">
              <a:latin typeface="Calibri" pitchFamily="34" charset="0"/>
            </a:endParaRPr>
          </a:p>
          <a:p>
            <a:pPr marL="342900" indent="-342900">
              <a:spcBef>
                <a:spcPct val="20000"/>
              </a:spcBef>
              <a:buFont typeface="Arial" charset="0"/>
              <a:buChar char="•"/>
              <a:defRPr/>
            </a:pPr>
            <a:r>
              <a:rPr lang="en-US" altLang="ja-JP" dirty="0">
                <a:latin typeface="Calibri" pitchFamily="34" charset="0"/>
              </a:rPr>
              <a:t>The execution codes are required only addition of generation function of flag files.</a:t>
            </a:r>
          </a:p>
          <a:p>
            <a:pPr marL="342900" indent="-342900">
              <a:spcBef>
                <a:spcPct val="20000"/>
              </a:spcBef>
              <a:defRPr/>
            </a:pPr>
            <a:endParaRPr lang="en-US" altLang="ja-JP" dirty="0">
              <a:latin typeface="Calibri" pitchFamily="34" charset="0"/>
            </a:endParaRPr>
          </a:p>
        </p:txBody>
      </p:sp>
      <p:sp>
        <p:nvSpPr>
          <p:cNvPr id="25" name="メモ 24"/>
          <p:cNvSpPr/>
          <p:nvPr/>
        </p:nvSpPr>
        <p:spPr>
          <a:xfrm>
            <a:off x="500063" y="1000125"/>
            <a:ext cx="5786437" cy="428625"/>
          </a:xfrm>
          <a:prstGeom prst="foldedCorner">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altLang="ja-JP" sz="2400" dirty="0">
                <a:solidFill>
                  <a:schemeClr val="tx1"/>
                </a:solidFill>
                <a:ea typeface="NSimSun" pitchFamily="49" charset="-122"/>
                <a:cs typeface="Arial" pitchFamily="34" charset="0"/>
              </a:rPr>
              <a:t>Solution 1: File flow monitoring function</a:t>
            </a:r>
            <a:endParaRPr lang="ja-JP" altLang="en-US" sz="2400" dirty="0">
              <a:solidFill>
                <a:schemeClr val="tx1"/>
              </a:solidFill>
              <a:ea typeface="NSimSun" pitchFamily="49" charset="-122"/>
              <a:cs typeface="Arial" pitchFamily="34" charset="0"/>
            </a:endParaRPr>
          </a:p>
        </p:txBody>
      </p:sp>
      <p:sp>
        <p:nvSpPr>
          <p:cNvPr id="52" name="タイトル 51"/>
          <p:cNvSpPr>
            <a:spLocks noGrp="1"/>
          </p:cNvSpPr>
          <p:nvPr>
            <p:ph type="title"/>
          </p:nvPr>
        </p:nvSpPr>
        <p:spPr>
          <a:xfrm>
            <a:off x="0" y="1"/>
            <a:ext cx="9144000" cy="857232"/>
          </a:xfrm>
        </p:spPr>
        <p:txBody>
          <a:bodyPr>
            <a:noAutofit/>
          </a:bodyPr>
          <a:lstStyle/>
          <a:p>
            <a:pPr eaLnBrk="1" fontAlgn="auto" hangingPunct="1">
              <a:spcAft>
                <a:spcPts val="0"/>
              </a:spcAft>
              <a:defRPr/>
            </a:pPr>
            <a:r>
              <a:rPr lang="en-US" altLang="ja-JP" sz="2800" dirty="0" smtClean="0"/>
              <a:t>III. Development of Simple Orchestration Application Framework (SOAF)</a:t>
            </a:r>
            <a:endParaRPr lang="ja-JP" altLang="ja-JP" sz="2800" dirty="0" smtClean="0"/>
          </a:p>
        </p:txBody>
      </p:sp>
      <p:cxnSp>
        <p:nvCxnSpPr>
          <p:cNvPr id="96" name="直線矢印コネクタ 95"/>
          <p:cNvCxnSpPr/>
          <p:nvPr/>
        </p:nvCxnSpPr>
        <p:spPr bwMode="auto">
          <a:xfrm rot="5400000">
            <a:off x="6239669" y="5010944"/>
            <a:ext cx="1165225" cy="1587"/>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1271" name="Picture 2" descr="C:\Program Files\Microsoft Office\MEDIA\CAGCAT10\j0285750.wmf"/>
          <p:cNvPicPr>
            <a:picLocks noChangeAspect="1" noChangeArrowheads="1"/>
          </p:cNvPicPr>
          <p:nvPr/>
        </p:nvPicPr>
        <p:blipFill>
          <a:blip r:embed="rId3" cstate="print"/>
          <a:srcRect/>
          <a:stretch>
            <a:fillRect/>
          </a:stretch>
        </p:blipFill>
        <p:spPr bwMode="auto">
          <a:xfrm>
            <a:off x="1320836" y="4429180"/>
            <a:ext cx="1235208" cy="758839"/>
          </a:xfrm>
          <a:prstGeom prst="rect">
            <a:avLst/>
          </a:prstGeom>
          <a:noFill/>
          <a:ln w="9525">
            <a:noFill/>
            <a:miter lim="800000"/>
            <a:headEnd/>
            <a:tailEnd/>
          </a:ln>
        </p:spPr>
      </p:pic>
      <p:sp>
        <p:nvSpPr>
          <p:cNvPr id="99" name="角丸四角形 98"/>
          <p:cNvSpPr/>
          <p:nvPr/>
        </p:nvSpPr>
        <p:spPr bwMode="auto">
          <a:xfrm>
            <a:off x="1177925" y="5214938"/>
            <a:ext cx="1357313" cy="5000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latin typeface="Arial" pitchFamily="34" charset="0"/>
                <a:cs typeface="Arial" pitchFamily="34" charset="0"/>
              </a:rPr>
              <a:t>controller</a:t>
            </a:r>
            <a:endParaRPr lang="ja-JP" altLang="en-US" b="1" dirty="0">
              <a:latin typeface="Arial" pitchFamily="34" charset="0"/>
              <a:cs typeface="Arial" pitchFamily="34" charset="0"/>
            </a:endParaRPr>
          </a:p>
        </p:txBody>
      </p:sp>
      <p:sp>
        <p:nvSpPr>
          <p:cNvPr id="100" name="角丸四角形 99"/>
          <p:cNvSpPr/>
          <p:nvPr/>
        </p:nvSpPr>
        <p:spPr bwMode="auto">
          <a:xfrm>
            <a:off x="5178425" y="4000500"/>
            <a:ext cx="1214438" cy="28575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latin typeface="Arial" pitchFamily="34" charset="0"/>
                <a:cs typeface="Arial" pitchFamily="34" charset="0"/>
              </a:rPr>
              <a:t>Sentinel</a:t>
            </a:r>
            <a:endParaRPr lang="ja-JP" altLang="en-US" sz="1600" dirty="0">
              <a:latin typeface="Arial" pitchFamily="34" charset="0"/>
              <a:cs typeface="Arial" pitchFamily="34" charset="0"/>
            </a:endParaRPr>
          </a:p>
        </p:txBody>
      </p:sp>
      <p:sp>
        <p:nvSpPr>
          <p:cNvPr id="101" name="角丸四角形 100"/>
          <p:cNvSpPr/>
          <p:nvPr/>
        </p:nvSpPr>
        <p:spPr bwMode="auto">
          <a:xfrm>
            <a:off x="5178425" y="5715000"/>
            <a:ext cx="1214438" cy="28575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latin typeface="Arial" pitchFamily="34" charset="0"/>
                <a:cs typeface="Arial" pitchFamily="34" charset="0"/>
              </a:rPr>
              <a:t>Sentinel</a:t>
            </a:r>
            <a:endParaRPr lang="ja-JP" altLang="en-US" sz="1600" dirty="0">
              <a:latin typeface="Arial" pitchFamily="34" charset="0"/>
              <a:cs typeface="Arial" pitchFamily="34" charset="0"/>
            </a:endParaRPr>
          </a:p>
        </p:txBody>
      </p:sp>
      <p:sp>
        <p:nvSpPr>
          <p:cNvPr id="102" name="フローチャート : 書類 101"/>
          <p:cNvSpPr/>
          <p:nvPr/>
        </p:nvSpPr>
        <p:spPr bwMode="auto">
          <a:xfrm>
            <a:off x="7215188" y="4071938"/>
            <a:ext cx="714375" cy="357187"/>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tx1"/>
                </a:solidFill>
                <a:latin typeface="Calibri" pitchFamily="34" charset="0"/>
                <a:cs typeface="Arial" pitchFamily="34" charset="0"/>
              </a:rPr>
              <a:t>File 1</a:t>
            </a:r>
            <a:endParaRPr lang="ja-JP" altLang="en-US" dirty="0">
              <a:solidFill>
                <a:schemeClr val="tx1"/>
              </a:solidFill>
              <a:latin typeface="Calibri" pitchFamily="34" charset="0"/>
              <a:cs typeface="Arial" pitchFamily="34" charset="0"/>
            </a:endParaRPr>
          </a:p>
        </p:txBody>
      </p:sp>
      <p:cxnSp>
        <p:nvCxnSpPr>
          <p:cNvPr id="103" name="直線矢印コネクタ 102"/>
          <p:cNvCxnSpPr>
            <a:stCxn id="102" idx="2"/>
          </p:cNvCxnSpPr>
          <p:nvPr/>
        </p:nvCxnSpPr>
        <p:spPr bwMode="auto">
          <a:xfrm rot="5400000">
            <a:off x="6988969" y="4988719"/>
            <a:ext cx="1165225" cy="1587"/>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4" name="フローチャート : 書類 103"/>
          <p:cNvSpPr/>
          <p:nvPr/>
        </p:nvSpPr>
        <p:spPr bwMode="auto">
          <a:xfrm>
            <a:off x="7215188" y="5572125"/>
            <a:ext cx="714375" cy="357188"/>
          </a:xfrm>
          <a:prstGeom prst="flowChartDocument">
            <a:avLst/>
          </a:prstGeom>
          <a:no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tx1"/>
                </a:solidFill>
                <a:latin typeface="Calibri" pitchFamily="34" charset="0"/>
                <a:cs typeface="Arial" pitchFamily="34" charset="0"/>
              </a:rPr>
              <a:t>File 1</a:t>
            </a:r>
            <a:endParaRPr lang="ja-JP" altLang="en-US" dirty="0">
              <a:solidFill>
                <a:schemeClr val="tx1"/>
              </a:solidFill>
              <a:latin typeface="Calibri" pitchFamily="34" charset="0"/>
              <a:cs typeface="Arial" pitchFamily="34" charset="0"/>
            </a:endParaRPr>
          </a:p>
        </p:txBody>
      </p:sp>
      <p:cxnSp>
        <p:nvCxnSpPr>
          <p:cNvPr id="105" name="カギ線コネクタ 104"/>
          <p:cNvCxnSpPr>
            <a:stCxn id="100" idx="1"/>
          </p:cNvCxnSpPr>
          <p:nvPr/>
        </p:nvCxnSpPr>
        <p:spPr bwMode="auto">
          <a:xfrm rot="10800000" flipV="1">
            <a:off x="2606675" y="4143375"/>
            <a:ext cx="2571750" cy="428625"/>
          </a:xfrm>
          <a:prstGeom prst="bentConnector3">
            <a:avLst>
              <a:gd name="adj1" fmla="val 25219"/>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6" name="カギ線コネクタ 105"/>
          <p:cNvCxnSpPr>
            <a:endCxn id="110" idx="2"/>
          </p:cNvCxnSpPr>
          <p:nvPr/>
        </p:nvCxnSpPr>
        <p:spPr bwMode="auto">
          <a:xfrm>
            <a:off x="2678113" y="5214938"/>
            <a:ext cx="3714750" cy="1071562"/>
          </a:xfrm>
          <a:prstGeom prst="bentConnector3">
            <a:avLst>
              <a:gd name="adj1" fmla="val 43606"/>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円/楕円 106"/>
          <p:cNvSpPr/>
          <p:nvPr/>
        </p:nvSpPr>
        <p:spPr bwMode="auto">
          <a:xfrm>
            <a:off x="6429375" y="3429000"/>
            <a:ext cx="1000125" cy="42862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latin typeface="Arial" pitchFamily="34" charset="0"/>
                <a:cs typeface="Arial" pitchFamily="34" charset="0"/>
              </a:rPr>
              <a:t>Code A</a:t>
            </a:r>
            <a:endParaRPr lang="ja-JP" altLang="en-US" sz="1600" b="1" dirty="0">
              <a:latin typeface="Arial" pitchFamily="34" charset="0"/>
              <a:cs typeface="Arial" pitchFamily="34" charset="0"/>
            </a:endParaRPr>
          </a:p>
        </p:txBody>
      </p:sp>
      <p:sp>
        <p:nvSpPr>
          <p:cNvPr id="108" name="縦巻き 107"/>
          <p:cNvSpPr/>
          <p:nvPr/>
        </p:nvSpPr>
        <p:spPr bwMode="auto">
          <a:xfrm>
            <a:off x="6500813" y="4071938"/>
            <a:ext cx="642937" cy="357187"/>
          </a:xfrm>
          <a:prstGeom prst="vertic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tx1"/>
                </a:solidFill>
                <a:latin typeface="Calibri" pitchFamily="34" charset="0"/>
              </a:rPr>
              <a:t>flag</a:t>
            </a:r>
            <a:endParaRPr lang="ja-JP" altLang="en-US" dirty="0">
              <a:solidFill>
                <a:schemeClr val="tx1"/>
              </a:solidFill>
              <a:latin typeface="Calibri" pitchFamily="34" charset="0"/>
            </a:endParaRPr>
          </a:p>
        </p:txBody>
      </p:sp>
      <p:sp>
        <p:nvSpPr>
          <p:cNvPr id="109" name="縦巻き 108"/>
          <p:cNvSpPr/>
          <p:nvPr/>
        </p:nvSpPr>
        <p:spPr bwMode="auto">
          <a:xfrm>
            <a:off x="6500813" y="5572125"/>
            <a:ext cx="642937" cy="357188"/>
          </a:xfrm>
          <a:prstGeom prst="verticalScroll">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tx1"/>
                </a:solidFill>
                <a:latin typeface="Calibri" pitchFamily="34" charset="0"/>
              </a:rPr>
              <a:t>flag</a:t>
            </a:r>
            <a:endParaRPr lang="ja-JP" altLang="en-US" dirty="0">
              <a:solidFill>
                <a:schemeClr val="tx1"/>
              </a:solidFill>
              <a:latin typeface="Calibri" pitchFamily="34" charset="0"/>
            </a:endParaRPr>
          </a:p>
        </p:txBody>
      </p:sp>
      <p:sp>
        <p:nvSpPr>
          <p:cNvPr id="110" name="円/楕円 109"/>
          <p:cNvSpPr/>
          <p:nvPr/>
        </p:nvSpPr>
        <p:spPr bwMode="auto">
          <a:xfrm>
            <a:off x="6392863" y="6072188"/>
            <a:ext cx="1000125" cy="43021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latin typeface="Arial" pitchFamily="34" charset="0"/>
                <a:cs typeface="Arial" pitchFamily="34" charset="0"/>
              </a:rPr>
              <a:t>Code B</a:t>
            </a:r>
            <a:endParaRPr lang="ja-JP" altLang="en-US" sz="1600" b="1" dirty="0">
              <a:latin typeface="Arial" pitchFamily="34" charset="0"/>
              <a:cs typeface="Arial" pitchFamily="34" charset="0"/>
            </a:endParaRPr>
          </a:p>
        </p:txBody>
      </p:sp>
      <p:cxnSp>
        <p:nvCxnSpPr>
          <p:cNvPr id="111" name="カギ線コネクタ 110"/>
          <p:cNvCxnSpPr>
            <a:endCxn id="107" idx="2"/>
          </p:cNvCxnSpPr>
          <p:nvPr/>
        </p:nvCxnSpPr>
        <p:spPr bwMode="auto">
          <a:xfrm flipV="1">
            <a:off x="1963738" y="3643313"/>
            <a:ext cx="4465637" cy="714375"/>
          </a:xfrm>
          <a:prstGeom prst="bentConnector3">
            <a:avLst>
              <a:gd name="adj1" fmla="val -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286" name="Picture 7" descr="C:\Documents and Settings\Administrator\Local Settings\Temporary Internet Files\Content.IE5\W3VC2F7E\MCj04348450000[1].png"/>
          <p:cNvPicPr>
            <a:picLocks noChangeAspect="1" noChangeArrowheads="1"/>
          </p:cNvPicPr>
          <p:nvPr/>
        </p:nvPicPr>
        <p:blipFill>
          <a:blip r:embed="rId4" cstate="print"/>
          <a:srcRect/>
          <a:stretch>
            <a:fillRect/>
          </a:stretch>
        </p:blipFill>
        <p:spPr bwMode="auto">
          <a:xfrm>
            <a:off x="5250313" y="3000375"/>
            <a:ext cx="1000233" cy="1000144"/>
          </a:xfrm>
          <a:prstGeom prst="rect">
            <a:avLst/>
          </a:prstGeom>
          <a:noFill/>
          <a:ln w="9525">
            <a:noFill/>
            <a:miter lim="800000"/>
            <a:headEnd/>
            <a:tailEnd/>
          </a:ln>
        </p:spPr>
      </p:pic>
      <p:sp>
        <p:nvSpPr>
          <p:cNvPr id="113" name="下矢印 112"/>
          <p:cNvSpPr/>
          <p:nvPr/>
        </p:nvSpPr>
        <p:spPr bwMode="auto">
          <a:xfrm>
            <a:off x="6786563" y="3857625"/>
            <a:ext cx="177800" cy="214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4" name="下矢印 113"/>
          <p:cNvSpPr/>
          <p:nvPr/>
        </p:nvSpPr>
        <p:spPr bwMode="auto">
          <a:xfrm>
            <a:off x="7250113" y="3786188"/>
            <a:ext cx="17780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cxnSp>
        <p:nvCxnSpPr>
          <p:cNvPr id="115" name="カギ線コネクタ 114"/>
          <p:cNvCxnSpPr>
            <a:stCxn id="101" idx="1"/>
          </p:cNvCxnSpPr>
          <p:nvPr/>
        </p:nvCxnSpPr>
        <p:spPr bwMode="auto">
          <a:xfrm rot="10800000">
            <a:off x="2606675" y="5000625"/>
            <a:ext cx="2571750" cy="857250"/>
          </a:xfrm>
          <a:prstGeom prst="bentConnector3">
            <a:avLst>
              <a:gd name="adj1" fmla="val 2468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6" name="下矢印 115"/>
          <p:cNvSpPr/>
          <p:nvPr/>
        </p:nvSpPr>
        <p:spPr bwMode="auto">
          <a:xfrm>
            <a:off x="7286625" y="5929313"/>
            <a:ext cx="177800" cy="285750"/>
          </a:xfrm>
          <a:prstGeom prst="downArrow">
            <a:avLst>
              <a:gd name="adj1" fmla="val 50000"/>
              <a:gd name="adj2" fmla="val 7263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291" name="テキスト ボックス 66"/>
          <p:cNvSpPr txBox="1">
            <a:spLocks noChangeArrowheads="1"/>
          </p:cNvSpPr>
          <p:nvPr/>
        </p:nvSpPr>
        <p:spPr bwMode="auto">
          <a:xfrm>
            <a:off x="2178184" y="3643348"/>
            <a:ext cx="2573417" cy="338560"/>
          </a:xfrm>
          <a:prstGeom prst="rect">
            <a:avLst/>
          </a:prstGeom>
          <a:noFill/>
          <a:ln w="9525">
            <a:noFill/>
            <a:miter lim="800000"/>
            <a:headEnd/>
            <a:tailEnd/>
          </a:ln>
        </p:spPr>
        <p:txBody>
          <a:bodyPr wrap="none">
            <a:spAutoFit/>
          </a:bodyPr>
          <a:lstStyle/>
          <a:p>
            <a:r>
              <a:rPr lang="en-US" altLang="ja-JP" sz="1600"/>
              <a:t>1. Job A (Code A) submission</a:t>
            </a:r>
            <a:endParaRPr lang="ja-JP" altLang="en-US" sz="1600"/>
          </a:p>
        </p:txBody>
      </p:sp>
      <p:sp>
        <p:nvSpPr>
          <p:cNvPr id="11292" name="テキスト ボックス 68"/>
          <p:cNvSpPr txBox="1">
            <a:spLocks noChangeArrowheads="1"/>
          </p:cNvSpPr>
          <p:nvPr/>
        </p:nvSpPr>
        <p:spPr bwMode="auto">
          <a:xfrm>
            <a:off x="2463806" y="4143423"/>
            <a:ext cx="1974215" cy="338560"/>
          </a:xfrm>
          <a:prstGeom prst="rect">
            <a:avLst/>
          </a:prstGeom>
          <a:noFill/>
          <a:ln w="9525">
            <a:noFill/>
            <a:miter lim="800000"/>
            <a:headEnd/>
            <a:tailEnd/>
          </a:ln>
        </p:spPr>
        <p:txBody>
          <a:bodyPr wrap="none">
            <a:spAutoFit/>
          </a:bodyPr>
          <a:lstStyle/>
          <a:p>
            <a:r>
              <a:rPr lang="en-US" altLang="ja-JP" sz="1600"/>
              <a:t>2. Output completion</a:t>
            </a:r>
            <a:endParaRPr lang="ja-JP" altLang="en-US" sz="1600"/>
          </a:p>
        </p:txBody>
      </p:sp>
      <p:sp>
        <p:nvSpPr>
          <p:cNvPr id="11293" name="テキスト ボックス 76"/>
          <p:cNvSpPr txBox="1">
            <a:spLocks noChangeArrowheads="1"/>
          </p:cNvSpPr>
          <p:nvPr/>
        </p:nvSpPr>
        <p:spPr bwMode="auto">
          <a:xfrm>
            <a:off x="2535243" y="4715132"/>
            <a:ext cx="2366930" cy="338560"/>
          </a:xfrm>
          <a:prstGeom prst="rect">
            <a:avLst/>
          </a:prstGeom>
          <a:noFill/>
          <a:ln w="9525">
            <a:noFill/>
            <a:miter lim="800000"/>
            <a:headEnd/>
            <a:tailEnd/>
          </a:ln>
        </p:spPr>
        <p:txBody>
          <a:bodyPr wrap="none">
            <a:spAutoFit/>
          </a:bodyPr>
          <a:lstStyle/>
          <a:p>
            <a:r>
              <a:rPr lang="en-US" altLang="ja-JP" sz="1600"/>
              <a:t>4. File transfer completion</a:t>
            </a:r>
            <a:endParaRPr lang="ja-JP" altLang="en-US" sz="1600"/>
          </a:p>
        </p:txBody>
      </p:sp>
      <p:sp>
        <p:nvSpPr>
          <p:cNvPr id="11294" name="テキスト ボックス 79"/>
          <p:cNvSpPr txBox="1">
            <a:spLocks noChangeArrowheads="1"/>
          </p:cNvSpPr>
          <p:nvPr/>
        </p:nvSpPr>
        <p:spPr bwMode="auto">
          <a:xfrm>
            <a:off x="3247965" y="6286602"/>
            <a:ext cx="2930606" cy="338602"/>
          </a:xfrm>
          <a:prstGeom prst="rect">
            <a:avLst/>
          </a:prstGeom>
          <a:noFill/>
          <a:ln w="9525">
            <a:noFill/>
            <a:miter lim="800000"/>
            <a:headEnd/>
            <a:tailEnd/>
          </a:ln>
        </p:spPr>
        <p:txBody>
          <a:bodyPr>
            <a:spAutoFit/>
          </a:bodyPr>
          <a:lstStyle/>
          <a:p>
            <a:r>
              <a:rPr lang="en-US" altLang="ja-JP" sz="1600"/>
              <a:t>5. Job B (Code B) submission</a:t>
            </a:r>
            <a:endParaRPr lang="ja-JP" altLang="en-US" sz="1600"/>
          </a:p>
        </p:txBody>
      </p:sp>
      <p:sp>
        <p:nvSpPr>
          <p:cNvPr id="11295" name="テキスト ボックス 67"/>
          <p:cNvSpPr txBox="1">
            <a:spLocks noChangeArrowheads="1"/>
          </p:cNvSpPr>
          <p:nvPr/>
        </p:nvSpPr>
        <p:spPr bwMode="auto">
          <a:xfrm>
            <a:off x="6517298" y="4714938"/>
            <a:ext cx="1375781" cy="338560"/>
          </a:xfrm>
          <a:prstGeom prst="rect">
            <a:avLst/>
          </a:prstGeom>
          <a:solidFill>
            <a:schemeClr val="bg1"/>
          </a:solidFill>
          <a:ln w="9525">
            <a:noFill/>
            <a:miter lim="800000"/>
            <a:headEnd/>
            <a:tailEnd/>
          </a:ln>
        </p:spPr>
        <p:txBody>
          <a:bodyPr wrap="none">
            <a:spAutoFit/>
          </a:bodyPr>
          <a:lstStyle/>
          <a:p>
            <a:r>
              <a:rPr lang="en-US" altLang="ja-JP" sz="1600"/>
              <a:t>3. File transfer</a:t>
            </a:r>
            <a:endParaRPr lang="ja-JP" altLang="en-US" sz="1600"/>
          </a:p>
        </p:txBody>
      </p:sp>
      <p:sp>
        <p:nvSpPr>
          <p:cNvPr id="122" name="フローチャート : 書類 121"/>
          <p:cNvSpPr/>
          <p:nvPr/>
        </p:nvSpPr>
        <p:spPr bwMode="auto">
          <a:xfrm>
            <a:off x="1177925" y="5786438"/>
            <a:ext cx="1357313" cy="571500"/>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chemeClr val="tx1"/>
                </a:solidFill>
                <a:latin typeface="Calibri" pitchFamily="34" charset="0"/>
              </a:rPr>
              <a:t>Configuration file</a:t>
            </a:r>
            <a:endParaRPr lang="ja-JP" altLang="en-US" sz="1600" dirty="0">
              <a:solidFill>
                <a:schemeClr val="tx1"/>
              </a:solidFill>
              <a:latin typeface="Calibri" pitchFamily="34" charset="0"/>
            </a:endParaRPr>
          </a:p>
        </p:txBody>
      </p:sp>
      <p:sp>
        <p:nvSpPr>
          <p:cNvPr id="11297" name="テキスト ボックス 122"/>
          <p:cNvSpPr txBox="1">
            <a:spLocks noChangeArrowheads="1"/>
          </p:cNvSpPr>
          <p:nvPr/>
        </p:nvSpPr>
        <p:spPr bwMode="auto">
          <a:xfrm>
            <a:off x="1249363" y="6358440"/>
            <a:ext cx="1159289" cy="369385"/>
          </a:xfrm>
          <a:prstGeom prst="rect">
            <a:avLst/>
          </a:prstGeom>
          <a:noFill/>
          <a:ln w="9525">
            <a:noFill/>
            <a:miter lim="800000"/>
            <a:headEnd/>
            <a:tailEnd/>
          </a:ln>
        </p:spPr>
        <p:txBody>
          <a:bodyPr wrap="none">
            <a:spAutoFit/>
          </a:bodyPr>
          <a:lstStyle/>
          <a:p>
            <a:r>
              <a:rPr lang="en-US" altLang="ja-JP" dirty="0"/>
              <a:t>Client PC</a:t>
            </a:r>
            <a:endParaRPr lang="ja-JP" altLang="en-US" dirty="0"/>
          </a:p>
        </p:txBody>
      </p:sp>
      <p:sp>
        <p:nvSpPr>
          <p:cNvPr id="11298" name="テキスト ボックス 123"/>
          <p:cNvSpPr txBox="1">
            <a:spLocks noChangeArrowheads="1"/>
          </p:cNvSpPr>
          <p:nvPr/>
        </p:nvSpPr>
        <p:spPr bwMode="auto">
          <a:xfrm>
            <a:off x="5178442" y="4214994"/>
            <a:ext cx="1199364" cy="338602"/>
          </a:xfrm>
          <a:prstGeom prst="rect">
            <a:avLst/>
          </a:prstGeom>
          <a:noFill/>
          <a:ln w="9525">
            <a:noFill/>
            <a:miter lim="800000"/>
            <a:headEnd/>
            <a:tailEnd/>
          </a:ln>
        </p:spPr>
        <p:txBody>
          <a:bodyPr wrap="none">
            <a:spAutoFit/>
          </a:bodyPr>
          <a:lstStyle/>
          <a:p>
            <a:r>
              <a:rPr lang="en-US" altLang="ja-JP" sz="1600"/>
              <a:t>Computer1</a:t>
            </a:r>
            <a:endParaRPr lang="ja-JP" altLang="en-US" sz="1600"/>
          </a:p>
        </p:txBody>
      </p:sp>
      <p:sp>
        <p:nvSpPr>
          <p:cNvPr id="11299" name="テキスト ボックス 124"/>
          <p:cNvSpPr txBox="1">
            <a:spLocks noChangeArrowheads="1"/>
          </p:cNvSpPr>
          <p:nvPr/>
        </p:nvSpPr>
        <p:spPr bwMode="auto">
          <a:xfrm>
            <a:off x="5178442" y="5929751"/>
            <a:ext cx="1199364" cy="338602"/>
          </a:xfrm>
          <a:prstGeom prst="rect">
            <a:avLst/>
          </a:prstGeom>
          <a:noFill/>
          <a:ln w="9525">
            <a:noFill/>
            <a:miter lim="800000"/>
            <a:headEnd/>
            <a:tailEnd/>
          </a:ln>
        </p:spPr>
        <p:txBody>
          <a:bodyPr wrap="none">
            <a:spAutoFit/>
          </a:bodyPr>
          <a:lstStyle/>
          <a:p>
            <a:r>
              <a:rPr lang="en-US" altLang="ja-JP" sz="1600"/>
              <a:t>Computer2</a:t>
            </a:r>
            <a:endParaRPr lang="ja-JP" altLang="en-US" sz="1600"/>
          </a:p>
        </p:txBody>
      </p:sp>
      <p:pic>
        <p:nvPicPr>
          <p:cNvPr id="36" name="Picture 2" descr="C:\Documents and Settings\Administrator\My Documents\My Pictures\Microsoft クリップ オーガナイザ\j0426050.wmf"/>
          <p:cNvPicPr>
            <a:picLocks noChangeAspect="1" noChangeArrowheads="1"/>
          </p:cNvPicPr>
          <p:nvPr/>
        </p:nvPicPr>
        <p:blipFill>
          <a:blip r:embed="rId5" cstate="print"/>
          <a:srcRect/>
          <a:stretch>
            <a:fillRect/>
          </a:stretch>
        </p:blipFill>
        <p:spPr bwMode="auto">
          <a:xfrm>
            <a:off x="5220072" y="4581128"/>
            <a:ext cx="1066800" cy="1110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コンテンツ プレースホルダ 2"/>
          <p:cNvSpPr>
            <a:spLocks noGrp="1"/>
          </p:cNvSpPr>
          <p:nvPr>
            <p:ph idx="1"/>
          </p:nvPr>
        </p:nvSpPr>
        <p:spPr>
          <a:xfrm>
            <a:off x="357188" y="1500189"/>
            <a:ext cx="8429625" cy="709612"/>
          </a:xfrm>
        </p:spPr>
        <p:txBody>
          <a:bodyPr/>
          <a:lstStyle/>
          <a:p>
            <a:r>
              <a:rPr lang="en-US" altLang="ja-JP" sz="2000" dirty="0" smtClean="0"/>
              <a:t>Slave codes are waiting for </a:t>
            </a:r>
            <a:r>
              <a:rPr lang="en-US" altLang="ja-JP" sz="2000" dirty="0" smtClean="0"/>
              <a:t>execution by the request from master codes. When </a:t>
            </a:r>
            <a:r>
              <a:rPr lang="en-US" altLang="ja-JP" sz="2000" dirty="0" smtClean="0"/>
              <a:t>all master codes finish normally, all job execution finishes.</a:t>
            </a:r>
            <a:endParaRPr lang="ja-JP" altLang="en-US" sz="2000" dirty="0" smtClean="0"/>
          </a:p>
        </p:txBody>
      </p:sp>
      <p:cxnSp>
        <p:nvCxnSpPr>
          <p:cNvPr id="7" name="直線矢印コネクタ 6"/>
          <p:cNvCxnSpPr/>
          <p:nvPr/>
        </p:nvCxnSpPr>
        <p:spPr>
          <a:xfrm flipV="1">
            <a:off x="2000250" y="2786063"/>
            <a:ext cx="15001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2357438" y="3321050"/>
            <a:ext cx="5000625" cy="381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2786063" y="3784600"/>
            <a:ext cx="642937"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857750" y="3784600"/>
            <a:ext cx="64293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3143250" y="4356100"/>
            <a:ext cx="64293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4500563" y="4356100"/>
            <a:ext cx="642937"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6357938" y="3786188"/>
            <a:ext cx="71437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62" name="テキスト ボックス 24"/>
          <p:cNvSpPr txBox="1">
            <a:spLocks noChangeArrowheads="1"/>
          </p:cNvSpPr>
          <p:nvPr/>
        </p:nvSpPr>
        <p:spPr bwMode="auto">
          <a:xfrm>
            <a:off x="928688" y="2143125"/>
            <a:ext cx="596900" cy="1570038"/>
          </a:xfrm>
          <a:prstGeom prst="rect">
            <a:avLst/>
          </a:prstGeom>
          <a:noFill/>
          <a:ln w="9525">
            <a:noFill/>
            <a:miter lim="800000"/>
            <a:headEnd/>
            <a:tailEnd/>
          </a:ln>
        </p:spPr>
        <p:txBody>
          <a:bodyPr wrap="none">
            <a:spAutoFit/>
          </a:bodyPr>
          <a:lstStyle/>
          <a:p>
            <a:r>
              <a:rPr lang="en-US" altLang="ja-JP" sz="9600">
                <a:latin typeface="Calibri" pitchFamily="34" charset="0"/>
              </a:rPr>
              <a:t>{</a:t>
            </a:r>
            <a:endParaRPr lang="ja-JP" altLang="en-US" sz="9600">
              <a:latin typeface="Calibri" pitchFamily="34" charset="0"/>
            </a:endParaRPr>
          </a:p>
        </p:txBody>
      </p:sp>
      <p:sp>
        <p:nvSpPr>
          <p:cNvPr id="23563" name="テキスト ボックス 25"/>
          <p:cNvSpPr txBox="1">
            <a:spLocks noChangeArrowheads="1"/>
          </p:cNvSpPr>
          <p:nvPr/>
        </p:nvSpPr>
        <p:spPr bwMode="auto">
          <a:xfrm>
            <a:off x="1008063" y="3429000"/>
            <a:ext cx="492125" cy="1200150"/>
          </a:xfrm>
          <a:prstGeom prst="rect">
            <a:avLst/>
          </a:prstGeom>
          <a:noFill/>
          <a:ln w="9525">
            <a:noFill/>
            <a:miter lim="800000"/>
            <a:headEnd/>
            <a:tailEnd/>
          </a:ln>
        </p:spPr>
        <p:txBody>
          <a:bodyPr wrap="none">
            <a:spAutoFit/>
          </a:bodyPr>
          <a:lstStyle/>
          <a:p>
            <a:r>
              <a:rPr lang="en-US" altLang="ja-JP" sz="7200">
                <a:latin typeface="Calibri" pitchFamily="34" charset="0"/>
              </a:rPr>
              <a:t>{</a:t>
            </a:r>
            <a:endParaRPr lang="ja-JP" altLang="en-US" sz="7200">
              <a:latin typeface="Calibri" pitchFamily="34" charset="0"/>
            </a:endParaRPr>
          </a:p>
        </p:txBody>
      </p:sp>
      <p:sp>
        <p:nvSpPr>
          <p:cNvPr id="23564" name="テキスト ボックス 26"/>
          <p:cNvSpPr txBox="1">
            <a:spLocks noChangeArrowheads="1"/>
          </p:cNvSpPr>
          <p:nvPr/>
        </p:nvSpPr>
        <p:spPr bwMode="auto">
          <a:xfrm>
            <a:off x="214313" y="2786063"/>
            <a:ext cx="912812" cy="400050"/>
          </a:xfrm>
          <a:prstGeom prst="rect">
            <a:avLst/>
          </a:prstGeom>
          <a:noFill/>
          <a:ln w="9525">
            <a:noFill/>
            <a:miter lim="800000"/>
            <a:headEnd/>
            <a:tailEnd/>
          </a:ln>
        </p:spPr>
        <p:txBody>
          <a:bodyPr wrap="none">
            <a:spAutoFit/>
          </a:bodyPr>
          <a:lstStyle/>
          <a:p>
            <a:r>
              <a:rPr lang="en-US" altLang="ja-JP" sz="2000">
                <a:latin typeface="Calibri" pitchFamily="34" charset="0"/>
              </a:rPr>
              <a:t>master</a:t>
            </a:r>
            <a:endParaRPr lang="ja-JP" altLang="en-US" sz="2000">
              <a:latin typeface="Calibri" pitchFamily="34" charset="0"/>
            </a:endParaRPr>
          </a:p>
        </p:txBody>
      </p:sp>
      <p:sp>
        <p:nvSpPr>
          <p:cNvPr id="23565" name="テキスト ボックス 27"/>
          <p:cNvSpPr txBox="1">
            <a:spLocks noChangeArrowheads="1"/>
          </p:cNvSpPr>
          <p:nvPr/>
        </p:nvSpPr>
        <p:spPr bwMode="auto">
          <a:xfrm>
            <a:off x="438150" y="3857625"/>
            <a:ext cx="704850" cy="400050"/>
          </a:xfrm>
          <a:prstGeom prst="rect">
            <a:avLst/>
          </a:prstGeom>
          <a:noFill/>
          <a:ln w="9525">
            <a:noFill/>
            <a:miter lim="800000"/>
            <a:headEnd/>
            <a:tailEnd/>
          </a:ln>
        </p:spPr>
        <p:txBody>
          <a:bodyPr wrap="none">
            <a:spAutoFit/>
          </a:bodyPr>
          <a:lstStyle/>
          <a:p>
            <a:r>
              <a:rPr lang="en-US" altLang="ja-JP" sz="2000">
                <a:latin typeface="Calibri" pitchFamily="34" charset="0"/>
              </a:rPr>
              <a:t>slave</a:t>
            </a:r>
            <a:endParaRPr lang="ja-JP" altLang="en-US" sz="2000">
              <a:latin typeface="Calibri" pitchFamily="34" charset="0"/>
            </a:endParaRPr>
          </a:p>
        </p:txBody>
      </p:sp>
      <p:sp>
        <p:nvSpPr>
          <p:cNvPr id="23566" name="テキスト ボックス 33"/>
          <p:cNvSpPr txBox="1">
            <a:spLocks noChangeArrowheads="1"/>
          </p:cNvSpPr>
          <p:nvPr/>
        </p:nvSpPr>
        <p:spPr bwMode="auto">
          <a:xfrm>
            <a:off x="857250" y="6000750"/>
            <a:ext cx="7751763" cy="708025"/>
          </a:xfrm>
          <a:prstGeom prst="rect">
            <a:avLst/>
          </a:prstGeom>
          <a:noFill/>
          <a:ln w="9525">
            <a:noFill/>
            <a:miter lim="800000"/>
            <a:headEnd/>
            <a:tailEnd/>
          </a:ln>
        </p:spPr>
        <p:txBody>
          <a:bodyPr wrap="none">
            <a:spAutoFit/>
          </a:bodyPr>
          <a:lstStyle/>
          <a:p>
            <a:r>
              <a:rPr lang="en-US" altLang="ja-JP" sz="2000" dirty="0">
                <a:latin typeface="Calibri" pitchFamily="34" charset="0"/>
              </a:rPr>
              <a:t>By the detection of abnormal end for any code, the controller re-submits</a:t>
            </a:r>
            <a:br>
              <a:rPr lang="en-US" altLang="ja-JP" sz="2000" dirty="0">
                <a:latin typeface="Calibri" pitchFamily="34" charset="0"/>
              </a:rPr>
            </a:br>
            <a:r>
              <a:rPr lang="en-US" altLang="ja-JP" sz="2000" dirty="0">
                <a:latin typeface="Calibri" pitchFamily="34" charset="0"/>
              </a:rPr>
              <a:t>jobs again. We can execute long-time simulation automatically.</a:t>
            </a:r>
            <a:endParaRPr lang="ja-JP" altLang="en-US" sz="2000" dirty="0">
              <a:latin typeface="Calibri" pitchFamily="34" charset="0"/>
            </a:endParaRPr>
          </a:p>
        </p:txBody>
      </p:sp>
      <p:cxnSp>
        <p:nvCxnSpPr>
          <p:cNvPr id="28" name="直線矢印コネクタ 27"/>
          <p:cNvCxnSpPr/>
          <p:nvPr/>
        </p:nvCxnSpPr>
        <p:spPr>
          <a:xfrm rot="16200000" flipH="1">
            <a:off x="2178844" y="3178969"/>
            <a:ext cx="785812" cy="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rot="16200000" flipH="1">
            <a:off x="4250532" y="3178969"/>
            <a:ext cx="785812" cy="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rot="16200000" flipH="1">
            <a:off x="5750719" y="3178969"/>
            <a:ext cx="785812" cy="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rot="16200000" flipH="1">
            <a:off x="2536032" y="3750469"/>
            <a:ext cx="785812" cy="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16200000" flipH="1">
            <a:off x="3893344" y="3750469"/>
            <a:ext cx="785812" cy="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6643688" y="2641600"/>
            <a:ext cx="2000250" cy="15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573" name="テキスト ボックス 36"/>
          <p:cNvSpPr txBox="1">
            <a:spLocks noChangeArrowheads="1"/>
          </p:cNvSpPr>
          <p:nvPr/>
        </p:nvSpPr>
        <p:spPr bwMode="auto">
          <a:xfrm>
            <a:off x="6858000" y="2212975"/>
            <a:ext cx="1795463" cy="400050"/>
          </a:xfrm>
          <a:prstGeom prst="rect">
            <a:avLst/>
          </a:prstGeom>
          <a:noFill/>
          <a:ln w="9525">
            <a:noFill/>
            <a:miter lim="800000"/>
            <a:headEnd/>
            <a:tailEnd/>
          </a:ln>
        </p:spPr>
        <p:txBody>
          <a:bodyPr wrap="none">
            <a:spAutoFit/>
          </a:bodyPr>
          <a:lstStyle/>
          <a:p>
            <a:r>
              <a:rPr lang="en-US" altLang="ja-JP" sz="2000">
                <a:latin typeface="Calibri" pitchFamily="34" charset="0"/>
              </a:rPr>
              <a:t>Wall clock time</a:t>
            </a:r>
            <a:endParaRPr lang="ja-JP" altLang="en-US" sz="2000">
              <a:latin typeface="Calibri" pitchFamily="34" charset="0"/>
            </a:endParaRPr>
          </a:p>
        </p:txBody>
      </p:sp>
      <p:cxnSp>
        <p:nvCxnSpPr>
          <p:cNvPr id="39" name="直線矢印コネクタ 38"/>
          <p:cNvCxnSpPr/>
          <p:nvPr/>
        </p:nvCxnSpPr>
        <p:spPr>
          <a:xfrm rot="5400000">
            <a:off x="6215857" y="4499769"/>
            <a:ext cx="2286000" cy="1587"/>
          </a:xfrm>
          <a:prstGeom prst="straightConnector1">
            <a:avLst/>
          </a:prstGeom>
          <a:ln w="25400">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rot="5400000">
            <a:off x="5501482" y="4214019"/>
            <a:ext cx="2857500" cy="1587"/>
          </a:xfrm>
          <a:prstGeom prst="straightConnector1">
            <a:avLst/>
          </a:prstGeom>
          <a:ln w="25400">
            <a:prstDash val="lgDashDot"/>
            <a:tailEnd type="arrow"/>
          </a:ln>
        </p:spPr>
        <p:style>
          <a:lnRef idx="1">
            <a:schemeClr val="accent1"/>
          </a:lnRef>
          <a:fillRef idx="0">
            <a:schemeClr val="accent1"/>
          </a:fillRef>
          <a:effectRef idx="0">
            <a:schemeClr val="accent1"/>
          </a:effectRef>
          <a:fontRef idx="minor">
            <a:schemeClr val="tx1"/>
          </a:fontRef>
        </p:style>
      </p:cxnSp>
      <p:pic>
        <p:nvPicPr>
          <p:cNvPr id="23576" name="Picture 4" descr="C:\Program Files\Microsoft Office\MEDIA\CAGCAT10\j0285750.wmf"/>
          <p:cNvPicPr>
            <a:picLocks noChangeAspect="1" noChangeArrowheads="1"/>
          </p:cNvPicPr>
          <p:nvPr/>
        </p:nvPicPr>
        <p:blipFill>
          <a:blip r:embed="rId3" cstate="print"/>
          <a:srcRect/>
          <a:stretch>
            <a:fillRect/>
          </a:stretch>
        </p:blipFill>
        <p:spPr bwMode="auto">
          <a:xfrm>
            <a:off x="857250" y="4643438"/>
            <a:ext cx="1428750" cy="877887"/>
          </a:xfrm>
          <a:prstGeom prst="rect">
            <a:avLst/>
          </a:prstGeom>
          <a:noFill/>
          <a:ln w="9525">
            <a:noFill/>
            <a:miter lim="800000"/>
            <a:headEnd/>
            <a:tailEnd/>
          </a:ln>
        </p:spPr>
      </p:pic>
      <p:cxnSp>
        <p:nvCxnSpPr>
          <p:cNvPr id="45" name="直線矢印コネクタ 44"/>
          <p:cNvCxnSpPr/>
          <p:nvPr/>
        </p:nvCxnSpPr>
        <p:spPr>
          <a:xfrm>
            <a:off x="2286000" y="5643563"/>
            <a:ext cx="5357813"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円/楕円 37"/>
          <p:cNvSpPr/>
          <p:nvPr/>
        </p:nvSpPr>
        <p:spPr>
          <a:xfrm>
            <a:off x="1500188" y="2500313"/>
            <a:ext cx="500062" cy="5000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ja-JP" sz="3200" dirty="0">
                <a:solidFill>
                  <a:schemeClr val="tx1"/>
                </a:solidFill>
              </a:rPr>
              <a:t>A</a:t>
            </a:r>
            <a:endParaRPr lang="ja-JP" altLang="en-US" sz="3200" dirty="0">
              <a:solidFill>
                <a:schemeClr val="tx1"/>
              </a:solidFill>
            </a:endParaRPr>
          </a:p>
        </p:txBody>
      </p:sp>
      <p:sp>
        <p:nvSpPr>
          <p:cNvPr id="41" name="円/楕円 40"/>
          <p:cNvSpPr/>
          <p:nvPr/>
        </p:nvSpPr>
        <p:spPr>
          <a:xfrm>
            <a:off x="1857375" y="3071813"/>
            <a:ext cx="500063" cy="5000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ja-JP" sz="3200" dirty="0">
                <a:solidFill>
                  <a:schemeClr val="tx1"/>
                </a:solidFill>
              </a:rPr>
              <a:t>B</a:t>
            </a:r>
            <a:endParaRPr lang="ja-JP" altLang="en-US" sz="3200" dirty="0">
              <a:solidFill>
                <a:schemeClr val="tx1"/>
              </a:solidFill>
            </a:endParaRPr>
          </a:p>
        </p:txBody>
      </p:sp>
      <p:sp>
        <p:nvSpPr>
          <p:cNvPr id="47" name="円/楕円 46"/>
          <p:cNvSpPr/>
          <p:nvPr/>
        </p:nvSpPr>
        <p:spPr>
          <a:xfrm>
            <a:off x="2357438" y="3571875"/>
            <a:ext cx="428625" cy="428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ja-JP" sz="3200" dirty="0">
                <a:solidFill>
                  <a:schemeClr val="tx1"/>
                </a:solidFill>
              </a:rPr>
              <a:t>a</a:t>
            </a:r>
            <a:endParaRPr lang="ja-JP" altLang="en-US" sz="3200" dirty="0">
              <a:solidFill>
                <a:schemeClr val="tx1"/>
              </a:solidFill>
            </a:endParaRPr>
          </a:p>
        </p:txBody>
      </p:sp>
      <p:sp>
        <p:nvSpPr>
          <p:cNvPr id="48" name="円/楕円 47"/>
          <p:cNvSpPr/>
          <p:nvPr/>
        </p:nvSpPr>
        <p:spPr>
          <a:xfrm>
            <a:off x="4429125" y="3571875"/>
            <a:ext cx="428625" cy="428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ja-JP" sz="3200" dirty="0">
                <a:solidFill>
                  <a:schemeClr val="tx1"/>
                </a:solidFill>
              </a:rPr>
              <a:t>a</a:t>
            </a:r>
            <a:endParaRPr lang="ja-JP" altLang="en-US" sz="3200" dirty="0">
              <a:solidFill>
                <a:schemeClr val="tx1"/>
              </a:solidFill>
            </a:endParaRPr>
          </a:p>
        </p:txBody>
      </p:sp>
      <p:sp>
        <p:nvSpPr>
          <p:cNvPr id="53" name="円/楕円 52"/>
          <p:cNvSpPr/>
          <p:nvPr/>
        </p:nvSpPr>
        <p:spPr>
          <a:xfrm>
            <a:off x="5929313" y="3571875"/>
            <a:ext cx="428625" cy="428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ja-JP" sz="3200" dirty="0">
                <a:solidFill>
                  <a:schemeClr val="tx1"/>
                </a:solidFill>
              </a:rPr>
              <a:t>a</a:t>
            </a:r>
            <a:endParaRPr lang="ja-JP" altLang="en-US" sz="3200" dirty="0">
              <a:solidFill>
                <a:schemeClr val="tx1"/>
              </a:solidFill>
            </a:endParaRPr>
          </a:p>
        </p:txBody>
      </p:sp>
      <p:sp>
        <p:nvSpPr>
          <p:cNvPr id="54" name="円/楕円 53"/>
          <p:cNvSpPr/>
          <p:nvPr/>
        </p:nvSpPr>
        <p:spPr>
          <a:xfrm>
            <a:off x="2714625" y="4143375"/>
            <a:ext cx="428625" cy="428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ja-JP" sz="3200" dirty="0">
                <a:solidFill>
                  <a:schemeClr val="tx1"/>
                </a:solidFill>
              </a:rPr>
              <a:t>b</a:t>
            </a:r>
            <a:endParaRPr lang="ja-JP" altLang="en-US" sz="3200" dirty="0">
              <a:solidFill>
                <a:schemeClr val="tx1"/>
              </a:solidFill>
            </a:endParaRPr>
          </a:p>
        </p:txBody>
      </p:sp>
      <p:sp>
        <p:nvSpPr>
          <p:cNvPr id="55" name="円/楕円 54"/>
          <p:cNvSpPr/>
          <p:nvPr/>
        </p:nvSpPr>
        <p:spPr>
          <a:xfrm>
            <a:off x="4071938" y="4143375"/>
            <a:ext cx="428625" cy="428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ja-JP" sz="3200" dirty="0">
                <a:solidFill>
                  <a:schemeClr val="tx1"/>
                </a:solidFill>
              </a:rPr>
              <a:t>b</a:t>
            </a:r>
            <a:endParaRPr lang="ja-JP" altLang="en-US" sz="3200" dirty="0">
              <a:solidFill>
                <a:schemeClr val="tx1"/>
              </a:solidFill>
            </a:endParaRPr>
          </a:p>
        </p:txBody>
      </p:sp>
      <p:sp>
        <p:nvSpPr>
          <p:cNvPr id="43" name="メモ 42"/>
          <p:cNvSpPr/>
          <p:nvPr/>
        </p:nvSpPr>
        <p:spPr>
          <a:xfrm>
            <a:off x="428625" y="1000125"/>
            <a:ext cx="4714875" cy="428625"/>
          </a:xfrm>
          <a:prstGeom prst="foldedCorne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GB" altLang="ja-JP" sz="2400" dirty="0" smtClean="0">
                <a:solidFill>
                  <a:schemeClr val="tx1"/>
                </a:solidFill>
              </a:rPr>
              <a:t>Solution </a:t>
            </a:r>
            <a:r>
              <a:rPr lang="en-GB" altLang="ja-JP" sz="2400" dirty="0">
                <a:solidFill>
                  <a:schemeClr val="tx1"/>
                </a:solidFill>
              </a:rPr>
              <a:t>2: Fault-tolerant function</a:t>
            </a:r>
          </a:p>
        </p:txBody>
      </p:sp>
      <p:sp>
        <p:nvSpPr>
          <p:cNvPr id="42" name="角丸四角形 41"/>
          <p:cNvSpPr/>
          <p:nvPr/>
        </p:nvSpPr>
        <p:spPr>
          <a:xfrm>
            <a:off x="857250" y="5572125"/>
            <a:ext cx="1285875" cy="3571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t>Controller</a:t>
            </a:r>
            <a:endParaRPr lang="ja-JP" altLang="en-US" b="1" dirty="0"/>
          </a:p>
        </p:txBody>
      </p:sp>
      <p:sp>
        <p:nvSpPr>
          <p:cNvPr id="46" name="メモ 45"/>
          <p:cNvSpPr/>
          <p:nvPr/>
        </p:nvSpPr>
        <p:spPr>
          <a:xfrm>
            <a:off x="6143625" y="4286250"/>
            <a:ext cx="2500313" cy="714375"/>
          </a:xfrm>
          <a:prstGeom prst="foldedCorner">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altLang="ja-JP" sz="2000" dirty="0">
                <a:solidFill>
                  <a:schemeClr val="tx1"/>
                </a:solidFill>
              </a:rPr>
              <a:t>Sentinel tell the end of master codes.</a:t>
            </a:r>
            <a:endParaRPr lang="ja-JP" altLang="en-US" sz="2000" dirty="0">
              <a:solidFill>
                <a:schemeClr val="tx1"/>
              </a:solidFill>
            </a:endParaRPr>
          </a:p>
        </p:txBody>
      </p:sp>
      <p:grpSp>
        <p:nvGrpSpPr>
          <p:cNvPr id="23588" name="グループ化 49"/>
          <p:cNvGrpSpPr>
            <a:grpSpLocks/>
          </p:cNvGrpSpPr>
          <p:nvPr/>
        </p:nvGrpSpPr>
        <p:grpSpPr bwMode="auto">
          <a:xfrm>
            <a:off x="3429000" y="2643188"/>
            <a:ext cx="285750" cy="285750"/>
            <a:chOff x="2428860" y="2071678"/>
            <a:chExt cx="214314" cy="214314"/>
          </a:xfrm>
        </p:grpSpPr>
        <p:cxnSp>
          <p:nvCxnSpPr>
            <p:cNvPr id="51" name="直線コネクタ 50"/>
            <p:cNvCxnSpPr/>
            <p:nvPr/>
          </p:nvCxnSpPr>
          <p:spPr>
            <a:xfrm rot="16200000" flipH="1">
              <a:off x="2428860" y="2071678"/>
              <a:ext cx="214314" cy="21431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rot="5400000">
              <a:off x="2428860" y="2071678"/>
              <a:ext cx="214314" cy="21431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58" name="直線矢印コネクタ 57"/>
          <p:cNvCxnSpPr/>
          <p:nvPr/>
        </p:nvCxnSpPr>
        <p:spPr>
          <a:xfrm rot="5400000">
            <a:off x="2143919" y="4214019"/>
            <a:ext cx="2857500" cy="1588"/>
          </a:xfrm>
          <a:prstGeom prst="straightConnector1">
            <a:avLst/>
          </a:prstGeom>
          <a:ln w="25400">
            <a:solidFill>
              <a:srgbClr val="FF0000"/>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rot="-5400000">
            <a:off x="2358232" y="4214019"/>
            <a:ext cx="2857500" cy="1587"/>
          </a:xfrm>
          <a:prstGeom prst="straightConnector1">
            <a:avLst/>
          </a:prstGeom>
          <a:ln w="25400">
            <a:solidFill>
              <a:srgbClr val="FF0000"/>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3786188" y="2786063"/>
            <a:ext cx="314325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メモ 58"/>
          <p:cNvSpPr/>
          <p:nvPr/>
        </p:nvSpPr>
        <p:spPr>
          <a:xfrm>
            <a:off x="2571750" y="4786313"/>
            <a:ext cx="2928938" cy="642937"/>
          </a:xfrm>
          <a:prstGeom prst="foldedCorner">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altLang="ja-JP" sz="2000" dirty="0">
                <a:solidFill>
                  <a:schemeClr val="tx1"/>
                </a:solidFill>
              </a:rPr>
              <a:t>Detection of abnormal end</a:t>
            </a:r>
            <a:r>
              <a:rPr lang="ja-JP" altLang="en-US" sz="2000" dirty="0">
                <a:solidFill>
                  <a:schemeClr val="tx1"/>
                </a:solidFill>
              </a:rPr>
              <a:t> </a:t>
            </a:r>
            <a:r>
              <a:rPr lang="en-US" altLang="ja-JP" sz="2000" dirty="0">
                <a:solidFill>
                  <a:schemeClr val="tx1"/>
                </a:solidFill>
              </a:rPr>
              <a:t>-&gt;</a:t>
            </a:r>
            <a:r>
              <a:rPr lang="ja-JP" altLang="en-US" sz="2000" dirty="0">
                <a:solidFill>
                  <a:schemeClr val="tx1"/>
                </a:solidFill>
              </a:rPr>
              <a:t> </a:t>
            </a:r>
            <a:r>
              <a:rPr lang="en-US" altLang="ja-JP" sz="2000" dirty="0">
                <a:solidFill>
                  <a:schemeClr val="tx1"/>
                </a:solidFill>
              </a:rPr>
              <a:t>resubmission</a:t>
            </a:r>
            <a:endParaRPr lang="ja-JP" altLang="en-US" sz="2000" dirty="0">
              <a:solidFill>
                <a:schemeClr val="tx1"/>
              </a:solidFill>
            </a:endParaRPr>
          </a:p>
        </p:txBody>
      </p:sp>
      <p:sp>
        <p:nvSpPr>
          <p:cNvPr id="49" name="タイトル 48"/>
          <p:cNvSpPr>
            <a:spLocks noGrp="1"/>
          </p:cNvSpPr>
          <p:nvPr>
            <p:ph type="title"/>
          </p:nvPr>
        </p:nvSpPr>
        <p:spPr>
          <a:xfrm>
            <a:off x="457200" y="274638"/>
            <a:ext cx="8229600" cy="439737"/>
          </a:xfrm>
        </p:spPr>
        <p:txBody>
          <a:bodyPr/>
          <a:lstStyle/>
          <a:p>
            <a:pPr>
              <a:defRPr/>
            </a:pPr>
            <a:r>
              <a:rPr lang="en-US" altLang="ja-JP" sz="2800" dirty="0" smtClean="0">
                <a:cs typeface="+mn-cs"/>
              </a:rPr>
              <a:t>III. Development of Simple Orchestration Application Framework (SOAF)</a:t>
            </a:r>
            <a:endParaRPr lang="ja-JP" altLang="ja-JP" sz="4000" dirty="0" smtClean="0"/>
          </a:p>
        </p:txBody>
      </p:sp>
      <p:sp>
        <p:nvSpPr>
          <p:cNvPr id="50" name="正方形/長方形 49"/>
          <p:cNvSpPr/>
          <p:nvPr/>
        </p:nvSpPr>
        <p:spPr>
          <a:xfrm>
            <a:off x="7643813" y="5500688"/>
            <a:ext cx="785812" cy="3571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b="1" dirty="0">
                <a:solidFill>
                  <a:schemeClr val="tx1"/>
                </a:solidFill>
              </a:rPr>
              <a:t>end</a:t>
            </a:r>
            <a:endParaRPr lang="ja-JP" altLang="en-US" sz="2000" b="1" dirty="0">
              <a:solidFill>
                <a:schemeClr val="tx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2|5.6|2.8|1.5|1|1.5|1.4|1.5|1.3|1.3|2|2.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5272</TotalTime>
  <Words>5203</Words>
  <Application>Microsoft Macintosh PowerPoint</Application>
  <PresentationFormat>画面に合わせる (4:3)</PresentationFormat>
  <Paragraphs>794</Paragraphs>
  <Slides>33</Slides>
  <Notes>33</Notes>
  <HiddenSlides>0</HiddenSlides>
  <MMClips>0</MMClips>
  <ScaleCrop>false</ScaleCrop>
  <HeadingPairs>
    <vt:vector size="4" baseType="variant">
      <vt:variant>
        <vt:lpstr>デザイン テンプレート</vt:lpstr>
      </vt:variant>
      <vt:variant>
        <vt:i4>2</vt:i4>
      </vt:variant>
      <vt:variant>
        <vt:lpstr>スライド タイトル</vt:lpstr>
      </vt:variant>
      <vt:variant>
        <vt:i4>33</vt:i4>
      </vt:variant>
    </vt:vector>
  </HeadingPairs>
  <TitlesOfParts>
    <vt:vector size="35" baseType="lpstr">
      <vt:lpstr>Office テーマ</vt:lpstr>
      <vt:lpstr>1_Office テーマ</vt:lpstr>
      <vt:lpstr>SOAF: A Grid-based framework for Integrating Large-scale Long-run Applications</vt:lpstr>
      <vt:lpstr>Index</vt:lpstr>
      <vt:lpstr>I. Background</vt:lpstr>
      <vt:lpstr>II. Current state and our approach </vt:lpstr>
      <vt:lpstr>II. Current state and our approach (Problem)</vt:lpstr>
      <vt:lpstr>II. Current state and our approach (Policies)</vt:lpstr>
      <vt:lpstr>II. Current state and our approach (Approach)</vt:lpstr>
      <vt:lpstr>III. Development of Simple Orchestration Application Framework (SOAF)</vt:lpstr>
      <vt:lpstr>III. Development of Simple Orchestration Application Framework (SOAF)</vt:lpstr>
      <vt:lpstr>III. Development of Simple Orchestration Application Framework (SOAF)</vt:lpstr>
      <vt:lpstr>IV. Application - “Burning Plasma Integrated Code” </vt:lpstr>
      <vt:lpstr>IV. Application - “Burning Plasma Integrated Code” </vt:lpstr>
      <vt:lpstr>IV. Application - “Burning Plasma Integrated Code” </vt:lpstr>
      <vt:lpstr>IV. Application - “Burning Plasma Integrated Code” </vt:lpstr>
      <vt:lpstr>Maintainability, extensibility, and sustainability</vt:lpstr>
      <vt:lpstr>User community</vt:lpstr>
      <vt:lpstr>V. Summary</vt:lpstr>
      <vt:lpstr>Future work</vt:lpstr>
      <vt:lpstr>supplementation</vt:lpstr>
      <vt:lpstr>スライド 20</vt:lpstr>
      <vt:lpstr>Procedure of file transfer</vt:lpstr>
      <vt:lpstr>Configuration for supercomputers</vt:lpstr>
      <vt:lpstr>Configuration file for controller</vt:lpstr>
      <vt:lpstr>An example of Burning Plasma Simulation</vt:lpstr>
      <vt:lpstr>III. Development of Simple Orchestration Application Framework (SOAF)</vt:lpstr>
      <vt:lpstr>スライド 26</vt:lpstr>
      <vt:lpstr>スライド 27</vt:lpstr>
      <vt:lpstr>IV. Application –several scenarios-</vt:lpstr>
      <vt:lpstr>IV. Application –several scenarios-</vt:lpstr>
      <vt:lpstr>IV. Application –Fault-tolerant function-</vt:lpstr>
      <vt:lpstr>IV. Application –Fault-tolerant function-</vt:lpstr>
      <vt:lpstr>The construction of SOAF</vt:lpstr>
      <vt:lpstr>スライド 33</vt:lpstr>
    </vt:vector>
  </TitlesOfParts>
  <Company>日本原子力研究開発機構</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Tatekawa</dc:creator>
  <cp:lastModifiedBy>林 伸彦</cp:lastModifiedBy>
  <cp:revision>653</cp:revision>
  <dcterms:created xsi:type="dcterms:W3CDTF">2011-06-06T07:08:27Z</dcterms:created>
  <dcterms:modified xsi:type="dcterms:W3CDTF">2011-06-06T09:54:31Z</dcterms:modified>
</cp:coreProperties>
</file>