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42808525" cy="30279975"/>
  <p:notesSz cx="10234613" cy="70993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charset="0"/>
        <a:ea typeface="MS PGothic"/>
        <a:cs typeface="MS PGothic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charset="0"/>
        <a:ea typeface="MS PGothic"/>
        <a:cs typeface="MS PGothic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charset="0"/>
        <a:ea typeface="MS PGothic"/>
        <a:cs typeface="MS PGothic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charset="0"/>
        <a:ea typeface="MS PGothic"/>
        <a:cs typeface="MS PGothic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charset="0"/>
        <a:ea typeface="MS PGothic"/>
        <a:cs typeface="MS PGothic"/>
      </a:defRPr>
    </a:lvl5pPr>
    <a:lvl6pPr marL="2286000" algn="l" defTabSz="914400" rtl="0" eaLnBrk="1" latinLnBrk="0" hangingPunct="1">
      <a:defRPr sz="4000" b="1" kern="1200">
        <a:solidFill>
          <a:schemeClr val="bg1"/>
        </a:solidFill>
        <a:latin typeface="Arial" charset="0"/>
        <a:ea typeface="MS PGothic"/>
        <a:cs typeface="MS PGothic"/>
      </a:defRPr>
    </a:lvl6pPr>
    <a:lvl7pPr marL="2743200" algn="l" defTabSz="914400" rtl="0" eaLnBrk="1" latinLnBrk="0" hangingPunct="1">
      <a:defRPr sz="4000" b="1" kern="1200">
        <a:solidFill>
          <a:schemeClr val="bg1"/>
        </a:solidFill>
        <a:latin typeface="Arial" charset="0"/>
        <a:ea typeface="MS PGothic"/>
        <a:cs typeface="MS PGothic"/>
      </a:defRPr>
    </a:lvl7pPr>
    <a:lvl8pPr marL="3200400" algn="l" defTabSz="914400" rtl="0" eaLnBrk="1" latinLnBrk="0" hangingPunct="1">
      <a:defRPr sz="4000" b="1" kern="1200">
        <a:solidFill>
          <a:schemeClr val="bg1"/>
        </a:solidFill>
        <a:latin typeface="Arial" charset="0"/>
        <a:ea typeface="MS PGothic"/>
        <a:cs typeface="MS PGothic"/>
      </a:defRPr>
    </a:lvl8pPr>
    <a:lvl9pPr marL="3657600" algn="l" defTabSz="914400" rtl="0" eaLnBrk="1" latinLnBrk="0" hangingPunct="1">
      <a:defRPr sz="4000" b="1" kern="1200">
        <a:solidFill>
          <a:schemeClr val="bg1"/>
        </a:solidFill>
        <a:latin typeface="Arial" charset="0"/>
        <a:ea typeface="MS PGothic"/>
        <a:cs typeface="MS P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00FF"/>
    <a:srgbClr val="3366CC"/>
    <a:srgbClr val="3399FF"/>
    <a:srgbClr val="CC0000"/>
    <a:srgbClr val="33CC33"/>
    <a:srgbClr val="FFCC00"/>
    <a:srgbClr val="9CC3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2" autoAdjust="0"/>
  </p:normalViewPr>
  <p:slideViewPr>
    <p:cSldViewPr>
      <p:cViewPr varScale="1">
        <p:scale>
          <a:sx n="25" d="100"/>
          <a:sy n="25" d="100"/>
        </p:scale>
        <p:origin x="-366" y="-108"/>
      </p:cViewPr>
      <p:guideLst>
        <p:guide orient="horz" pos="16296"/>
        <p:guide pos="156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lnSpc>
                <a:spcPct val="90000"/>
              </a:lnSpc>
              <a:spcBef>
                <a:spcPct val="50000"/>
              </a:spcBef>
              <a:defRPr sz="13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90000"/>
              </a:lnSpc>
              <a:spcBef>
                <a:spcPct val="50000"/>
              </a:spcBef>
              <a:defRPr sz="13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AF91CA8-DA5E-4237-B97E-C41A015E224F}" type="datetime1">
              <a:rPr lang="en-US"/>
              <a:pPr>
                <a:defRPr/>
              </a:pPr>
              <a:t>6/7/2011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lnSpc>
                <a:spcPct val="90000"/>
              </a:lnSpc>
              <a:spcBef>
                <a:spcPct val="50000"/>
              </a:spcBef>
              <a:defRPr sz="13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90000"/>
              </a:lnSpc>
              <a:spcBef>
                <a:spcPct val="50000"/>
              </a:spcBef>
              <a:defRPr sz="13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25AA2FF2-004F-4A2D-9852-43781CB4179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 b="0">
                <a:solidFill>
                  <a:schemeClr val="tx1"/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 b="0">
                <a:solidFill>
                  <a:schemeClr val="tx1"/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5325" y="531813"/>
            <a:ext cx="3763963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 b="0">
                <a:solidFill>
                  <a:schemeClr val="tx1"/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 b="0">
                <a:solidFill>
                  <a:schemeClr val="tx1"/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E4D48264-3A81-4F6E-B62A-A306CEE572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MS PGothic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6B87D-2454-4AFE-9C4E-2FAE8C370961}" type="slidenum">
              <a:rPr lang="fr-FR" smtClean="0">
                <a:ea typeface="MS PGothic"/>
                <a:cs typeface="MS PGothic"/>
              </a:rPr>
              <a:pPr/>
              <a:t>1</a:t>
            </a:fld>
            <a:endParaRPr lang="fr-FR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pt06taskforce5"/>
          <p:cNvPicPr>
            <a:picLocks noChangeAspect="1" noChangeArrowheads="1"/>
          </p:cNvPicPr>
          <p:nvPr userDrawn="1"/>
        </p:nvPicPr>
        <p:blipFill>
          <a:blip r:embed="rId2"/>
          <a:srcRect t="8145" b="80365"/>
          <a:stretch>
            <a:fillRect/>
          </a:stretch>
        </p:blipFill>
        <p:spPr bwMode="auto">
          <a:xfrm>
            <a:off x="0" y="0"/>
            <a:ext cx="42808525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12042775" y="912813"/>
            <a:ext cx="30549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154488">
              <a:defRPr/>
            </a:pPr>
            <a:r>
              <a:rPr lang="fr-FR" sz="129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-112" charset="-128"/>
                <a:cs typeface="+mn-cs"/>
              </a:rPr>
              <a:t>Task Force Integrated Tokamak Modelling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4813" y="4394200"/>
            <a:ext cx="38528625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the </a:t>
            </a:r>
            <a:r>
              <a:rPr lang="fr-FR" dirty="0" err="1"/>
              <a:t>fancy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poster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39950" y="7065963"/>
            <a:ext cx="38528625" cy="199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fr-FR" noProof="0" dirty="0"/>
              <a:t>Section </a:t>
            </a:r>
            <a:r>
              <a:rPr lang="fr-FR" noProof="0" dirty="0" err="1"/>
              <a:t>Titles</a:t>
            </a:r>
            <a:endParaRPr lang="fr-FR" noProof="0" dirty="0"/>
          </a:p>
          <a:p>
            <a:pPr lvl="1"/>
            <a:r>
              <a:rPr lang="fr-FR" noProof="0" dirty="0"/>
              <a:t>Normal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2"/>
            <a:r>
              <a:rPr lang="fr-FR" noProof="0" dirty="0" err="1"/>
              <a:t>Bulleted</a:t>
            </a:r>
            <a:r>
              <a:rPr lang="fr-FR" noProof="0" dirty="0"/>
              <a:t>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22288" y="28605163"/>
            <a:ext cx="41835387" cy="1652587"/>
          </a:xfrm>
        </p:spPr>
        <p:txBody>
          <a:bodyPr/>
          <a:lstStyle>
            <a:lvl1pPr>
              <a:defRPr sz="4000"/>
            </a:lvl1pPr>
          </a:lstStyle>
          <a:p>
            <a:pPr>
              <a:defRPr/>
            </a:pPr>
            <a:r>
              <a:rPr lang="en-US"/>
              <a:t>EFDA ITM-TF Expo “The European Integrated Modelling effort : challenges and achievements” – 38</a:t>
            </a:r>
            <a:r>
              <a:rPr lang="en-US" baseline="30000"/>
              <a:t>th</a:t>
            </a:r>
            <a:r>
              <a:rPr lang="en-US"/>
              <a:t> EPS 2011  </a:t>
            </a:r>
          </a:p>
          <a:p>
            <a:pPr>
              <a:defRPr/>
            </a:pPr>
            <a:r>
              <a:rPr lang="en-US"/>
              <a:t>Here goes the list of poster contributors if you like  Name, Association, IMP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pt06taskforce5"/>
          <p:cNvPicPr>
            <a:picLocks noChangeAspect="1" noChangeArrowheads="1"/>
          </p:cNvPicPr>
          <p:nvPr userDrawn="1"/>
        </p:nvPicPr>
        <p:blipFill>
          <a:blip r:embed="rId2"/>
          <a:srcRect t="8145" b="80365"/>
          <a:stretch>
            <a:fillRect/>
          </a:stretch>
        </p:blipFill>
        <p:spPr bwMode="auto">
          <a:xfrm>
            <a:off x="0" y="0"/>
            <a:ext cx="42808525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12042775" y="912813"/>
            <a:ext cx="30549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154488">
              <a:defRPr/>
            </a:pPr>
            <a:r>
              <a:rPr lang="fr-FR" sz="129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ＭＳ Ｐゴシック" pitchFamily="-112" charset="-128"/>
                <a:cs typeface="+mn-cs"/>
              </a:rPr>
              <a:t>Task Force </a:t>
            </a:r>
            <a:r>
              <a:rPr lang="fr-FR" sz="129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ＭＳ Ｐゴシック" pitchFamily="-112" charset="-128"/>
                <a:cs typeface="+mn-cs"/>
              </a:rPr>
              <a:t>Integrated</a:t>
            </a:r>
            <a:r>
              <a:rPr lang="fr-FR" sz="129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ＭＳ Ｐゴシック" pitchFamily="-112" charset="-128"/>
                <a:cs typeface="+mn-cs"/>
              </a:rPr>
              <a:t> Tokamak </a:t>
            </a:r>
            <a:r>
              <a:rPr lang="fr-FR" sz="129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ＭＳ Ｐゴシック" pitchFamily="-112" charset="-128"/>
                <a:cs typeface="+mn-cs"/>
              </a:rPr>
              <a:t>Modelling</a:t>
            </a:r>
            <a:r>
              <a:rPr lang="fr-FR" sz="129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ＭＳ Ｐゴシック" pitchFamily="-112" charset="-128"/>
                <a:cs typeface="+mn-cs"/>
              </a:rPr>
              <a:t>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4813" y="4394200"/>
            <a:ext cx="38528625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the </a:t>
            </a:r>
            <a:r>
              <a:rPr lang="fr-FR" dirty="0" err="1"/>
              <a:t>fancy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poster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39950" y="7065963"/>
            <a:ext cx="38528625" cy="199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fr-FR" noProof="0" dirty="0"/>
              <a:t>Section </a:t>
            </a:r>
            <a:r>
              <a:rPr lang="fr-FR" noProof="0" dirty="0" err="1"/>
              <a:t>Titles</a:t>
            </a:r>
            <a:endParaRPr lang="fr-FR" noProof="0" dirty="0"/>
          </a:p>
          <a:p>
            <a:pPr lvl="1"/>
            <a:r>
              <a:rPr lang="fr-FR" noProof="0" dirty="0"/>
              <a:t>Normal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2"/>
            <a:r>
              <a:rPr lang="fr-FR" noProof="0" dirty="0" err="1"/>
              <a:t>Bulleted</a:t>
            </a:r>
            <a:r>
              <a:rPr lang="fr-FR" noProof="0" dirty="0"/>
              <a:t>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4000"/>
            </a:lvl1pPr>
          </a:lstStyle>
          <a:p>
            <a:pPr>
              <a:defRPr/>
            </a:pPr>
            <a:r>
              <a:rPr lang="fr-FR"/>
              <a:t>EFDA ITM-TF Expo “The European Integrated Modelling effort : challenges and achievements” – 38</a:t>
            </a:r>
            <a:r>
              <a:rPr lang="fr-FR" baseline="30000"/>
              <a:t>th</a:t>
            </a:r>
            <a:r>
              <a:rPr lang="fr-FR"/>
              <a:t> EPS 2011  </a:t>
            </a:r>
          </a:p>
          <a:p>
            <a:pPr>
              <a:defRPr/>
            </a:pPr>
            <a:r>
              <a:rPr lang="fr-FR"/>
              <a:t>X. Litaudon, CEA, I. Voitsekhovitch, CCFE, ISM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4813" y="4394200"/>
            <a:ext cx="38528625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Here goes the fancy title of your poster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9950" y="7065963"/>
            <a:ext cx="38528625" cy="199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Section Titles</a:t>
            </a:r>
          </a:p>
          <a:p>
            <a:pPr lvl="1"/>
            <a:r>
              <a:rPr lang="fr-FR" smtClean="0"/>
              <a:t>Normal Text</a:t>
            </a:r>
          </a:p>
          <a:p>
            <a:pPr lvl="2"/>
            <a:r>
              <a:rPr lang="fr-FR" smtClean="0"/>
              <a:t>Bulleted </a:t>
            </a:r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2288" y="28605163"/>
            <a:ext cx="41835387" cy="1577975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defRPr sz="36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EFDA ITM-TF Expo “The European Integrated Modeling effort : challenges and achievements” – 38</a:t>
            </a:r>
            <a:r>
              <a:rPr lang="en-US" baseline="30000"/>
              <a:t>th</a:t>
            </a:r>
            <a:r>
              <a:rPr lang="en-US"/>
              <a:t> EPS 2011  </a:t>
            </a:r>
          </a:p>
          <a:p>
            <a:pPr>
              <a:defRPr/>
            </a:pPr>
            <a:r>
              <a:rPr lang="en-US"/>
              <a:t>Here goes the list of poster contributors if you like  Name, Association, IMP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hf sldNum="0" hdr="0" dt="0"/>
  <p:txStyles>
    <p:titleStyle>
      <a:lvl1pPr algn="ctr" defTabSz="4176713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Arial" charset="0"/>
          <a:ea typeface="MS PGothic" pitchFamily="34" charset="-128"/>
          <a:cs typeface="MS PGothic"/>
        </a:defRPr>
      </a:lvl1pPr>
      <a:lvl2pPr algn="ctr" defTabSz="4176713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Arial" pitchFamily="-112" charset="0"/>
          <a:ea typeface="MS PGothic" pitchFamily="34" charset="-128"/>
          <a:cs typeface="MS PGothic"/>
        </a:defRPr>
      </a:lvl2pPr>
      <a:lvl3pPr algn="ctr" defTabSz="4176713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Arial" pitchFamily="-112" charset="0"/>
          <a:ea typeface="MS PGothic" pitchFamily="34" charset="-128"/>
          <a:cs typeface="MS PGothic"/>
        </a:defRPr>
      </a:lvl3pPr>
      <a:lvl4pPr algn="ctr" defTabSz="4176713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Arial" pitchFamily="-112" charset="0"/>
          <a:ea typeface="MS PGothic" pitchFamily="34" charset="-128"/>
          <a:cs typeface="MS PGothic"/>
        </a:defRPr>
      </a:lvl4pPr>
      <a:lvl5pPr algn="ctr" defTabSz="4176713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Arial" pitchFamily="-112" charset="0"/>
          <a:ea typeface="MS PGothic" pitchFamily="34" charset="-128"/>
          <a:cs typeface="MS PGothic"/>
        </a:defRPr>
      </a:lvl5pPr>
      <a:lvl6pPr marL="457200" algn="ctr" defTabSz="4176713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Arial" pitchFamily="-112" charset="0"/>
        </a:defRPr>
      </a:lvl6pPr>
      <a:lvl7pPr marL="914400" algn="ctr" defTabSz="4176713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Arial" pitchFamily="-112" charset="0"/>
        </a:defRPr>
      </a:lvl7pPr>
      <a:lvl8pPr marL="1371600" algn="ctr" defTabSz="4176713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Arial" pitchFamily="-112" charset="0"/>
        </a:defRPr>
      </a:lvl8pPr>
      <a:lvl9pPr marL="1828800" algn="ctr" defTabSz="4176713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Arial" pitchFamily="-112" charset="0"/>
        </a:defRPr>
      </a:lvl9pPr>
    </p:titleStyle>
    <p:bodyStyle>
      <a:lvl1pPr marL="1566863" indent="-1566863" algn="l" defTabSz="4176713" rtl="0" eaLnBrk="0" fontAlgn="base" hangingPunct="0">
        <a:spcBef>
          <a:spcPct val="20000"/>
        </a:spcBef>
        <a:spcAft>
          <a:spcPct val="0"/>
        </a:spcAft>
        <a:buChar char="•"/>
        <a:defRPr sz="6000" b="1">
          <a:solidFill>
            <a:schemeClr val="tx1"/>
          </a:solidFill>
          <a:latin typeface="Arial" charset="0"/>
          <a:ea typeface="MS PGothic" pitchFamily="34" charset="-128"/>
          <a:cs typeface="MS PGothic"/>
        </a:defRPr>
      </a:lvl1pPr>
      <a:lvl2pPr marL="3394075" indent="-1306513" algn="l" defTabSz="4176713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Arial" charset="0"/>
          <a:ea typeface="MS PGothic" pitchFamily="34" charset="-128"/>
          <a:cs typeface="MS PGothic"/>
        </a:defRPr>
      </a:lvl2pPr>
      <a:lvl3pPr marL="5221288" indent="-1044575" algn="l" defTabSz="4176713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Arial" charset="0"/>
          <a:ea typeface="MS PGothic" pitchFamily="34" charset="-128"/>
          <a:cs typeface="MS PGothic"/>
        </a:defRPr>
      </a:lvl3pPr>
      <a:lvl4pPr marL="7308850" indent="-1044575" algn="l" defTabSz="4176713" rtl="0" eaLnBrk="0" fontAlgn="base" hangingPunct="0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Arial" charset="0"/>
          <a:ea typeface="MS PGothic" pitchFamily="34" charset="-128"/>
          <a:cs typeface="MS PGothic"/>
        </a:defRPr>
      </a:lvl4pPr>
      <a:lvl5pPr marL="9396413" indent="-1042988" algn="l" defTabSz="4176713" rtl="0" eaLnBrk="0" fontAlgn="base" hangingPunct="0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Arial" charset="0"/>
          <a:ea typeface="MS PGothic" pitchFamily="34" charset="-128"/>
          <a:cs typeface="MS PGothic"/>
        </a:defRPr>
      </a:lvl5pPr>
      <a:lvl6pPr marL="98536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6pPr>
      <a:lvl7pPr marL="103108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7pPr>
      <a:lvl8pPr marL="107680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8pPr>
      <a:lvl9pPr marL="112252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ea typeface="MS PGothic"/>
              </a:rPr>
              <a:t>EFDA ITM-TF Expo “The European Integrated Modelling effort : challenges and achievements” – 38</a:t>
            </a:r>
            <a:r>
              <a:rPr lang="fr-FR" baseline="30000" smtClean="0">
                <a:ea typeface="MS PGothic"/>
              </a:rPr>
              <a:t>th</a:t>
            </a:r>
            <a:r>
              <a:rPr lang="fr-FR" smtClean="0">
                <a:ea typeface="MS PGothic"/>
              </a:rPr>
              <a:t> EPS 2011</a:t>
            </a:r>
            <a:r>
              <a:rPr lang="fr-FR" sz="3600" smtClean="0">
                <a:ea typeface="MS PGothic"/>
              </a:rPr>
              <a:t>  </a:t>
            </a:r>
          </a:p>
          <a:p>
            <a:r>
              <a:rPr lang="fr-FR" sz="3600" b="0" smtClean="0">
                <a:ea typeface="MS PGothic"/>
              </a:rPr>
              <a:t>AH Nielsen Risø DTU,  B Scott</a:t>
            </a:r>
            <a:r>
              <a:rPr lang="en-US" sz="3600" b="0" baseline="30000" smtClean="0">
                <a:ea typeface="MS PGothic"/>
              </a:rPr>
              <a:t>[3,4,5]</a:t>
            </a:r>
            <a:r>
              <a:rPr lang="fr-FR" sz="3600" b="0" smtClean="0">
                <a:ea typeface="MS PGothic"/>
              </a:rPr>
              <a:t> IPP,  MJ Pueschel</a:t>
            </a:r>
            <a:r>
              <a:rPr lang="en-US" sz="3600" b="0" baseline="30000" smtClean="0">
                <a:ea typeface="MS PGothic"/>
              </a:rPr>
              <a:t>[7]</a:t>
            </a:r>
            <a:r>
              <a:rPr lang="fr-FR" sz="3600" b="0" smtClean="0">
                <a:ea typeface="MS PGothic"/>
              </a:rPr>
              <a:t> IPP, S Janhunen</a:t>
            </a:r>
            <a:r>
              <a:rPr lang="en-US" sz="3600" b="0" baseline="30000" smtClean="0">
                <a:ea typeface="MS PGothic"/>
              </a:rPr>
              <a:t>[6]</a:t>
            </a:r>
            <a:r>
              <a:rPr lang="fr-FR" sz="3600" b="0" smtClean="0">
                <a:ea typeface="MS PGothic"/>
              </a:rPr>
              <a:t> TKK, M Romanelli</a:t>
            </a:r>
            <a:r>
              <a:rPr lang="en-US" sz="3600" b="0" baseline="30000" smtClean="0">
                <a:ea typeface="MS PGothic"/>
              </a:rPr>
              <a:t>[2]</a:t>
            </a:r>
            <a:r>
              <a:rPr lang="fr-FR" sz="3600" b="0" smtClean="0">
                <a:ea typeface="MS PGothic"/>
              </a:rPr>
              <a:t> CCFE, A Bottino</a:t>
            </a:r>
            <a:r>
              <a:rPr lang="en-US" sz="3600" b="0" baseline="30000" smtClean="0">
                <a:ea typeface="MS PGothic"/>
              </a:rPr>
              <a:t>[8]</a:t>
            </a:r>
            <a:r>
              <a:rPr lang="fr-FR" sz="3600" b="0" smtClean="0">
                <a:ea typeface="MS PGothic"/>
              </a:rPr>
              <a:t> IPP, T Ribeiro</a:t>
            </a:r>
            <a:r>
              <a:rPr lang="en-US" sz="3600" b="0" baseline="30000" smtClean="0">
                <a:ea typeface="MS PGothic"/>
              </a:rPr>
              <a:t>[3,4,5]</a:t>
            </a:r>
            <a:r>
              <a:rPr lang="fr-FR" sz="3600" b="0" smtClean="0">
                <a:ea typeface="MS PGothic"/>
              </a:rPr>
              <a:t> IPP and P Knight</a:t>
            </a:r>
            <a:r>
              <a:rPr lang="en-US" sz="3600" b="0" baseline="30000" smtClean="0">
                <a:ea typeface="MS PGothic"/>
              </a:rPr>
              <a:t>[2]</a:t>
            </a:r>
            <a:r>
              <a:rPr lang="fr-FR" sz="3600" b="0" smtClean="0">
                <a:ea typeface="MS PGothic"/>
              </a:rPr>
              <a:t>  CCFE</a:t>
            </a:r>
          </a:p>
        </p:txBody>
      </p:sp>
      <p:sp>
        <p:nvSpPr>
          <p:cNvPr id="1048" name="TextBox 20"/>
          <p:cNvSpPr txBox="1">
            <a:spLocks noChangeArrowheads="1"/>
          </p:cNvSpPr>
          <p:nvPr/>
        </p:nvSpPr>
        <p:spPr bwMode="auto">
          <a:xfrm>
            <a:off x="593725" y="21043900"/>
            <a:ext cx="9937750" cy="7434263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</p:spPr>
        <p:txBody>
          <a:bodyPr lIns="54000" tIns="190800" rIns="54000" bIns="190800">
            <a:spAutoFit/>
          </a:bodyPr>
          <a:lstStyle/>
          <a:p>
            <a:pPr marL="457200" indent="-457200" algn="ctr">
              <a:spcBef>
                <a:spcPct val="30000"/>
              </a:spcBef>
              <a:spcAft>
                <a:spcPct val="30000"/>
              </a:spcAft>
            </a:pPr>
            <a:r>
              <a:rPr lang="en-US"/>
              <a:t> Participating fluid and gyrokinetic European turbulence codes</a:t>
            </a:r>
          </a:p>
          <a:p>
            <a:pPr marL="922338" lvl="1" indent="-285750">
              <a:spcBef>
                <a:spcPct val="30000"/>
              </a:spcBef>
            </a:pPr>
            <a:r>
              <a:rPr lang="en-US" sz="3600" b="0"/>
              <a:t>ATTEMPT</a:t>
            </a:r>
            <a:r>
              <a:rPr lang="en-US" sz="3600" b="0" baseline="30000"/>
              <a:t>[1]</a:t>
            </a:r>
            <a:r>
              <a:rPr lang="en-US" sz="3600" b="0"/>
              <a:t>: four field fluid edge code</a:t>
            </a:r>
          </a:p>
          <a:p>
            <a:pPr marL="922338" lvl="1" indent="-285750">
              <a:spcBef>
                <a:spcPct val="30000"/>
              </a:spcBef>
            </a:pPr>
            <a:r>
              <a:rPr lang="en-US" sz="3600" b="0"/>
              <a:t>CENTORI</a:t>
            </a:r>
            <a:r>
              <a:rPr lang="en-US" sz="3600" b="0" baseline="30000"/>
              <a:t>[2]</a:t>
            </a:r>
            <a:r>
              <a:rPr lang="en-US" sz="3600" b="0"/>
              <a:t>:  full toroidal, two-fluid code</a:t>
            </a:r>
          </a:p>
          <a:p>
            <a:pPr marL="922338" lvl="1" indent="-285750">
              <a:spcBef>
                <a:spcPct val="30000"/>
              </a:spcBef>
            </a:pPr>
            <a:r>
              <a:rPr lang="en-US" sz="3600" b="0"/>
              <a:t>GEM(R)</a:t>
            </a:r>
            <a:r>
              <a:rPr lang="en-US" sz="3600" b="0" baseline="30000"/>
              <a:t>[3,4]</a:t>
            </a:r>
            <a:r>
              <a:rPr lang="en-US" sz="3600" b="0"/>
              <a:t>:   gyro-fluid core/edge code</a:t>
            </a:r>
          </a:p>
          <a:p>
            <a:pPr marL="922338" lvl="1" indent="-285750">
              <a:spcBef>
                <a:spcPct val="30000"/>
              </a:spcBef>
            </a:pPr>
            <a:r>
              <a:rPr lang="en-US" sz="3600" b="0"/>
              <a:t>dFEFI</a:t>
            </a:r>
            <a:r>
              <a:rPr lang="en-US" sz="3600" b="0" baseline="30000"/>
              <a:t>[5]</a:t>
            </a:r>
            <a:r>
              <a:rPr lang="en-US" sz="3600" b="0"/>
              <a:t>:      delta-f gyrokinetic core/edge code</a:t>
            </a:r>
          </a:p>
          <a:p>
            <a:pPr marL="922338" lvl="1" indent="-285750">
              <a:spcBef>
                <a:spcPct val="30000"/>
              </a:spcBef>
            </a:pPr>
            <a:r>
              <a:rPr lang="en-US" sz="3600" b="0"/>
              <a:t>ELMFIRE</a:t>
            </a:r>
            <a:r>
              <a:rPr lang="en-US" sz="3600" b="0" baseline="30000"/>
              <a:t>[6]</a:t>
            </a:r>
            <a:r>
              <a:rPr lang="en-US" sz="3600" b="0"/>
              <a:t>:   PIC full-f gyrokinetic core code</a:t>
            </a:r>
          </a:p>
          <a:p>
            <a:pPr marL="922338" lvl="1" indent="-285750">
              <a:spcBef>
                <a:spcPct val="30000"/>
              </a:spcBef>
            </a:pPr>
            <a:r>
              <a:rPr lang="en-US" sz="3600" b="0"/>
              <a:t>GENE</a:t>
            </a:r>
            <a:r>
              <a:rPr lang="en-US" sz="3600" b="0" baseline="30000"/>
              <a:t>[7]</a:t>
            </a:r>
            <a:r>
              <a:rPr lang="en-US" sz="3600" b="0"/>
              <a:t>:         delta-f gyrokinetic core code</a:t>
            </a:r>
          </a:p>
          <a:p>
            <a:pPr marL="922338" lvl="1" indent="-285750">
              <a:spcBef>
                <a:spcPct val="30000"/>
              </a:spcBef>
              <a:spcAft>
                <a:spcPct val="50000"/>
              </a:spcAft>
            </a:pPr>
            <a:r>
              <a:rPr lang="en-US" sz="3600" b="0"/>
              <a:t>NEMORB</a:t>
            </a:r>
            <a:r>
              <a:rPr lang="en-US" sz="3600" b="0" baseline="30000"/>
              <a:t>[8]</a:t>
            </a:r>
            <a:r>
              <a:rPr lang="en-US" sz="3600" b="0"/>
              <a:t>: PIC full-f gyrokinetic core code</a:t>
            </a:r>
          </a:p>
        </p:txBody>
      </p:sp>
      <p:sp>
        <p:nvSpPr>
          <p:cNvPr id="1049" name="Rectangle 5"/>
          <p:cNvSpPr txBox="1">
            <a:spLocks noChangeArrowheads="1"/>
          </p:cNvSpPr>
          <p:nvPr/>
        </p:nvSpPr>
        <p:spPr bwMode="auto">
          <a:xfrm>
            <a:off x="11034713" y="8947150"/>
            <a:ext cx="20737512" cy="5313363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</p:spPr>
        <p:txBody>
          <a:bodyPr lIns="129600" tIns="136800" rIns="129600" bIns="136800">
            <a:spAutoFit/>
          </a:bodyPr>
          <a:lstStyle/>
          <a:p>
            <a:pPr defTabSz="1155700"/>
            <a:r>
              <a:rPr lang="en-US" sz="6000" b="0"/>
              <a:t>Advantages of code cross-verification within ITM framework:</a:t>
            </a:r>
          </a:p>
          <a:p>
            <a:pPr marL="962025" lvl="1" indent="-493713" defTabSz="1155700" eaLnBrk="0" hangingPunct="0">
              <a:spcBef>
                <a:spcPct val="20000"/>
              </a:spcBef>
              <a:buFontTx/>
              <a:buChar char="–"/>
            </a:pPr>
            <a:r>
              <a:rPr lang="en-US" b="0"/>
              <a:t>All involved codes share the </a:t>
            </a:r>
            <a:r>
              <a:rPr lang="en-US" b="0" i="1"/>
              <a:t>same input file</a:t>
            </a:r>
            <a:r>
              <a:rPr lang="en-US" b="0"/>
              <a:t> in the form of CPOs and a well defined HDF5 file is used as output (in future </a:t>
            </a:r>
            <a:r>
              <a:rPr lang="en-US" b="0" i="1"/>
              <a:t>turbulence_CPO</a:t>
            </a:r>
            <a:r>
              <a:rPr lang="en-US" b="0"/>
              <a:t>)</a:t>
            </a:r>
          </a:p>
          <a:p>
            <a:pPr marL="962025" lvl="1" indent="-493713" defTabSz="1155700" eaLnBrk="0" hangingPunct="0">
              <a:spcBef>
                <a:spcPct val="20000"/>
              </a:spcBef>
              <a:buFontTx/>
              <a:buChar char="–"/>
            </a:pPr>
            <a:r>
              <a:rPr lang="en-US" b="0"/>
              <a:t>A general interface has been developed which provides the link of the particular turbulence code to ITM communication standards via XML and CPO’s</a:t>
            </a:r>
          </a:p>
          <a:p>
            <a:pPr marL="962025" lvl="1" indent="-493713" defTabSz="1155700" eaLnBrk="0" hangingPunct="0">
              <a:spcBef>
                <a:spcPct val="20000"/>
              </a:spcBef>
              <a:buFontTx/>
              <a:buChar char="–"/>
            </a:pPr>
            <a:r>
              <a:rPr lang="en-US" b="0"/>
              <a:t>Easily extended to other benchmark cases, including experimental data from the ITM database</a:t>
            </a:r>
            <a:endParaRPr lang="en-GB" b="0"/>
          </a:p>
        </p:txBody>
      </p:sp>
      <p:sp>
        <p:nvSpPr>
          <p:cNvPr id="1050" name="TextBox 64"/>
          <p:cNvSpPr txBox="1">
            <a:spLocks noChangeArrowheads="1"/>
          </p:cNvSpPr>
          <p:nvPr/>
        </p:nvSpPr>
        <p:spPr bwMode="auto">
          <a:xfrm>
            <a:off x="32278638" y="8947150"/>
            <a:ext cx="10007600" cy="903128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lIns="198000" tIns="190800" rIns="198000" bIns="190800">
            <a:spAutoFit/>
          </a:bodyPr>
          <a:lstStyle/>
          <a:p>
            <a:pPr marL="76200" indent="-76200">
              <a:spcBef>
                <a:spcPct val="50000"/>
              </a:spcBef>
              <a:tabLst>
                <a:tab pos="800100" algn="l"/>
              </a:tabLst>
            </a:pPr>
            <a:r>
              <a:rPr lang="en-US"/>
              <a:t> Common Interface</a:t>
            </a:r>
          </a:p>
          <a:p>
            <a:pPr marL="533400" lvl="1" indent="-277813">
              <a:spcBef>
                <a:spcPct val="50000"/>
              </a:spcBef>
              <a:buFontTx/>
              <a:buChar char="-"/>
              <a:tabLst>
                <a:tab pos="800100" algn="l"/>
              </a:tabLst>
            </a:pPr>
            <a:r>
              <a:rPr lang="en-US" sz="3600" b="0"/>
              <a:t>Communication between the ITM infrastructure and the turbulence codes is handled by a special designed interface, i.e. CPO read/write and XML-parsing.</a:t>
            </a:r>
          </a:p>
          <a:p>
            <a:pPr marL="533400" lvl="1" indent="-277813">
              <a:spcBef>
                <a:spcPct val="50000"/>
              </a:spcBef>
              <a:buFontTx/>
              <a:buChar char="-"/>
              <a:tabLst>
                <a:tab pos="800100" algn="l"/>
              </a:tabLst>
            </a:pPr>
            <a:r>
              <a:rPr lang="en-US" sz="3600" b="0"/>
              <a:t>The codes keep their original structures and are provided as subroutines using standard Fortran or C arguments for the necessary input parameters and for the output of computations.</a:t>
            </a:r>
          </a:p>
          <a:p>
            <a:pPr marL="533400" lvl="1" indent="-277813">
              <a:spcBef>
                <a:spcPct val="50000"/>
              </a:spcBef>
              <a:tabLst>
                <a:tab pos="800100" algn="l"/>
              </a:tabLst>
            </a:pPr>
            <a:r>
              <a:rPr lang="en-US" sz="3600" b="0"/>
              <a:t>-  Initial profiles are stored in ITM database in the form of CPOs to run in Kepler workflows (Gateway) and in ASCII files for FORTRAN workflows to run on the HPC-FF</a:t>
            </a:r>
          </a:p>
        </p:txBody>
      </p:sp>
      <p:sp>
        <p:nvSpPr>
          <p:cNvPr id="1051" name="Rectangle 40"/>
          <p:cNvSpPr>
            <a:spLocks noChangeArrowheads="1"/>
          </p:cNvSpPr>
          <p:nvPr/>
        </p:nvSpPr>
        <p:spPr bwMode="auto">
          <a:xfrm>
            <a:off x="4122738" y="3619500"/>
            <a:ext cx="34491612" cy="365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154488" eaLnBrk="0" hangingPunct="0"/>
            <a:r>
              <a:rPr lang="en-US" sz="11700"/>
              <a:t>Benchmarking European core turbulence codes </a:t>
            </a:r>
          </a:p>
          <a:p>
            <a:pPr algn="ctr" defTabSz="4154488" eaLnBrk="0" hangingPunct="0"/>
            <a:r>
              <a:rPr lang="en-US" sz="11700"/>
              <a:t>within ITM Framework</a:t>
            </a:r>
          </a:p>
        </p:txBody>
      </p:sp>
      <p:sp>
        <p:nvSpPr>
          <p:cNvPr id="1052" name="Rectangle 5"/>
          <p:cNvSpPr txBox="1">
            <a:spLocks noChangeArrowheads="1"/>
          </p:cNvSpPr>
          <p:nvPr/>
        </p:nvSpPr>
        <p:spPr bwMode="auto">
          <a:xfrm>
            <a:off x="1817688" y="7435850"/>
            <a:ext cx="39100125" cy="10953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129600" tIns="136800" rIns="129600" bIns="136800">
            <a:spAutoFit/>
          </a:bodyPr>
          <a:lstStyle/>
          <a:p>
            <a:pPr defTabSz="1155700">
              <a:lnSpc>
                <a:spcPct val="90000"/>
              </a:lnSpc>
              <a:spcBef>
                <a:spcPct val="50000"/>
              </a:spcBef>
            </a:pPr>
            <a:r>
              <a:rPr lang="en-US" sz="6000"/>
              <a:t>Purpose:  </a:t>
            </a:r>
            <a:r>
              <a:rPr lang="en-US" sz="6000" b="0"/>
              <a:t>cross-verification of the leading core and edge turbulence codes, benefitting of the use of ITM standards</a:t>
            </a:r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20945475" y="15295563"/>
          <a:ext cx="914400" cy="457200"/>
        </p:xfrm>
        <a:graphic>
          <a:graphicData uri="http://schemas.openxmlformats.org/presentationml/2006/ole">
            <p:oleObj spid="_x0000_s1040" name="Equation" r:id="rId4" imgW="914400" imgH="457200" progId="">
              <p:embed/>
            </p:oleObj>
          </a:graphicData>
        </a:graphic>
      </p:graphicFrame>
      <p:sp>
        <p:nvSpPr>
          <p:cNvPr id="1053" name="TextBox 37"/>
          <p:cNvSpPr txBox="1">
            <a:spLocks noChangeArrowheads="1"/>
          </p:cNvSpPr>
          <p:nvPr/>
        </p:nvSpPr>
        <p:spPr bwMode="auto">
          <a:xfrm>
            <a:off x="11544300" y="26955750"/>
            <a:ext cx="5899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800" b="0"/>
              <a:t> </a:t>
            </a:r>
          </a:p>
        </p:txBody>
      </p:sp>
      <p:sp>
        <p:nvSpPr>
          <p:cNvPr id="1054" name="TextBox 41"/>
          <p:cNvSpPr txBox="1">
            <a:spLocks noChangeArrowheads="1"/>
          </p:cNvSpPr>
          <p:nvPr/>
        </p:nvSpPr>
        <p:spPr bwMode="auto">
          <a:xfrm>
            <a:off x="18740438" y="24717375"/>
            <a:ext cx="11952287" cy="17399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0"/>
              <a:t>Kepler workflow, using experimental/synthetic JET data, </a:t>
            </a:r>
          </a:p>
          <a:p>
            <a:r>
              <a:rPr lang="en-US" sz="3600" b="0"/>
              <a:t>coupling the equilibrium code Helena and the turbulence code GEM</a:t>
            </a:r>
            <a:r>
              <a:rPr lang="en-US" sz="3600" b="0" baseline="30000"/>
              <a:t>[3]</a:t>
            </a:r>
            <a:r>
              <a:rPr lang="en-US" sz="3600" b="0"/>
              <a:t>. GEM is executed in batch on the HPC-FF.</a:t>
            </a:r>
          </a:p>
        </p:txBody>
      </p:sp>
      <p:sp>
        <p:nvSpPr>
          <p:cNvPr id="1055" name="TextBox 62"/>
          <p:cNvSpPr txBox="1">
            <a:spLocks noChangeArrowheads="1"/>
          </p:cNvSpPr>
          <p:nvPr/>
        </p:nvSpPr>
        <p:spPr bwMode="auto">
          <a:xfrm>
            <a:off x="593725" y="8947150"/>
            <a:ext cx="10009188" cy="11706225"/>
          </a:xfrm>
          <a:prstGeom prst="rect">
            <a:avLst/>
          </a:prstGeom>
          <a:noFill/>
          <a:ln w="101600" cap="sq">
            <a:solidFill>
              <a:schemeClr val="bg1"/>
            </a:solidFill>
            <a:miter lim="800000"/>
            <a:headEnd/>
            <a:tailEnd/>
          </a:ln>
        </p:spPr>
        <p:txBody>
          <a:bodyPr tIns="190800" bIns="190800">
            <a:spAutoFit/>
          </a:bodyPr>
          <a:lstStyle/>
          <a:p>
            <a:pPr marL="180975">
              <a:lnSpc>
                <a:spcPct val="90000"/>
              </a:lnSpc>
              <a:spcBef>
                <a:spcPct val="50000"/>
              </a:spcBef>
            </a:pPr>
            <a:r>
              <a:rPr lang="en-US"/>
              <a:t>The core benchmark test case</a:t>
            </a:r>
          </a:p>
          <a:p>
            <a:pPr marL="180975">
              <a:spcBef>
                <a:spcPct val="50000"/>
              </a:spcBef>
            </a:pPr>
            <a:r>
              <a:rPr lang="en-US" b="0"/>
              <a:t>The test case consists of a synthetic shot </a:t>
            </a:r>
          </a:p>
          <a:p>
            <a:pPr marL="180975"/>
            <a:r>
              <a:rPr lang="en-US" b="0"/>
              <a:t>of a medium size, ASDEX like tokamak operating in circular L-like-mode. </a:t>
            </a:r>
          </a:p>
          <a:p>
            <a:pPr marL="180975">
              <a:lnSpc>
                <a:spcPct val="90000"/>
              </a:lnSpc>
              <a:spcBef>
                <a:spcPct val="50000"/>
              </a:spcBef>
            </a:pPr>
            <a:r>
              <a:rPr lang="en-US" b="0"/>
              <a:t>Profiles</a:t>
            </a:r>
          </a:p>
          <a:p>
            <a:pPr marL="180975">
              <a:lnSpc>
                <a:spcPct val="90000"/>
              </a:lnSpc>
              <a:spcBef>
                <a:spcPct val="50000"/>
              </a:spcBef>
            </a:pPr>
            <a:endParaRPr lang="en-US" b="0"/>
          </a:p>
          <a:p>
            <a:pPr marL="180975">
              <a:lnSpc>
                <a:spcPct val="90000"/>
              </a:lnSpc>
              <a:spcBef>
                <a:spcPct val="50000"/>
              </a:spcBef>
            </a:pPr>
            <a:endParaRPr lang="en-US" b="0"/>
          </a:p>
          <a:p>
            <a:pPr marL="180975">
              <a:lnSpc>
                <a:spcPct val="90000"/>
              </a:lnSpc>
              <a:spcBef>
                <a:spcPct val="50000"/>
              </a:spcBef>
            </a:pPr>
            <a:endParaRPr lang="en-US" b="0"/>
          </a:p>
          <a:p>
            <a:pPr marL="180975">
              <a:lnSpc>
                <a:spcPct val="90000"/>
              </a:lnSpc>
              <a:spcBef>
                <a:spcPct val="50000"/>
              </a:spcBef>
            </a:pPr>
            <a:endParaRPr lang="en-US" b="0"/>
          </a:p>
          <a:p>
            <a:pPr marL="180975">
              <a:lnSpc>
                <a:spcPct val="90000"/>
              </a:lnSpc>
              <a:spcBef>
                <a:spcPct val="50000"/>
              </a:spcBef>
            </a:pPr>
            <a:endParaRPr lang="en-US" b="0"/>
          </a:p>
          <a:p>
            <a:pPr marL="180975">
              <a:lnSpc>
                <a:spcPct val="90000"/>
              </a:lnSpc>
              <a:spcBef>
                <a:spcPct val="50000"/>
              </a:spcBef>
            </a:pPr>
            <a:endParaRPr lang="en-US" b="0"/>
          </a:p>
          <a:p>
            <a:pPr marL="180975">
              <a:lnSpc>
                <a:spcPct val="90000"/>
              </a:lnSpc>
              <a:spcBef>
                <a:spcPct val="50000"/>
              </a:spcBef>
            </a:pPr>
            <a:r>
              <a:rPr lang="en-US" b="0"/>
              <a:t>Parameters:</a:t>
            </a:r>
          </a:p>
          <a:p>
            <a:pPr marL="180975">
              <a:lnSpc>
                <a:spcPct val="90000"/>
              </a:lnSpc>
              <a:spcBef>
                <a:spcPct val="50000"/>
              </a:spcBef>
            </a:pPr>
            <a:r>
              <a:rPr lang="en-US" b="0"/>
              <a:t>R = 1.65 m, a = 0.5 m, B</a:t>
            </a:r>
            <a:r>
              <a:rPr lang="en-US" b="0" baseline="-25000"/>
              <a:t>0 </a:t>
            </a:r>
            <a:r>
              <a:rPr lang="en-US" b="0"/>
              <a:t>= 2 T, Z</a:t>
            </a:r>
            <a:r>
              <a:rPr lang="en-US" b="0" baseline="-25000"/>
              <a:t>eff</a:t>
            </a:r>
            <a:r>
              <a:rPr lang="en-US" b="0"/>
              <a:t>=2,</a:t>
            </a:r>
          </a:p>
          <a:p>
            <a:pPr marL="180975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b="0"/>
              <a:t>T</a:t>
            </a:r>
            <a:r>
              <a:rPr lang="en-US" b="0" baseline="-25000"/>
              <a:t>0</a:t>
            </a:r>
            <a:r>
              <a:rPr lang="en-US" b="0"/>
              <a:t> = 5 keV, n</a:t>
            </a:r>
            <a:r>
              <a:rPr lang="en-US" b="0" baseline="-25000"/>
              <a:t>0</a:t>
            </a:r>
            <a:r>
              <a:rPr lang="en-US" b="0"/>
              <a:t> = 6 x 10</a:t>
            </a:r>
            <a:r>
              <a:rPr lang="en-US" b="0" baseline="30000"/>
              <a:t>19</a:t>
            </a:r>
            <a:r>
              <a:rPr lang="en-US" b="0"/>
              <a:t> m</a:t>
            </a:r>
            <a:r>
              <a:rPr lang="en-US" b="0" baseline="30000"/>
              <a:t>-3</a:t>
            </a:r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2970213" y="13123863"/>
          <a:ext cx="5575300" cy="1600200"/>
        </p:xfrm>
        <a:graphic>
          <a:graphicData uri="http://schemas.openxmlformats.org/presentationml/2006/ole">
            <p:oleObj spid="_x0000_s1036" name="Equation" r:id="rId5" imgW="5574960" imgH="1600200" progId="">
              <p:embed/>
            </p:oleObj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5922963" y="14924088"/>
          <a:ext cx="4254500" cy="1600200"/>
        </p:xfrm>
        <a:graphic>
          <a:graphicData uri="http://schemas.openxmlformats.org/presentationml/2006/ole">
            <p:oleObj spid="_x0000_s1037" name="Equation" r:id="rId6" imgW="4254480" imgH="1600200" progId="">
              <p:embed/>
            </p:oleObj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954088" y="15139988"/>
          <a:ext cx="4064000" cy="1295400"/>
        </p:xfrm>
        <a:graphic>
          <a:graphicData uri="http://schemas.openxmlformats.org/presentationml/2006/ole">
            <p:oleObj spid="_x0000_s1038" name="Equation" r:id="rId7" imgW="4063680" imgH="1295280" progId="">
              <p:embed/>
            </p:oleObj>
          </a:graphicData>
        </a:graphic>
      </p:graphicFrame>
      <p:graphicFrame>
        <p:nvGraphicFramePr>
          <p:cNvPr id="1046" name="Object 22"/>
          <p:cNvGraphicFramePr>
            <a:graphicFrameLocks noChangeAspect="1"/>
          </p:cNvGraphicFramePr>
          <p:nvPr/>
        </p:nvGraphicFramePr>
        <p:xfrm>
          <a:off x="882650" y="17011650"/>
          <a:ext cx="7226300" cy="736600"/>
        </p:xfrm>
        <a:graphic>
          <a:graphicData uri="http://schemas.openxmlformats.org/presentationml/2006/ole">
            <p:oleObj spid="_x0000_s1046" name="Equation" r:id="rId8" imgW="7226280" imgH="736560" progId="">
              <p:embed/>
            </p:oleObj>
          </a:graphicData>
        </a:graphic>
      </p:graphicFrame>
      <p:pic>
        <p:nvPicPr>
          <p:cNvPr id="1056" name="Picture 23"/>
          <p:cNvPicPr>
            <a:picLocks noChangeAspect="1" noChangeArrowheads="1"/>
          </p:cNvPicPr>
          <p:nvPr/>
        </p:nvPicPr>
        <p:blipFill>
          <a:blip r:embed="rId9"/>
          <a:srcRect l="5048" t="5225" r="3365" b="1743"/>
          <a:stretch>
            <a:fillRect/>
          </a:stretch>
        </p:blipFill>
        <p:spPr bwMode="auto">
          <a:xfrm>
            <a:off x="17659350" y="15341600"/>
            <a:ext cx="14112875" cy="92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57" name="Group 30"/>
          <p:cNvGrpSpPr>
            <a:grpSpLocks/>
          </p:cNvGrpSpPr>
          <p:nvPr/>
        </p:nvGrpSpPr>
        <p:grpSpPr bwMode="auto">
          <a:xfrm>
            <a:off x="11761788" y="15139988"/>
            <a:ext cx="5200650" cy="5400675"/>
            <a:chOff x="11899206" y="15067979"/>
            <a:chExt cx="5201044" cy="5400600"/>
          </a:xfrm>
        </p:grpSpPr>
        <p:pic>
          <p:nvPicPr>
            <p:cNvPr id="1065" name="Picture 17" descr="V:\expo-2011-imp4\apa0.jpg"/>
            <p:cNvPicPr>
              <a:picLocks noChangeAspect="1" noChangeArrowheads="1"/>
            </p:cNvPicPr>
            <p:nvPr/>
          </p:nvPicPr>
          <p:blipFill>
            <a:blip r:embed="rId10"/>
            <a:srcRect l="16750" r="1862" b="10803"/>
            <a:stretch>
              <a:fillRect/>
            </a:stretch>
          </p:blipFill>
          <p:spPr bwMode="auto">
            <a:xfrm>
              <a:off x="11899206" y="15067979"/>
              <a:ext cx="5201044" cy="54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6" name="TextBox 27"/>
            <p:cNvSpPr txBox="1">
              <a:spLocks noChangeArrowheads="1"/>
            </p:cNvSpPr>
            <p:nvPr/>
          </p:nvSpPr>
          <p:spPr bwMode="auto">
            <a:xfrm>
              <a:off x="11970649" y="15139416"/>
              <a:ext cx="184164" cy="750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en-US" sz="4800">
                <a:solidFill>
                  <a:schemeClr val="tx1"/>
                </a:solidFill>
              </a:endParaRPr>
            </a:p>
          </p:txBody>
        </p:sp>
      </p:grpSp>
      <p:grpSp>
        <p:nvGrpSpPr>
          <p:cNvPr id="1058" name="Group 29"/>
          <p:cNvGrpSpPr>
            <a:grpSpLocks/>
          </p:cNvGrpSpPr>
          <p:nvPr/>
        </p:nvGrpSpPr>
        <p:grpSpPr bwMode="auto">
          <a:xfrm>
            <a:off x="11688763" y="22412325"/>
            <a:ext cx="5329237" cy="3995738"/>
            <a:chOff x="11827198" y="21332675"/>
            <a:chExt cx="5328607" cy="3996248"/>
          </a:xfrm>
        </p:grpSpPr>
        <p:pic>
          <p:nvPicPr>
            <p:cNvPr id="1063" name="Picture 1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1827198" y="21332675"/>
              <a:ext cx="5328607" cy="3996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4" name="TextBox 28"/>
            <p:cNvSpPr txBox="1">
              <a:spLocks noChangeArrowheads="1"/>
            </p:cNvSpPr>
            <p:nvPr/>
          </p:nvSpPr>
          <p:spPr bwMode="auto">
            <a:xfrm>
              <a:off x="11827198" y="21332675"/>
              <a:ext cx="936514" cy="750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en-US" sz="4800">
                <a:solidFill>
                  <a:schemeClr val="tx1"/>
                </a:solidFill>
              </a:endParaRPr>
            </a:p>
          </p:txBody>
        </p:sp>
      </p:grpSp>
      <p:sp>
        <p:nvSpPr>
          <p:cNvPr id="1059" name="Rectangle 41"/>
          <p:cNvSpPr>
            <a:spLocks noChangeArrowheads="1"/>
          </p:cNvSpPr>
          <p:nvPr/>
        </p:nvSpPr>
        <p:spPr bwMode="auto">
          <a:xfrm>
            <a:off x="10963275" y="20874038"/>
            <a:ext cx="65532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b="0"/>
              <a:t>Vector potential from NEMORB</a:t>
            </a:r>
            <a:r>
              <a:rPr lang="en-US" sz="3200" b="0" baseline="30000"/>
              <a:t>[8]</a:t>
            </a:r>
            <a:r>
              <a:rPr lang="en-US" sz="3200" b="0"/>
              <a:t> </a:t>
            </a:r>
          </a:p>
        </p:txBody>
      </p:sp>
      <p:sp>
        <p:nvSpPr>
          <p:cNvPr id="1060" name="Rectangle 42"/>
          <p:cNvSpPr>
            <a:spLocks noChangeArrowheads="1"/>
          </p:cNvSpPr>
          <p:nvPr/>
        </p:nvSpPr>
        <p:spPr bwMode="auto">
          <a:xfrm>
            <a:off x="10814050" y="26773188"/>
            <a:ext cx="70612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0"/>
              <a:t>Electrostatic potential from GENE</a:t>
            </a:r>
            <a:r>
              <a:rPr lang="en-US" sz="3200" b="0" baseline="30000"/>
              <a:t>[7]</a:t>
            </a:r>
            <a:r>
              <a:rPr lang="en-US" sz="3200" b="0"/>
              <a:t> </a:t>
            </a:r>
          </a:p>
          <a:p>
            <a:pPr algn="ctr">
              <a:lnSpc>
                <a:spcPct val="90000"/>
              </a:lnSpc>
            </a:pPr>
            <a:r>
              <a:rPr lang="en-US" sz="3200" b="0"/>
              <a:t>36.000 CPUh on HPC-FF</a:t>
            </a:r>
          </a:p>
        </p:txBody>
      </p:sp>
      <p:sp>
        <p:nvSpPr>
          <p:cNvPr id="1061" name="Rectangle 43"/>
          <p:cNvSpPr>
            <a:spLocks noChangeArrowheads="1"/>
          </p:cNvSpPr>
          <p:nvPr/>
        </p:nvSpPr>
        <p:spPr bwMode="auto">
          <a:xfrm>
            <a:off x="32232600" y="25814338"/>
            <a:ext cx="99822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/>
              <a:t>References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aseline="30000"/>
              <a:t>[1] </a:t>
            </a:r>
            <a:r>
              <a:rPr lang="en-US" sz="2400"/>
              <a:t>Reiser PP 12 122308 (2005),</a:t>
            </a:r>
            <a:r>
              <a:rPr lang="en-US" sz="2400" baseline="30000"/>
              <a:t>[2] </a:t>
            </a:r>
            <a:r>
              <a:rPr lang="en-US" sz="2400"/>
              <a:t>Fitt pro. Ins. Mat. ECMI 1047 (2008)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aseline="30000">
                <a:solidFill>
                  <a:srgbClr val="FFFFFF"/>
                </a:solidFill>
              </a:rPr>
              <a:t>[3] </a:t>
            </a:r>
            <a:r>
              <a:rPr lang="en-US" sz="2400">
                <a:solidFill>
                  <a:srgbClr val="FFFFFF"/>
                </a:solidFill>
              </a:rPr>
              <a:t>Scott     PP 12 102307 (2005), </a:t>
            </a:r>
            <a:r>
              <a:rPr lang="en-US" sz="2400" baseline="30000">
                <a:solidFill>
                  <a:srgbClr val="FFFFFF"/>
                </a:solidFill>
              </a:rPr>
              <a:t>[4] </a:t>
            </a:r>
            <a:r>
              <a:rPr lang="en-US" sz="2400">
                <a:solidFill>
                  <a:srgbClr val="FFFFFF"/>
                </a:solidFill>
              </a:rPr>
              <a:t>Kendl PP 17 072302 (2010)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aseline="30000">
                <a:solidFill>
                  <a:srgbClr val="FFFFFF"/>
                </a:solidFill>
              </a:rPr>
              <a:t>[5] </a:t>
            </a:r>
            <a:r>
              <a:rPr lang="en-US" sz="2400"/>
              <a:t>Scott     PP 17 102306 (2010), </a:t>
            </a:r>
            <a:r>
              <a:rPr lang="en-US" sz="2400" baseline="30000">
                <a:solidFill>
                  <a:srgbClr val="FFFFFF"/>
                </a:solidFill>
              </a:rPr>
              <a:t>[6] </a:t>
            </a:r>
            <a:r>
              <a:rPr lang="fr-FR" sz="2400">
                <a:solidFill>
                  <a:srgbClr val="FFFFFF"/>
                </a:solidFill>
              </a:rPr>
              <a:t>Heikkinen  Contrib PP 44 (2004) </a:t>
            </a:r>
            <a:endParaRPr lang="en-US" sz="24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aseline="30000">
                <a:solidFill>
                  <a:srgbClr val="FFFFFF"/>
                </a:solidFill>
              </a:rPr>
              <a:t>[7] </a:t>
            </a:r>
            <a:r>
              <a:rPr lang="en-US" sz="2400">
                <a:solidFill>
                  <a:srgbClr val="FFFFFF"/>
                </a:solidFill>
              </a:rPr>
              <a:t>Dannert PP 12 072309 (2005), </a:t>
            </a:r>
            <a:r>
              <a:rPr lang="en-US" sz="2400" baseline="30000">
                <a:solidFill>
                  <a:srgbClr val="FFFFFF"/>
                </a:solidFill>
              </a:rPr>
              <a:t>[8] </a:t>
            </a:r>
            <a:r>
              <a:rPr lang="en-US" sz="2400">
                <a:solidFill>
                  <a:srgbClr val="FFFFFF"/>
                </a:solidFill>
              </a:rPr>
              <a:t>Hatzky PP 9 898 (2002)</a:t>
            </a:r>
          </a:p>
        </p:txBody>
      </p:sp>
      <p:sp>
        <p:nvSpPr>
          <p:cNvPr id="1062" name="Rectangle 45"/>
          <p:cNvSpPr>
            <a:spLocks noChangeArrowheads="1"/>
          </p:cNvSpPr>
          <p:nvPr/>
        </p:nvSpPr>
        <p:spPr bwMode="auto">
          <a:xfrm>
            <a:off x="32277050" y="18346738"/>
            <a:ext cx="10009188" cy="7162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lIns="54000" tIns="190800" rIns="54000" bIns="190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0"/>
              <a:t> Status and perspectives </a:t>
            </a:r>
          </a:p>
          <a:p>
            <a:pPr marL="914400" lvl="1" indent="-457200">
              <a:spcBef>
                <a:spcPct val="50000"/>
              </a:spcBef>
            </a:pPr>
            <a:r>
              <a:rPr lang="en-US" sz="3200" b="0"/>
              <a:t>-  </a:t>
            </a:r>
            <a:r>
              <a:rPr lang="en-US" b="0"/>
              <a:t>So far, approximately 1M CPU/hours used on the HPC-FF</a:t>
            </a: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en-US" b="0"/>
              <a:t>Ongoing effort, first stage will be finalized by the end of this year</a:t>
            </a: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en-US" b="0"/>
              <a:t>Extend by a similar verification effort using experimental data of leading European fusion devices from ITM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Modèle par défaut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154488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40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154488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40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6405</TotalTime>
  <Words>441</Words>
  <Application>Microsoft Office PowerPoint</Application>
  <PresentationFormat>Personnalisé</PresentationFormat>
  <Paragraphs>50</Paragraphs>
  <Slides>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Modèle de conception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MS PGothic</vt:lpstr>
      <vt:lpstr>Cambria</vt:lpstr>
      <vt:lpstr>3_Modèle par défaut</vt:lpstr>
      <vt:lpstr>3_Modèle par défaut</vt:lpstr>
      <vt:lpstr>3_Modèle par défaut</vt:lpstr>
      <vt:lpstr>Equation</vt:lpstr>
      <vt:lpstr>Diapositive 1</vt:lpstr>
    </vt:vector>
  </TitlesOfParts>
  <Company>DSM/IRFM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FALCHETTO Gloria</dc:creator>
  <cp:lastModifiedBy>FALCHETTO Gloria</cp:lastModifiedBy>
  <cp:revision>53</cp:revision>
  <dcterms:created xsi:type="dcterms:W3CDTF">2011-04-14T13:04:35Z</dcterms:created>
  <dcterms:modified xsi:type="dcterms:W3CDTF">2011-06-07T14:26:12Z</dcterms:modified>
</cp:coreProperties>
</file>