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4" r:id="rId1"/>
    <p:sldMasterId id="2147483961" r:id="rId2"/>
  </p:sldMasterIdLst>
  <p:notesMasterIdLst>
    <p:notesMasterId r:id="rId20"/>
  </p:notesMasterIdLst>
  <p:handoutMasterIdLst>
    <p:handoutMasterId r:id="rId21"/>
  </p:handoutMasterIdLst>
  <p:sldIdLst>
    <p:sldId id="256" r:id="rId3"/>
    <p:sldId id="339" r:id="rId4"/>
    <p:sldId id="340" r:id="rId5"/>
    <p:sldId id="342" r:id="rId6"/>
    <p:sldId id="360" r:id="rId7"/>
    <p:sldId id="344" r:id="rId8"/>
    <p:sldId id="354" r:id="rId9"/>
    <p:sldId id="366" r:id="rId10"/>
    <p:sldId id="355" r:id="rId11"/>
    <p:sldId id="361" r:id="rId12"/>
    <p:sldId id="357" r:id="rId13"/>
    <p:sldId id="358" r:id="rId14"/>
    <p:sldId id="359" r:id="rId15"/>
    <p:sldId id="362" r:id="rId16"/>
    <p:sldId id="363" r:id="rId17"/>
    <p:sldId id="364" r:id="rId18"/>
    <p:sldId id="365" r:id="rId19"/>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A0EEFE"/>
    <a:srgbClr val="ADF1EE"/>
    <a:srgbClr val="FFFFCC"/>
    <a:srgbClr val="FF0000"/>
    <a:srgbClr val="FFFF66"/>
    <a:srgbClr val="00CC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093" autoAdjust="0"/>
  </p:normalViewPr>
  <p:slideViewPr>
    <p:cSldViewPr showGuides="1">
      <p:cViewPr>
        <p:scale>
          <a:sx n="125" d="100"/>
          <a:sy n="125" d="100"/>
        </p:scale>
        <p:origin x="-360" y="-80"/>
      </p:cViewPr>
      <p:guideLst>
        <p:guide orient="horz" pos="2523"/>
        <p:guide pos="2879"/>
      </p:guideLst>
    </p:cSldViewPr>
  </p:slideViewPr>
  <p:outlineViewPr>
    <p:cViewPr>
      <p:scale>
        <a:sx n="33" d="100"/>
        <a:sy n="33" d="100"/>
      </p:scale>
      <p:origin x="0" y="298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5" tIns="49523" rIns="99045" bIns="49523" numCol="1" anchor="t" anchorCtr="0" compatLnSpc="1">
            <a:prstTxWarp prst="textNoShape">
              <a:avLst/>
            </a:prstTxWarp>
          </a:bodyPr>
          <a:lstStyle>
            <a:lvl1pPr defTabSz="990600">
              <a:defRPr sz="1300">
                <a:latin typeface="Arial" charset="0"/>
                <a:ea typeface="+mn-ea"/>
                <a:cs typeface="Arial" charset="0"/>
              </a:defRPr>
            </a:lvl1pPr>
          </a:lstStyle>
          <a:p>
            <a:pPr>
              <a:defRPr/>
            </a:pPr>
            <a:endParaRPr lang="fr-FR"/>
          </a:p>
        </p:txBody>
      </p:sp>
      <p:sp>
        <p:nvSpPr>
          <p:cNvPr id="1126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5" tIns="49523" rIns="99045" bIns="49523" numCol="1" anchor="t" anchorCtr="0" compatLnSpc="1">
            <a:prstTxWarp prst="textNoShape">
              <a:avLst/>
            </a:prstTxWarp>
          </a:bodyPr>
          <a:lstStyle>
            <a:lvl1pPr algn="r" defTabSz="990600">
              <a:defRPr sz="1300">
                <a:latin typeface="Arial" charset="0"/>
                <a:ea typeface="+mn-ea"/>
                <a:cs typeface="Arial" charset="0"/>
              </a:defRPr>
            </a:lvl1pPr>
          </a:lstStyle>
          <a:p>
            <a:pPr>
              <a:defRPr/>
            </a:pPr>
            <a:endParaRPr lang="fr-FR"/>
          </a:p>
        </p:txBody>
      </p:sp>
      <p:sp>
        <p:nvSpPr>
          <p:cNvPr id="1126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5" tIns="49523" rIns="99045" bIns="49523" numCol="1" anchor="b" anchorCtr="0" compatLnSpc="1">
            <a:prstTxWarp prst="textNoShape">
              <a:avLst/>
            </a:prstTxWarp>
          </a:bodyPr>
          <a:lstStyle>
            <a:lvl1pPr defTabSz="990600">
              <a:defRPr sz="1300">
                <a:latin typeface="Arial" charset="0"/>
                <a:ea typeface="+mn-ea"/>
                <a:cs typeface="Arial" charset="0"/>
              </a:defRPr>
            </a:lvl1pPr>
          </a:lstStyle>
          <a:p>
            <a:pPr>
              <a:defRPr/>
            </a:pPr>
            <a:endParaRPr lang="fr-FR"/>
          </a:p>
        </p:txBody>
      </p:sp>
      <p:sp>
        <p:nvSpPr>
          <p:cNvPr id="1126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5" tIns="49523" rIns="99045" bIns="49523" numCol="1" anchor="b" anchorCtr="0" compatLnSpc="1">
            <a:prstTxWarp prst="textNoShape">
              <a:avLst/>
            </a:prstTxWarp>
          </a:bodyPr>
          <a:lstStyle>
            <a:lvl1pPr algn="r" defTabSz="990600">
              <a:defRPr sz="1300"/>
            </a:lvl1pPr>
          </a:lstStyle>
          <a:p>
            <a:fld id="{9655EE15-2533-324F-B841-263503C39710}" type="slidenum">
              <a:rPr lang="en-GB"/>
              <a:pPr/>
              <a:t>‹#›</a:t>
            </a:fld>
            <a:endParaRPr lang="en-GB"/>
          </a:p>
        </p:txBody>
      </p:sp>
    </p:spTree>
    <p:extLst>
      <p:ext uri="{BB962C8B-B14F-4D97-AF65-F5344CB8AC3E}">
        <p14:creationId xmlns:p14="http://schemas.microsoft.com/office/powerpoint/2010/main" val="177537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5" tIns="49523" rIns="99045" bIns="49523" numCol="1" anchor="t" anchorCtr="0" compatLnSpc="1">
            <a:prstTxWarp prst="textNoShape">
              <a:avLst/>
            </a:prstTxWarp>
          </a:bodyPr>
          <a:lstStyle>
            <a:lvl1pPr defTabSz="990600">
              <a:defRPr sz="1300">
                <a:latin typeface="Arial" charset="0"/>
                <a:ea typeface="+mn-ea"/>
                <a:cs typeface="Arial" charset="0"/>
              </a:defRPr>
            </a:lvl1pPr>
          </a:lstStyle>
          <a:p>
            <a:pPr>
              <a:defRPr/>
            </a:pPr>
            <a:endParaRPr lang="fr-FR"/>
          </a:p>
        </p:txBody>
      </p:sp>
      <p:sp>
        <p:nvSpPr>
          <p:cNvPr id="7171" name="Rectangle 1027"/>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5" tIns="49523" rIns="99045" bIns="49523" numCol="1" anchor="t" anchorCtr="0" compatLnSpc="1">
            <a:prstTxWarp prst="textNoShape">
              <a:avLst/>
            </a:prstTxWarp>
          </a:bodyPr>
          <a:lstStyle>
            <a:lvl1pPr algn="r" defTabSz="990600">
              <a:defRPr sz="1300">
                <a:latin typeface="Arial" charset="0"/>
                <a:ea typeface="+mn-ea"/>
                <a:cs typeface="Arial" charset="0"/>
              </a:defRPr>
            </a:lvl1pPr>
          </a:lstStyle>
          <a:p>
            <a:pPr>
              <a:defRPr/>
            </a:pPr>
            <a:endParaRPr lang="fr-FR"/>
          </a:p>
        </p:txBody>
      </p:sp>
      <p:sp>
        <p:nvSpPr>
          <p:cNvPr id="8196" name="Rectangle 1028"/>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3" name="Rectangle 1029"/>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5" tIns="49523" rIns="99045" bIns="4952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1030"/>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5" tIns="49523" rIns="99045" bIns="49523" numCol="1" anchor="b" anchorCtr="0" compatLnSpc="1">
            <a:prstTxWarp prst="textNoShape">
              <a:avLst/>
            </a:prstTxWarp>
          </a:bodyPr>
          <a:lstStyle>
            <a:lvl1pPr defTabSz="990600">
              <a:defRPr sz="1300">
                <a:latin typeface="Arial" charset="0"/>
                <a:ea typeface="+mn-ea"/>
                <a:cs typeface="Arial" charset="0"/>
              </a:defRPr>
            </a:lvl1pPr>
          </a:lstStyle>
          <a:p>
            <a:pPr>
              <a:defRPr/>
            </a:pPr>
            <a:endParaRPr lang="fr-FR"/>
          </a:p>
        </p:txBody>
      </p:sp>
      <p:sp>
        <p:nvSpPr>
          <p:cNvPr id="7175" name="Rectangle 1031"/>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5" tIns="49523" rIns="99045" bIns="49523" numCol="1" anchor="b" anchorCtr="0" compatLnSpc="1">
            <a:prstTxWarp prst="textNoShape">
              <a:avLst/>
            </a:prstTxWarp>
          </a:bodyPr>
          <a:lstStyle>
            <a:lvl1pPr algn="r" defTabSz="990600">
              <a:defRPr sz="1300"/>
            </a:lvl1pPr>
          </a:lstStyle>
          <a:p>
            <a:fld id="{BC3F3CC9-3511-BC48-BD0E-F3520A4A29D6}" type="slidenum">
              <a:rPr lang="en-GB"/>
              <a:pPr/>
              <a:t>‹#›</a:t>
            </a:fld>
            <a:endParaRPr lang="en-GB"/>
          </a:p>
        </p:txBody>
      </p:sp>
    </p:spTree>
    <p:extLst>
      <p:ext uri="{BB962C8B-B14F-4D97-AF65-F5344CB8AC3E}">
        <p14:creationId xmlns:p14="http://schemas.microsoft.com/office/powerpoint/2010/main" val="3009360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charset="0"/>
                <a:ea typeface="ＭＳ Ｐゴシック" charset="0"/>
                <a:cs typeface="ＭＳ Ｐゴシック" charset="0"/>
              </a:defRPr>
            </a:lvl1pPr>
            <a:lvl2pPr marL="37931725" indent="-37474525" defTabSz="990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8D276A-9F89-EA46-A66A-B326AB7E9FAF}" type="slidenum">
              <a:rPr lang="en-GB" sz="1300"/>
              <a:pPr eaLnBrk="1" hangingPunct="1"/>
              <a:t>1</a:t>
            </a:fld>
            <a:endParaRPr lang="en-GB" sz="13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F3CC9-3511-BC48-BD0E-F3520A4A29D6}" type="slidenum">
              <a:rPr lang="en-GB" smtClean="0"/>
              <a:pPr/>
              <a:t>10</a:t>
            </a:fld>
            <a:endParaRPr lang="en-GB"/>
          </a:p>
        </p:txBody>
      </p:sp>
    </p:spTree>
    <p:extLst>
      <p:ext uri="{BB962C8B-B14F-4D97-AF65-F5344CB8AC3E}">
        <p14:creationId xmlns:p14="http://schemas.microsoft.com/office/powerpoint/2010/main" val="267015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7" descr="ppt06taskforce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pt06taskforc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bildnummer 4"/>
          <p:cNvSpPr>
            <a:spLocks/>
          </p:cNvSpPr>
          <p:nvPr/>
        </p:nvSpPr>
        <p:spPr bwMode="auto">
          <a:xfrm>
            <a:off x="8388350" y="6524625"/>
            <a:ext cx="755650" cy="333375"/>
          </a:xfrm>
          <a:prstGeom prst="rect">
            <a:avLst/>
          </a:prstGeom>
          <a:noFill/>
          <a:ln w="9525">
            <a:noFill/>
            <a:miter lim="800000"/>
            <a:headEnd/>
            <a:tailEnd/>
          </a:ln>
        </p:spPr>
        <p:txBody>
          <a:bodyPr/>
          <a:lstStyle/>
          <a:p>
            <a:pPr algn="r"/>
            <a:fld id="{4590889C-1E24-8340-99DE-8E535C4DC7B5}" type="slidenum">
              <a:rPr lang="en-US" sz="1000" b="1">
                <a:solidFill>
                  <a:srgbClr val="003399"/>
                </a:solidFill>
              </a:rPr>
              <a:pPr algn="r"/>
              <a:t>‹#›</a:t>
            </a:fld>
            <a:endParaRPr lang="en-US" sz="1000">
              <a:solidFill>
                <a:srgbClr val="003399"/>
              </a:solidFill>
            </a:endParaRPr>
          </a:p>
        </p:txBody>
      </p:sp>
      <p:sp>
        <p:nvSpPr>
          <p:cNvPr id="7" name="Platshållare för sidfot 3"/>
          <p:cNvSpPr txBox="1">
            <a:spLocks noGrp="1"/>
          </p:cNvSpPr>
          <p:nvPr userDrawn="1"/>
        </p:nvSpPr>
        <p:spPr bwMode="auto">
          <a:xfrm>
            <a:off x="0" y="6624638"/>
            <a:ext cx="3867150" cy="233362"/>
          </a:xfrm>
          <a:prstGeom prst="rect">
            <a:avLst/>
          </a:prstGeom>
          <a:noFill/>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dirty="0">
                <a:solidFill>
                  <a:srgbClr val="003399"/>
                </a:solidFill>
              </a:rPr>
              <a:t>ITM General Meeting, </a:t>
            </a:r>
            <a:r>
              <a:rPr lang="en-GB" sz="1000" dirty="0" smtClean="0">
                <a:solidFill>
                  <a:srgbClr val="003399"/>
                </a:solidFill>
              </a:rPr>
              <a:t>December 2012</a:t>
            </a:r>
            <a:endParaRPr lang="en-US" sz="800" dirty="0">
              <a:solidFill>
                <a:srgbClr val="003399"/>
              </a:solidFill>
            </a:endParaRPr>
          </a:p>
        </p:txBody>
      </p:sp>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en-US"/>
          </a:p>
        </p:txBody>
      </p:sp>
      <p:sp>
        <p:nvSpPr>
          <p:cNvPr id="8" name="Platshållare för bildnummer 4"/>
          <p:cNvSpPr>
            <a:spLocks noGrp="1"/>
          </p:cNvSpPr>
          <p:nvPr>
            <p:ph type="sldNum" sz="quarter" idx="10"/>
          </p:nvPr>
        </p:nvSpPr>
        <p:spPr/>
        <p:txBody>
          <a:bodyPr/>
          <a:lstStyle>
            <a:lvl1pPr>
              <a:defRPr/>
            </a:lvl1pPr>
          </a:lstStyle>
          <a:p>
            <a:fld id="{C42255C5-142D-0B40-8104-99CD862AA71C}" type="slidenum">
              <a:rPr lang="en-US"/>
              <a:pPr/>
              <a:t>‹#›</a:t>
            </a:fld>
            <a:endParaRPr lang="en-US" b="0"/>
          </a:p>
        </p:txBody>
      </p:sp>
    </p:spTree>
    <p:extLst>
      <p:ext uri="{BB962C8B-B14F-4D97-AF65-F5344CB8AC3E}">
        <p14:creationId xmlns:p14="http://schemas.microsoft.com/office/powerpoint/2010/main" val="190562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3D74E1-0928-4F49-B8C9-6B539BC1BEF7}" type="slidenum">
              <a:rPr lang="en-US"/>
              <a:pPr>
                <a:defRPr/>
              </a:pPr>
              <a:t>‹#›</a:t>
            </a:fld>
            <a:endParaRPr lang="en-US"/>
          </a:p>
        </p:txBody>
      </p:sp>
    </p:spTree>
    <p:extLst>
      <p:ext uri="{BB962C8B-B14F-4D97-AF65-F5344CB8AC3E}">
        <p14:creationId xmlns:p14="http://schemas.microsoft.com/office/powerpoint/2010/main" val="410124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FDC04F1-E668-FF45-B1F9-4FC312857913}" type="slidenum">
              <a:rPr lang="en-US"/>
              <a:pPr>
                <a:defRPr/>
              </a:pPr>
              <a:t>‹#›</a:t>
            </a:fld>
            <a:endParaRPr lang="en-US"/>
          </a:p>
        </p:txBody>
      </p:sp>
    </p:spTree>
    <p:extLst>
      <p:ext uri="{BB962C8B-B14F-4D97-AF65-F5344CB8AC3E}">
        <p14:creationId xmlns:p14="http://schemas.microsoft.com/office/powerpoint/2010/main" val="51108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9C01088-3ED7-C747-B99D-FB8A347B6637}" type="slidenum">
              <a:rPr lang="en-US"/>
              <a:pPr>
                <a:defRPr/>
              </a:pPr>
              <a:t>‹#›</a:t>
            </a:fld>
            <a:endParaRPr lang="en-US"/>
          </a:p>
        </p:txBody>
      </p:sp>
    </p:spTree>
    <p:extLst>
      <p:ext uri="{BB962C8B-B14F-4D97-AF65-F5344CB8AC3E}">
        <p14:creationId xmlns:p14="http://schemas.microsoft.com/office/powerpoint/2010/main" val="226421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6453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0"/>
            <a:ext cx="636270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E48C2F6-2411-5741-86D6-8601E0001C8A}" type="slidenum">
              <a:rPr lang="en-US"/>
              <a:pPr>
                <a:defRPr/>
              </a:pPr>
              <a:t>‹#›</a:t>
            </a:fld>
            <a:endParaRPr lang="en-US"/>
          </a:p>
        </p:txBody>
      </p:sp>
    </p:spTree>
    <p:extLst>
      <p:ext uri="{BB962C8B-B14F-4D97-AF65-F5344CB8AC3E}">
        <p14:creationId xmlns:p14="http://schemas.microsoft.com/office/powerpoint/2010/main" val="412219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pic>
        <p:nvPicPr>
          <p:cNvPr id="4" name="Picture 7" descr="ppt06taskforce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pt06taskforc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bildnummer 4"/>
          <p:cNvSpPr>
            <a:spLocks/>
          </p:cNvSpPr>
          <p:nvPr/>
        </p:nvSpPr>
        <p:spPr bwMode="auto">
          <a:xfrm>
            <a:off x="8388350" y="6524625"/>
            <a:ext cx="755650" cy="333375"/>
          </a:xfrm>
          <a:prstGeom prst="rect">
            <a:avLst/>
          </a:prstGeom>
          <a:noFill/>
          <a:ln w="9525">
            <a:noFill/>
            <a:miter lim="800000"/>
            <a:headEnd/>
            <a:tailEnd/>
          </a:ln>
        </p:spPr>
        <p:txBody>
          <a:bodyPr/>
          <a:lstStyle/>
          <a:p>
            <a:pPr algn="r"/>
            <a:fld id="{62EACD6A-588F-6C4B-AB0E-A94B65FC772E}" type="slidenum">
              <a:rPr lang="en-US" sz="1000" b="1">
                <a:solidFill>
                  <a:srgbClr val="003399"/>
                </a:solidFill>
              </a:rPr>
              <a:pPr algn="r"/>
              <a:t>‹#›</a:t>
            </a:fld>
            <a:endParaRPr lang="en-US" sz="1000">
              <a:solidFill>
                <a:srgbClr val="003399"/>
              </a:solidFill>
            </a:endParaRPr>
          </a:p>
        </p:txBody>
      </p:sp>
      <p:sp>
        <p:nvSpPr>
          <p:cNvPr id="7" name="Platshållare för sidfot 3"/>
          <p:cNvSpPr txBox="1">
            <a:spLocks noGrp="1"/>
          </p:cNvSpPr>
          <p:nvPr userDrawn="1"/>
        </p:nvSpPr>
        <p:spPr bwMode="auto">
          <a:xfrm>
            <a:off x="0" y="6624638"/>
            <a:ext cx="3867150" cy="233362"/>
          </a:xfrm>
          <a:prstGeom prst="rect">
            <a:avLst/>
          </a:prstGeom>
          <a:noFill/>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dirty="0">
                <a:solidFill>
                  <a:srgbClr val="003399"/>
                </a:solidFill>
              </a:rPr>
              <a:t>ITM General Meeting, </a:t>
            </a:r>
            <a:r>
              <a:rPr lang="en-GB" sz="1000" dirty="0" smtClean="0">
                <a:solidFill>
                  <a:srgbClr val="003399"/>
                </a:solidFill>
              </a:rPr>
              <a:t>December 2012</a:t>
            </a:r>
            <a:endParaRPr lang="en-US" sz="800" dirty="0">
              <a:solidFill>
                <a:srgbClr val="003399"/>
              </a:solidFill>
            </a:endParaRPr>
          </a:p>
        </p:txBody>
      </p:sp>
      <p:sp>
        <p:nvSpPr>
          <p:cNvPr id="9" name="Platshållare för rubrik 1"/>
          <p:cNvSpPr>
            <a:spLocks noGrp="1"/>
          </p:cNvSpPr>
          <p:nvPr>
            <p:ph type="title"/>
          </p:nvPr>
        </p:nvSpPr>
        <p:spPr>
          <a:xfrm>
            <a:off x="2874207" y="0"/>
            <a:ext cx="6269793" cy="858690"/>
          </a:xfrm>
          <a:prstGeom prst="rect">
            <a:avLst/>
          </a:prstGeom>
        </p:spPr>
        <p:txBody>
          <a:bodyPr rtlCol="0">
            <a:noAutofit/>
          </a:bodyPr>
          <a:lstStyle>
            <a:lvl1pPr>
              <a:defRPr sz="3600"/>
            </a:lvl1pPr>
          </a:lstStyle>
          <a:p>
            <a:r>
              <a:rPr lang="sv-SE" smtClean="0"/>
              <a:t>Klicka här för att ändra format</a:t>
            </a:r>
            <a:endParaRPr lang="sv-SE"/>
          </a:p>
        </p:txBody>
      </p:sp>
      <p:sp>
        <p:nvSpPr>
          <p:cNvPr id="12" name="Platshållare för innehåll 2"/>
          <p:cNvSpPr>
            <a:spLocks noGrp="1"/>
          </p:cNvSpPr>
          <p:nvPr>
            <p:ph idx="11"/>
          </p:nvPr>
        </p:nvSpPr>
        <p:spPr>
          <a:xfrm>
            <a:off x="457200" y="1201597"/>
            <a:ext cx="8229600" cy="4806403"/>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nummer 4"/>
          <p:cNvSpPr>
            <a:spLocks noGrp="1"/>
          </p:cNvSpPr>
          <p:nvPr>
            <p:ph type="sldNum" sz="quarter" idx="12"/>
          </p:nvPr>
        </p:nvSpPr>
        <p:spPr/>
        <p:txBody>
          <a:bodyPr/>
          <a:lstStyle>
            <a:lvl1pPr>
              <a:defRPr/>
            </a:lvl1pPr>
          </a:lstStyle>
          <a:p>
            <a:fld id="{68805A74-0E1F-BB4C-99B4-F8A37560F186}" type="slidenum">
              <a:rPr lang="en-US"/>
              <a:pPr/>
              <a:t>‹#›</a:t>
            </a:fld>
            <a:endParaRPr lang="en-US"/>
          </a:p>
        </p:txBody>
      </p:sp>
    </p:spTree>
    <p:extLst>
      <p:ext uri="{BB962C8B-B14F-4D97-AF65-F5344CB8AC3E}">
        <p14:creationId xmlns:p14="http://schemas.microsoft.com/office/powerpoint/2010/main" val="423519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3B8F9C2-E43F-A748-A454-B7405D207FCA}" type="slidenum">
              <a:rPr lang="en-US"/>
              <a:pPr>
                <a:defRPr/>
              </a:pPr>
              <a:t>‹#›</a:t>
            </a:fld>
            <a:endParaRPr lang="en-US"/>
          </a:p>
        </p:txBody>
      </p:sp>
    </p:spTree>
    <p:extLst>
      <p:ext uri="{BB962C8B-B14F-4D97-AF65-F5344CB8AC3E}">
        <p14:creationId xmlns:p14="http://schemas.microsoft.com/office/powerpoint/2010/main" val="11239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30A10EE-BBD3-354C-B2F1-9D7E7F24AB89}" type="slidenum">
              <a:rPr lang="en-US"/>
              <a:pPr>
                <a:defRPr/>
              </a:pPr>
              <a:t>‹#›</a:t>
            </a:fld>
            <a:endParaRPr lang="en-US"/>
          </a:p>
        </p:txBody>
      </p:sp>
    </p:spTree>
    <p:extLst>
      <p:ext uri="{BB962C8B-B14F-4D97-AF65-F5344CB8AC3E}">
        <p14:creationId xmlns:p14="http://schemas.microsoft.com/office/powerpoint/2010/main" val="40354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20C060-5BBB-8E47-8E6A-5A77DC50DFF2}" type="slidenum">
              <a:rPr lang="en-US"/>
              <a:pPr>
                <a:defRPr/>
              </a:pPr>
              <a:t>‹#›</a:t>
            </a:fld>
            <a:endParaRPr lang="en-US"/>
          </a:p>
        </p:txBody>
      </p:sp>
    </p:spTree>
    <p:extLst>
      <p:ext uri="{BB962C8B-B14F-4D97-AF65-F5344CB8AC3E}">
        <p14:creationId xmlns:p14="http://schemas.microsoft.com/office/powerpoint/2010/main" val="59967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765175"/>
            <a:ext cx="4176713" cy="5688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6313" y="765175"/>
            <a:ext cx="4178300" cy="5688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C14E9E29-D8A1-B446-9F57-65FFB4B552F6}" type="slidenum">
              <a:rPr lang="en-US"/>
              <a:pPr>
                <a:defRPr/>
              </a:pPr>
              <a:t>‹#›</a:t>
            </a:fld>
            <a:endParaRPr lang="en-US"/>
          </a:p>
        </p:txBody>
      </p:sp>
    </p:spTree>
    <p:extLst>
      <p:ext uri="{BB962C8B-B14F-4D97-AF65-F5344CB8AC3E}">
        <p14:creationId xmlns:p14="http://schemas.microsoft.com/office/powerpoint/2010/main" val="227651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654C5264-A32E-F842-BBF6-217C4C9FA539}" type="slidenum">
              <a:rPr lang="en-US"/>
              <a:pPr>
                <a:defRPr/>
              </a:pPr>
              <a:t>‹#›</a:t>
            </a:fld>
            <a:endParaRPr lang="en-US"/>
          </a:p>
        </p:txBody>
      </p:sp>
    </p:spTree>
    <p:extLst>
      <p:ext uri="{BB962C8B-B14F-4D97-AF65-F5344CB8AC3E}">
        <p14:creationId xmlns:p14="http://schemas.microsoft.com/office/powerpoint/2010/main" val="274484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AD148BAD-C01C-794E-847E-61E060F7E4BA}" type="slidenum">
              <a:rPr lang="en-US"/>
              <a:pPr>
                <a:defRPr/>
              </a:pPr>
              <a:t>‹#›</a:t>
            </a:fld>
            <a:endParaRPr lang="en-US"/>
          </a:p>
        </p:txBody>
      </p:sp>
    </p:spTree>
    <p:extLst>
      <p:ext uri="{BB962C8B-B14F-4D97-AF65-F5344CB8AC3E}">
        <p14:creationId xmlns:p14="http://schemas.microsoft.com/office/powerpoint/2010/main" val="156563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DE1C736-3CE9-9543-8CB7-80A228C2369A}" type="slidenum">
              <a:rPr lang="en-US"/>
              <a:pPr>
                <a:defRPr/>
              </a:pPr>
              <a:t>‹#›</a:t>
            </a:fld>
            <a:endParaRPr lang="en-US"/>
          </a:p>
        </p:txBody>
      </p:sp>
    </p:spTree>
    <p:extLst>
      <p:ext uri="{BB962C8B-B14F-4D97-AF65-F5344CB8AC3E}">
        <p14:creationId xmlns:p14="http://schemas.microsoft.com/office/powerpoint/2010/main" val="247020001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4"/>
          <p:cNvSpPr>
            <a:spLocks noGrp="1" noChangeArrowheads="1"/>
          </p:cNvSpPr>
          <p:nvPr>
            <p:ph type="body" idx="1"/>
          </p:nvPr>
        </p:nvSpPr>
        <p:spPr bwMode="auto">
          <a:xfrm>
            <a:off x="457200" y="765175"/>
            <a:ext cx="8507413"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latshållare för bildnummer 4"/>
          <p:cNvSpPr>
            <a:spLocks noGrp="1"/>
          </p:cNvSpPr>
          <p:nvPr>
            <p:ph type="sldNum" sz="quarter" idx="4"/>
          </p:nvPr>
        </p:nvSpPr>
        <p:spPr bwMode="auto">
          <a:xfrm>
            <a:off x="8388350" y="6524625"/>
            <a:ext cx="755650" cy="333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1">
                <a:solidFill>
                  <a:srgbClr val="003399"/>
                </a:solidFill>
              </a:defRPr>
            </a:lvl1pPr>
          </a:lstStyle>
          <a:p>
            <a:fld id="{9C3D3C75-EDC8-DB43-81CF-1AFC56DF13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56" r:id="rId1"/>
    <p:sldLayoutId id="2147483960" r:id="rId2"/>
  </p:sldLayoutIdLst>
  <p:hf hdr="0" dt="0"/>
  <p:txStyles>
    <p:titleStyle>
      <a:lvl1pPr algn="r" rtl="0" eaLnBrk="0" fontAlgn="base" hangingPunct="0">
        <a:spcBef>
          <a:spcPct val="0"/>
        </a:spcBef>
        <a:spcAft>
          <a:spcPct val="0"/>
        </a:spcAft>
        <a:defRPr sz="2800" b="1">
          <a:solidFill>
            <a:schemeClr val="tx2"/>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2800" b="1">
          <a:solidFill>
            <a:schemeClr val="tx2"/>
          </a:solidFill>
          <a:latin typeface="Arial" charset="0"/>
          <a:ea typeface="ＭＳ Ｐゴシック" pitchFamily="-106" charset="-128"/>
          <a:cs typeface="ＭＳ Ｐゴシック" pitchFamily="-106" charset="-128"/>
        </a:defRPr>
      </a:lvl2pPr>
      <a:lvl3pPr algn="r" rtl="0" eaLnBrk="0" fontAlgn="base" hangingPunct="0">
        <a:spcBef>
          <a:spcPct val="0"/>
        </a:spcBef>
        <a:spcAft>
          <a:spcPct val="0"/>
        </a:spcAft>
        <a:defRPr sz="2800" b="1">
          <a:solidFill>
            <a:schemeClr val="tx2"/>
          </a:solidFill>
          <a:latin typeface="Arial" charset="0"/>
          <a:ea typeface="ＭＳ Ｐゴシック" pitchFamily="-106" charset="-128"/>
          <a:cs typeface="ＭＳ Ｐゴシック" pitchFamily="-106" charset="-128"/>
        </a:defRPr>
      </a:lvl3pPr>
      <a:lvl4pPr algn="r" rtl="0" eaLnBrk="0" fontAlgn="base" hangingPunct="0">
        <a:spcBef>
          <a:spcPct val="0"/>
        </a:spcBef>
        <a:spcAft>
          <a:spcPct val="0"/>
        </a:spcAft>
        <a:defRPr sz="2800" b="1">
          <a:solidFill>
            <a:schemeClr val="tx2"/>
          </a:solidFill>
          <a:latin typeface="Arial" charset="0"/>
          <a:ea typeface="ＭＳ Ｐゴシック" pitchFamily="-106" charset="-128"/>
          <a:cs typeface="ＭＳ Ｐゴシック" pitchFamily="-106" charset="-128"/>
        </a:defRPr>
      </a:lvl4pPr>
      <a:lvl5pPr algn="r" rtl="0" eaLnBrk="0" fontAlgn="base" hangingPunct="0">
        <a:spcBef>
          <a:spcPct val="0"/>
        </a:spcBef>
        <a:spcAft>
          <a:spcPct val="0"/>
        </a:spcAft>
        <a:defRPr sz="2800" b="1">
          <a:solidFill>
            <a:schemeClr val="tx2"/>
          </a:solidFill>
          <a:latin typeface="Arial" charset="0"/>
          <a:ea typeface="ＭＳ Ｐゴシック" pitchFamily="-106" charset="-128"/>
          <a:cs typeface="ＭＳ Ｐゴシック" pitchFamily="-106" charset="-128"/>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rgbClr val="FF0000"/>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hlink"/>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hlink"/>
          </a:solidFill>
          <a:latin typeface="+mn-lt"/>
        </a:defRPr>
      </a:lvl6pPr>
      <a:lvl7pPr marL="2971800" indent="-228600" algn="l" rtl="0" fontAlgn="base">
        <a:spcBef>
          <a:spcPct val="20000"/>
        </a:spcBef>
        <a:spcAft>
          <a:spcPct val="0"/>
        </a:spcAft>
        <a:buChar char="»"/>
        <a:defRPr sz="2000">
          <a:solidFill>
            <a:schemeClr val="hlink"/>
          </a:solidFill>
          <a:latin typeface="+mn-lt"/>
        </a:defRPr>
      </a:lvl7pPr>
      <a:lvl8pPr marL="3429000" indent="-228600" algn="l" rtl="0" fontAlgn="base">
        <a:spcBef>
          <a:spcPct val="20000"/>
        </a:spcBef>
        <a:spcAft>
          <a:spcPct val="0"/>
        </a:spcAft>
        <a:buChar char="»"/>
        <a:defRPr sz="2000">
          <a:solidFill>
            <a:schemeClr val="hlink"/>
          </a:solidFill>
          <a:latin typeface="+mn-lt"/>
        </a:defRPr>
      </a:lvl8pPr>
      <a:lvl9pPr marL="3886200" indent="-228600" algn="l" rtl="0" fontAlgn="base">
        <a:spcBef>
          <a:spcPct val="20000"/>
        </a:spcBef>
        <a:spcAft>
          <a:spcPct val="0"/>
        </a:spcAft>
        <a:buChar char="»"/>
        <a:defRPr sz="2000">
          <a:solidFill>
            <a:schemeClr val="hlink"/>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06taskforce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ppt06taskforce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9" name="Rectangle 4"/>
          <p:cNvSpPr>
            <a:spLocks noGrp="1" noChangeArrowheads="1"/>
          </p:cNvSpPr>
          <p:nvPr>
            <p:ph type="body" idx="1"/>
          </p:nvPr>
        </p:nvSpPr>
        <p:spPr bwMode="auto">
          <a:xfrm>
            <a:off x="457200" y="765175"/>
            <a:ext cx="8507413"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3302" name="Rectangle 6"/>
          <p:cNvSpPr>
            <a:spLocks noGrp="1" noChangeArrowheads="1"/>
          </p:cNvSpPr>
          <p:nvPr>
            <p:ph type="sldNum" sz="quarter" idx="4"/>
          </p:nvPr>
        </p:nvSpPr>
        <p:spPr bwMode="auto">
          <a:xfrm>
            <a:off x="8388350" y="6524625"/>
            <a:ext cx="7556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3399"/>
                </a:solidFill>
              </a:defRPr>
            </a:lvl1pPr>
          </a:lstStyle>
          <a:p>
            <a:pPr>
              <a:defRPr/>
            </a:pPr>
            <a:fld id="{2A7B335E-7711-8A44-A1AF-62A8D58056B7}" type="slidenum">
              <a:rPr lang="en-US"/>
              <a:pPr>
                <a:defRPr/>
              </a:pPr>
              <a:t>‹#›</a:t>
            </a:fld>
            <a:endParaRPr lang="en-US"/>
          </a:p>
        </p:txBody>
      </p:sp>
      <p:sp>
        <p:nvSpPr>
          <p:cNvPr id="4" name="Platshållare för sidfot 3"/>
          <p:cNvSpPr txBox="1">
            <a:spLocks noGrp="1"/>
          </p:cNvSpPr>
          <p:nvPr userDrawn="1"/>
        </p:nvSpPr>
        <p:spPr bwMode="auto">
          <a:xfrm>
            <a:off x="0" y="6624638"/>
            <a:ext cx="3867150" cy="233362"/>
          </a:xfrm>
          <a:prstGeom prst="rect">
            <a:avLst/>
          </a:prstGeom>
          <a:noFill/>
          <a:ln>
            <a:miter lim="800000"/>
            <a:headEnd/>
            <a:tailEnd/>
          </a:ln>
        </p:spPr>
        <p:txBody>
          <a:bodyPr/>
          <a:lstStyle>
            <a:lvl1pPr eaLnBrk="0" hangingPunct="0">
              <a:defRPr sz="1600">
                <a:solidFill>
                  <a:schemeClr val="tx1"/>
                </a:solidFill>
                <a:latin typeface="Arial" charset="0"/>
                <a:ea typeface="ＭＳ Ｐゴシック" charset="0"/>
                <a:cs typeface="ＭＳ Ｐゴシック" charset="0"/>
              </a:defRPr>
            </a:lvl1pPr>
            <a:lvl2pPr marL="37931725" indent="-37474525" eaLnBrk="0" hangingPunct="0">
              <a:defRPr sz="1600">
                <a:solidFill>
                  <a:schemeClr val="tx1"/>
                </a:solidFill>
                <a:latin typeface="Arial" charset="0"/>
                <a:ea typeface="ＭＳ Ｐゴシック" charset="0"/>
              </a:defRPr>
            </a:lvl2pPr>
            <a:lvl3pPr eaLnBrk="0" hangingPunct="0">
              <a:defRPr sz="1600">
                <a:solidFill>
                  <a:schemeClr val="tx1"/>
                </a:solidFill>
                <a:latin typeface="Arial" charset="0"/>
                <a:ea typeface="ＭＳ Ｐゴシック" charset="0"/>
              </a:defRPr>
            </a:lvl3pPr>
            <a:lvl4pPr eaLnBrk="0" hangingPunct="0">
              <a:defRPr sz="1600">
                <a:solidFill>
                  <a:schemeClr val="tx1"/>
                </a:solidFill>
                <a:latin typeface="Arial" charset="0"/>
                <a:ea typeface="ＭＳ Ｐゴシック" charset="0"/>
              </a:defRPr>
            </a:lvl4pPr>
            <a:lvl5pPr eaLnBrk="0" hangingPunct="0">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r>
              <a:rPr lang="en-GB" sz="1000" dirty="0" smtClean="0">
                <a:solidFill>
                  <a:srgbClr val="003399"/>
                </a:solidFill>
                <a:cs typeface="Arial" charset="0"/>
              </a:rPr>
              <a:t>ITM General Meeting, Innsbruck, December 2012</a:t>
            </a:r>
            <a:endParaRPr lang="en-US" sz="800" dirty="0" smtClean="0">
              <a:solidFill>
                <a:srgbClr val="003399"/>
              </a:solidFill>
              <a:cs typeface="Arial" charset="0"/>
            </a:endParaRPr>
          </a:p>
        </p:txBody>
      </p:sp>
    </p:spTree>
    <p:extLst>
      <p:ext uri="{BB962C8B-B14F-4D97-AF65-F5344CB8AC3E}">
        <p14:creationId xmlns:p14="http://schemas.microsoft.com/office/powerpoint/2010/main" val="28794480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dt="0"/>
  <p:txStyles>
    <p:titleStyle>
      <a:lvl1pPr algn="r" rtl="0" eaLnBrk="0" fontAlgn="base" hangingPunct="0">
        <a:spcBef>
          <a:spcPct val="0"/>
        </a:spcBef>
        <a:spcAft>
          <a:spcPct val="0"/>
        </a:spcAft>
        <a:defRPr sz="2800" b="1">
          <a:solidFill>
            <a:schemeClr val="tx2"/>
          </a:solidFill>
          <a:latin typeface="+mj-lt"/>
          <a:ea typeface="ＭＳ Ｐゴシック" charset="0"/>
          <a:cs typeface="ＭＳ Ｐゴシック" charset="0"/>
        </a:defRPr>
      </a:lvl1pPr>
      <a:lvl2pPr algn="r" rtl="0" eaLnBrk="0" fontAlgn="base" hangingPunct="0">
        <a:spcBef>
          <a:spcPct val="0"/>
        </a:spcBef>
        <a:spcAft>
          <a:spcPct val="0"/>
        </a:spcAft>
        <a:defRPr sz="2800" b="1">
          <a:solidFill>
            <a:schemeClr val="tx2"/>
          </a:solidFill>
          <a:latin typeface="Arial" charset="0"/>
          <a:ea typeface="ＭＳ Ｐゴシック" charset="0"/>
          <a:cs typeface="ＭＳ Ｐゴシック" charset="0"/>
        </a:defRPr>
      </a:lvl2pPr>
      <a:lvl3pPr algn="r" rtl="0" eaLnBrk="0" fontAlgn="base" hangingPunct="0">
        <a:spcBef>
          <a:spcPct val="0"/>
        </a:spcBef>
        <a:spcAft>
          <a:spcPct val="0"/>
        </a:spcAft>
        <a:defRPr sz="2800" b="1">
          <a:solidFill>
            <a:schemeClr val="tx2"/>
          </a:solidFill>
          <a:latin typeface="Arial" charset="0"/>
          <a:ea typeface="ＭＳ Ｐゴシック" charset="0"/>
          <a:cs typeface="ＭＳ Ｐゴシック" charset="0"/>
        </a:defRPr>
      </a:lvl3pPr>
      <a:lvl4pPr algn="r" rtl="0" eaLnBrk="0" fontAlgn="base" hangingPunct="0">
        <a:spcBef>
          <a:spcPct val="0"/>
        </a:spcBef>
        <a:spcAft>
          <a:spcPct val="0"/>
        </a:spcAft>
        <a:defRPr sz="2800" b="1">
          <a:solidFill>
            <a:schemeClr val="tx2"/>
          </a:solidFill>
          <a:latin typeface="Arial" charset="0"/>
          <a:ea typeface="ＭＳ Ｐゴシック" charset="0"/>
          <a:cs typeface="ＭＳ Ｐゴシック" charset="0"/>
        </a:defRPr>
      </a:lvl4pPr>
      <a:lvl5pPr algn="r" rtl="0" eaLnBrk="0" fontAlgn="base" hangingPunct="0">
        <a:spcBef>
          <a:spcPct val="0"/>
        </a:spcBef>
        <a:spcAft>
          <a:spcPct val="0"/>
        </a:spcAft>
        <a:defRPr sz="2800" b="1">
          <a:solidFill>
            <a:schemeClr val="tx2"/>
          </a:solidFill>
          <a:latin typeface="Arial" charset="0"/>
          <a:ea typeface="ＭＳ Ｐゴシック" charset="0"/>
          <a:cs typeface="ＭＳ Ｐゴシック"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FF00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hlink"/>
          </a:solidFill>
          <a:latin typeface="+mn-lt"/>
          <a:ea typeface="ＭＳ Ｐゴシック" charset="-128"/>
        </a:defRPr>
      </a:lvl5pPr>
      <a:lvl6pPr marL="2514600" indent="-228600" algn="l" rtl="0" fontAlgn="base">
        <a:spcBef>
          <a:spcPct val="20000"/>
        </a:spcBef>
        <a:spcAft>
          <a:spcPct val="0"/>
        </a:spcAft>
        <a:buChar char="»"/>
        <a:defRPr sz="2000">
          <a:solidFill>
            <a:schemeClr val="hlink"/>
          </a:solidFill>
          <a:latin typeface="+mn-lt"/>
        </a:defRPr>
      </a:lvl6pPr>
      <a:lvl7pPr marL="2971800" indent="-228600" algn="l" rtl="0" fontAlgn="base">
        <a:spcBef>
          <a:spcPct val="20000"/>
        </a:spcBef>
        <a:spcAft>
          <a:spcPct val="0"/>
        </a:spcAft>
        <a:buChar char="»"/>
        <a:defRPr sz="2000">
          <a:solidFill>
            <a:schemeClr val="hlink"/>
          </a:solidFill>
          <a:latin typeface="+mn-lt"/>
        </a:defRPr>
      </a:lvl7pPr>
      <a:lvl8pPr marL="3429000" indent="-228600" algn="l" rtl="0" fontAlgn="base">
        <a:spcBef>
          <a:spcPct val="20000"/>
        </a:spcBef>
        <a:spcAft>
          <a:spcPct val="0"/>
        </a:spcAft>
        <a:buChar char="»"/>
        <a:defRPr sz="2000">
          <a:solidFill>
            <a:schemeClr val="hlink"/>
          </a:solidFill>
          <a:latin typeface="+mn-lt"/>
        </a:defRPr>
      </a:lvl8pPr>
      <a:lvl9pPr marL="3886200" indent="-228600" algn="l" rtl="0" fontAlgn="base">
        <a:spcBef>
          <a:spcPct val="20000"/>
        </a:spcBef>
        <a:spcAft>
          <a:spcPct val="0"/>
        </a:spcAft>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fda-itm.eu/ITM/html/imp5_workflow__imp5hcd.html"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gforge.efda-itm.eu/svn/keplerworkflows/trunk/4.09a/imp5/imp5hcd/imp5hcd.x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hyperlink" Target="https://www.efda-itm.eu/ITM/html/itm_conventions.html"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22.png"/><Relationship Id="rId6" Type="http://schemas.openxmlformats.org/officeDocument/2006/relationships/oleObject" Target="../embeddings/oleObject4.bin"/><Relationship Id="rId7" Type="http://schemas.openxmlformats.org/officeDocument/2006/relationships/package" Target="../embeddings/Microsoft_Word_Document4.docx"/><Relationship Id="rId8" Type="http://schemas.openxmlformats.org/officeDocument/2006/relationships/image" Target="../media/image23.png"/><Relationship Id="rId9" Type="http://schemas.openxmlformats.org/officeDocument/2006/relationships/oleObject" Target="../embeddings/oleObject5.bin"/><Relationship Id="rId10" Type="http://schemas.openxmlformats.org/officeDocument/2006/relationships/package" Target="../embeddings/Microsoft_Word_Document5.docx"/><Relationship Id="rId11" Type="http://schemas.openxmlformats.org/officeDocument/2006/relationships/image" Target="../media/image24.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pt06taskforc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876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ctrTitle"/>
          </p:nvPr>
        </p:nvSpPr>
        <p:spPr>
          <a:xfrm>
            <a:off x="494506" y="2276872"/>
            <a:ext cx="8151813" cy="3744913"/>
          </a:xfrm>
        </p:spPr>
        <p:txBody>
          <a:bodyPr/>
          <a:lstStyle/>
          <a:p>
            <a:r>
              <a:rPr lang="en-US" dirty="0">
                <a:solidFill>
                  <a:schemeClr val="bg1"/>
                </a:solidFill>
                <a:latin typeface="Arial" charset="0"/>
                <a:ea typeface="ＭＳ Ｐゴシック" charset="0"/>
                <a:cs typeface="ＭＳ Ｐゴシック" charset="0"/>
              </a:rPr>
              <a:t>IMP5 2012 overview</a:t>
            </a:r>
            <a:r>
              <a:rPr lang="en-US" sz="2000" dirty="0">
                <a:solidFill>
                  <a:schemeClr val="bg1"/>
                </a:solidFill>
                <a:latin typeface="Arial" charset="0"/>
                <a:ea typeface="ＭＳ Ｐゴシック" charset="0"/>
                <a:cs typeface="ＭＳ Ｐゴシック" charset="0"/>
              </a:rPr>
              <a:t/>
            </a:r>
            <a:br>
              <a:rPr lang="en-US" sz="2000" dirty="0">
                <a:solidFill>
                  <a:schemeClr val="bg1"/>
                </a:solidFill>
                <a:latin typeface="Arial" charset="0"/>
                <a:ea typeface="ＭＳ Ｐゴシック" charset="0"/>
                <a:cs typeface="ＭＳ Ｐゴシック" charset="0"/>
              </a:rPr>
            </a:br>
            <a:r>
              <a:rPr lang="en-US" sz="2000" b="0" dirty="0">
                <a:solidFill>
                  <a:schemeClr val="bg1"/>
                </a:solidFill>
                <a:latin typeface="Arial" charset="0"/>
                <a:ea typeface="ＭＳ Ｐゴシック" charset="0"/>
                <a:cs typeface="ＭＳ Ｐゴシック" charset="0"/>
              </a:rPr>
              <a:t>D Farina, T </a:t>
            </a:r>
            <a:r>
              <a:rPr lang="en-US" sz="2000" b="0" dirty="0" err="1">
                <a:solidFill>
                  <a:schemeClr val="bg1"/>
                </a:solidFill>
                <a:latin typeface="Arial" charset="0"/>
                <a:ea typeface="ＭＳ Ｐゴシック" charset="0"/>
                <a:cs typeface="ＭＳ Ｐゴシック" charset="0"/>
              </a:rPr>
              <a:t>Jonsson</a:t>
            </a:r>
            <a:r>
              <a:rPr lang="en-US" sz="2000" b="0" dirty="0">
                <a:solidFill>
                  <a:schemeClr val="bg1"/>
                </a:solidFill>
                <a:latin typeface="Arial" charset="0"/>
                <a:ea typeface="ＭＳ Ｐゴシック" charset="0"/>
                <a:cs typeface="ＭＳ Ｐゴシック" charset="0"/>
              </a:rPr>
              <a:t>, G </a:t>
            </a:r>
            <a:r>
              <a:rPr lang="en-US" sz="2000" b="0" dirty="0" err="1" smtClean="0">
                <a:solidFill>
                  <a:schemeClr val="bg1"/>
                </a:solidFill>
                <a:latin typeface="Arial" charset="0"/>
                <a:ea typeface="ＭＳ Ｐゴシック" charset="0"/>
                <a:cs typeface="ＭＳ Ｐゴシック" charset="0"/>
              </a:rPr>
              <a:t>Vlad</a:t>
            </a:r>
            <a:r>
              <a:rPr lang="en-US" sz="2000" b="0" dirty="0" smtClean="0">
                <a:solidFill>
                  <a:schemeClr val="bg1"/>
                </a:solidFill>
                <a:latin typeface="Arial" charset="0"/>
                <a:ea typeface="ＭＳ Ｐゴシック" charset="0"/>
                <a:cs typeface="ＭＳ Ｐゴシック" charset="0"/>
              </a:rPr>
              <a:t/>
            </a:r>
            <a:br>
              <a:rPr lang="en-US" sz="2000" b="0" dirty="0" smtClean="0">
                <a:solidFill>
                  <a:schemeClr val="bg1"/>
                </a:solidFill>
                <a:latin typeface="Arial" charset="0"/>
                <a:ea typeface="ＭＳ Ｐゴシック" charset="0"/>
                <a:cs typeface="ＭＳ Ｐゴシック" charset="0"/>
              </a:rPr>
            </a:br>
            <a:r>
              <a:rPr lang="en-US" sz="2000" b="0" dirty="0">
                <a:solidFill>
                  <a:schemeClr val="bg1"/>
                </a:solidFill>
                <a:latin typeface="Arial" charset="0"/>
                <a:ea typeface="ＭＳ Ｐゴシック" charset="0"/>
                <a:cs typeface="ＭＳ Ｐゴシック" charset="0"/>
              </a:rPr>
              <a:t/>
            </a:r>
            <a:br>
              <a:rPr lang="en-US" sz="2000" b="0" dirty="0">
                <a:solidFill>
                  <a:schemeClr val="bg1"/>
                </a:solidFill>
                <a:latin typeface="Arial" charset="0"/>
                <a:ea typeface="ＭＳ Ｐゴシック" charset="0"/>
                <a:cs typeface="ＭＳ Ｐゴシック" charset="0"/>
              </a:rPr>
            </a:br>
            <a:r>
              <a:rPr lang="en-US" sz="2000" b="0" dirty="0" smtClean="0">
                <a:solidFill>
                  <a:schemeClr val="bg1"/>
                </a:solidFill>
                <a:latin typeface="Arial" charset="0"/>
              </a:rPr>
              <a:t>on behalf of contributors to IMP5</a:t>
            </a:r>
            <a:r>
              <a:rPr lang="en-GB" sz="2000" b="0" dirty="0" smtClean="0">
                <a:solidFill>
                  <a:srgbClr val="000000"/>
                </a:solidFill>
                <a:latin typeface="Arial" charset="0"/>
                <a:ea typeface="ＭＳ Ｐゴシック" charset="0"/>
                <a:cs typeface="ＭＳ Ｐゴシック" charset="0"/>
              </a:rPr>
              <a:t/>
            </a:r>
            <a:br>
              <a:rPr lang="en-GB" sz="2000" b="0" dirty="0" smtClean="0">
                <a:solidFill>
                  <a:srgbClr val="000000"/>
                </a:solidFill>
                <a:latin typeface="Arial" charset="0"/>
                <a:ea typeface="ＭＳ Ｐゴシック" charset="0"/>
                <a:cs typeface="ＭＳ Ｐゴシック" charset="0"/>
              </a:rPr>
            </a:br>
            <a:r>
              <a:rPr lang="en-GB" sz="2000" b="0" dirty="0">
                <a:solidFill>
                  <a:srgbClr val="000000"/>
                </a:solidFill>
                <a:latin typeface="Arial" charset="0"/>
                <a:ea typeface="ＭＳ Ｐゴシック" charset="0"/>
                <a:cs typeface="ＭＳ Ｐゴシック" charset="0"/>
              </a:rPr>
              <a:t/>
            </a:r>
            <a:br>
              <a:rPr lang="en-GB" sz="2000" b="0" dirty="0">
                <a:solidFill>
                  <a:srgbClr val="000000"/>
                </a:solidFill>
                <a:latin typeface="Arial" charset="0"/>
                <a:ea typeface="ＭＳ Ｐゴシック" charset="0"/>
                <a:cs typeface="ＭＳ Ｐゴシック" charset="0"/>
              </a:rPr>
            </a:br>
            <a:r>
              <a:rPr lang="en-GB" sz="2000" b="0" dirty="0" smtClean="0">
                <a:solidFill>
                  <a:srgbClr val="000000"/>
                </a:solidFill>
                <a:latin typeface="Arial" charset="0"/>
              </a:rPr>
              <a:t>TF Leader : G. </a:t>
            </a:r>
            <a:r>
              <a:rPr lang="en-GB" sz="2000" b="0" dirty="0" err="1" smtClean="0">
                <a:solidFill>
                  <a:srgbClr val="000000"/>
                </a:solidFill>
                <a:latin typeface="Arial" charset="0"/>
              </a:rPr>
              <a:t>Falchetto</a:t>
            </a:r>
            <a:r>
              <a:rPr lang="en-GB" sz="2000" b="0" dirty="0" smtClean="0">
                <a:solidFill>
                  <a:srgbClr val="000000"/>
                </a:solidFill>
                <a:latin typeface="Arial" charset="0"/>
              </a:rPr>
              <a:t>, </a:t>
            </a:r>
            <a:br>
              <a:rPr lang="en-GB" sz="2000" b="0" dirty="0" smtClean="0">
                <a:solidFill>
                  <a:srgbClr val="000000"/>
                </a:solidFill>
                <a:latin typeface="Arial" charset="0"/>
              </a:rPr>
            </a:br>
            <a:r>
              <a:rPr lang="en-GB" sz="2000" b="0" dirty="0" smtClean="0">
                <a:solidFill>
                  <a:srgbClr val="000000"/>
                </a:solidFill>
                <a:latin typeface="Arial" charset="0"/>
              </a:rPr>
              <a:t>Deputies: R. Coelho, D. P. </a:t>
            </a:r>
            <a:r>
              <a:rPr lang="en-GB" sz="2000" b="0" dirty="0" err="1" smtClean="0">
                <a:solidFill>
                  <a:srgbClr val="000000"/>
                </a:solidFill>
                <a:latin typeface="Arial" charset="0"/>
              </a:rPr>
              <a:t>Coster</a:t>
            </a:r>
            <a:r>
              <a:rPr lang="en-GB" sz="2000" b="0" dirty="0" smtClean="0">
                <a:solidFill>
                  <a:srgbClr val="000000"/>
                </a:solidFill>
                <a:latin typeface="Arial" charset="0"/>
              </a:rPr>
              <a:t/>
            </a:r>
            <a:br>
              <a:rPr lang="en-GB" sz="2000" b="0" dirty="0" smtClean="0">
                <a:solidFill>
                  <a:srgbClr val="000000"/>
                </a:solidFill>
                <a:latin typeface="Arial" charset="0"/>
              </a:rPr>
            </a:br>
            <a:r>
              <a:rPr lang="en-GB" sz="2000" b="0" dirty="0" smtClean="0">
                <a:solidFill>
                  <a:srgbClr val="000000"/>
                </a:solidFill>
                <a:latin typeface="Arial" charset="0"/>
              </a:rPr>
              <a:t/>
            </a:r>
            <a:br>
              <a:rPr lang="en-GB" sz="2000" b="0" dirty="0" smtClean="0">
                <a:solidFill>
                  <a:srgbClr val="000000"/>
                </a:solidFill>
                <a:latin typeface="Arial" charset="0"/>
              </a:rPr>
            </a:br>
            <a:r>
              <a:rPr lang="en-GB" sz="2000" b="0" dirty="0" smtClean="0">
                <a:solidFill>
                  <a:srgbClr val="000000"/>
                </a:solidFill>
                <a:latin typeface="Arial" charset="0"/>
              </a:rPr>
              <a:t>EFDA CSU Contact Person: D. </a:t>
            </a:r>
            <a:r>
              <a:rPr lang="en-GB" sz="2000" b="0" dirty="0" err="1" smtClean="0">
                <a:solidFill>
                  <a:srgbClr val="000000"/>
                </a:solidFill>
                <a:latin typeface="Arial" charset="0"/>
              </a:rPr>
              <a:t>Kalupin</a:t>
            </a:r>
            <a:r>
              <a:rPr lang="en-US" sz="1600" b="0" dirty="0">
                <a:solidFill>
                  <a:schemeClr val="tx1"/>
                </a:solidFill>
                <a:latin typeface="Arial" charset="0"/>
                <a:ea typeface="ＭＳ Ｐゴシック" charset="0"/>
                <a:cs typeface="ＭＳ Ｐゴシック" charset="0"/>
              </a:rPr>
              <a:t/>
            </a:r>
            <a:br>
              <a:rPr lang="en-US" sz="1600" b="0" dirty="0">
                <a:solidFill>
                  <a:schemeClr val="tx1"/>
                </a:solidFill>
                <a:latin typeface="Arial" charset="0"/>
                <a:ea typeface="ＭＳ Ｐゴシック" charset="0"/>
                <a:cs typeface="ＭＳ Ｐゴシック" charset="0"/>
              </a:rPr>
            </a:br>
            <a:r>
              <a:rPr lang="en-GB" sz="1600" b="0" dirty="0">
                <a:solidFill>
                  <a:srgbClr val="000000"/>
                </a:solidFill>
                <a:latin typeface="Arial" charset="0"/>
                <a:ea typeface="ＭＳ Ｐゴシック" charset="0"/>
                <a:cs typeface="ＭＳ Ｐゴシック" charset="0"/>
              </a:rPr>
              <a:t/>
            </a:r>
            <a:br>
              <a:rPr lang="en-GB" sz="1600" b="0" dirty="0">
                <a:solidFill>
                  <a:srgbClr val="000000"/>
                </a:solidFill>
                <a:latin typeface="Arial" charset="0"/>
                <a:ea typeface="ＭＳ Ｐゴシック" charset="0"/>
                <a:cs typeface="ＭＳ Ｐゴシック" charset="0"/>
              </a:rPr>
            </a:br>
            <a:r>
              <a:rPr lang="en-GB" sz="2000" b="0" dirty="0">
                <a:solidFill>
                  <a:srgbClr val="000000"/>
                </a:solidFill>
                <a:latin typeface="Arial" charset="0"/>
                <a:ea typeface="ＭＳ Ｐゴシック" charset="0"/>
                <a:cs typeface="ＭＳ Ｐゴシック" charset="0"/>
              </a:rPr>
              <a:t> </a:t>
            </a:r>
            <a:r>
              <a:rPr lang="en-GB" sz="1400" dirty="0">
                <a:latin typeface="Arial" charset="0"/>
                <a:ea typeface="ＭＳ Ｐゴシック" charset="0"/>
                <a:cs typeface="ＭＳ Ｐゴシック" charset="0"/>
              </a:rPr>
              <a:t/>
            </a:r>
            <a:br>
              <a:rPr lang="en-GB" sz="1400" dirty="0">
                <a:latin typeface="Arial" charset="0"/>
                <a:ea typeface="ＭＳ Ｐゴシック" charset="0"/>
                <a:cs typeface="ＭＳ Ｐゴシック" charset="0"/>
              </a:rPr>
            </a:br>
            <a:endParaRPr lang="en-GB" sz="1400" dirty="0">
              <a:latin typeface="Arial" charset="0"/>
              <a:ea typeface="ＭＳ Ｐゴシック" charset="0"/>
              <a:cs typeface="ＭＳ Ｐゴシック" charset="0"/>
            </a:endParaRPr>
          </a:p>
        </p:txBody>
      </p:sp>
      <p:sp>
        <p:nvSpPr>
          <p:cNvPr id="6" name="Text Box 4"/>
          <p:cNvSpPr txBox="1">
            <a:spLocks noChangeArrowheads="1"/>
          </p:cNvSpPr>
          <p:nvPr/>
        </p:nvSpPr>
        <p:spPr bwMode="auto">
          <a:xfrm>
            <a:off x="4356100" y="523875"/>
            <a:ext cx="4787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GB" b="1" i="1" dirty="0"/>
              <a:t>ITM General Meeting</a:t>
            </a:r>
          </a:p>
          <a:p>
            <a:pPr algn="r" eaLnBrk="1" hangingPunct="1"/>
            <a:r>
              <a:rPr lang="en-GB" b="1" i="1" dirty="0"/>
              <a:t>Innsbruck, December 2012</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rrvacEL40-1ray.pdf"/>
          <p:cNvPicPr>
            <a:picLocks noChangeAspect="1"/>
          </p:cNvPicPr>
          <p:nvPr/>
        </p:nvPicPr>
        <p:blipFill>
          <a:blip r:embed="rId3"/>
          <a:srcRect t="2988" b="1838"/>
          <a:stretch>
            <a:fillRect/>
          </a:stretch>
        </p:blipFill>
        <p:spPr>
          <a:xfrm>
            <a:off x="4750742" y="1080130"/>
            <a:ext cx="2269530" cy="1620000"/>
          </a:xfrm>
          <a:prstGeom prst="rect">
            <a:avLst/>
          </a:prstGeom>
        </p:spPr>
      </p:pic>
      <p:sp>
        <p:nvSpPr>
          <p:cNvPr id="11" name="Rectangle 352"/>
          <p:cNvSpPr>
            <a:spLocks noChangeArrowheads="1"/>
          </p:cNvSpPr>
          <p:nvPr/>
        </p:nvSpPr>
        <p:spPr bwMode="auto">
          <a:xfrm>
            <a:off x="117219" y="5229200"/>
            <a:ext cx="8906387" cy="1200329"/>
          </a:xfrm>
          <a:prstGeom prst="rect">
            <a:avLst/>
          </a:prstGeom>
          <a:noFill/>
          <a:ln w="9525">
            <a:solidFill>
              <a:srgbClr val="008000"/>
            </a:solidFill>
            <a:miter lim="800000"/>
            <a:headEnd/>
            <a:tailEnd/>
          </a:ln>
          <a:effectLst/>
        </p:spPr>
        <p:txBody>
          <a:bodyPr wrap="square">
            <a:prstTxWarp prst="textNoShape">
              <a:avLst/>
            </a:prstTxWarp>
            <a:spAutoFit/>
          </a:bodyPr>
          <a:lstStyle/>
          <a:p>
            <a:pPr defTabSz="4154488">
              <a:lnSpc>
                <a:spcPct val="100000"/>
              </a:lnSpc>
              <a:spcBef>
                <a:spcPct val="0"/>
              </a:spcBef>
            </a:pPr>
            <a:r>
              <a:rPr lang="en-GB" altLang="zh-CN" dirty="0" smtClean="0"/>
              <a:t>ITM-TF valuable </a:t>
            </a:r>
            <a:r>
              <a:rPr lang="en-GB" altLang="zh-CN" dirty="0"/>
              <a:t>environment</a:t>
            </a:r>
            <a:r>
              <a:rPr lang="en-GB" altLang="zh-CN" b="0" dirty="0"/>
              <a:t> for</a:t>
            </a:r>
            <a:r>
              <a:rPr lang="en-GB" altLang="zh-CN" b="0" dirty="0" smtClean="0"/>
              <a:t> </a:t>
            </a:r>
            <a:r>
              <a:rPr lang="en-GB" altLang="zh-CN" dirty="0" smtClean="0"/>
              <a:t>code </a:t>
            </a:r>
            <a:r>
              <a:rPr lang="en-GB" altLang="zh-CN" b="1" dirty="0"/>
              <a:t>benchmarking </a:t>
            </a:r>
            <a:r>
              <a:rPr lang="en-GB" altLang="zh-CN" b="0" dirty="0"/>
              <a:t>and </a:t>
            </a:r>
            <a:r>
              <a:rPr lang="en-GB" altLang="zh-CN" dirty="0"/>
              <a:t>coupling into </a:t>
            </a:r>
            <a:r>
              <a:rPr lang="en-GB" altLang="zh-CN" b="1" dirty="0"/>
              <a:t>complex integrated </a:t>
            </a:r>
            <a:r>
              <a:rPr lang="en-GB" altLang="zh-CN" b="1" dirty="0" smtClean="0"/>
              <a:t>simulations</a:t>
            </a:r>
          </a:p>
          <a:p>
            <a:pPr defTabSz="4154488">
              <a:spcBef>
                <a:spcPct val="0"/>
              </a:spcBef>
              <a:buFont typeface="Arial"/>
              <a:buChar char="•"/>
            </a:pPr>
            <a:r>
              <a:rPr lang="en-GB" altLang="zh-CN" b="0" dirty="0" smtClean="0"/>
              <a:t> Codes easily interchanged in the same ITM workflow </a:t>
            </a:r>
            <a:r>
              <a:rPr lang="en-GB" altLang="zh-CN" sz="1400" b="0" dirty="0" smtClean="0"/>
              <a:t>(same interface for data input/output)</a:t>
            </a:r>
          </a:p>
          <a:p>
            <a:pPr defTabSz="4154488">
              <a:spcBef>
                <a:spcPct val="0"/>
              </a:spcBef>
              <a:buFont typeface="Arial"/>
              <a:buChar char="•"/>
            </a:pPr>
            <a:r>
              <a:rPr lang="en-GB" altLang="zh-CN" b="0" dirty="0" smtClean="0"/>
              <a:t> Sources of discrepancy in benchmarks are </a:t>
            </a:r>
            <a:r>
              <a:rPr lang="en-GB" altLang="zh-CN" dirty="0" smtClean="0"/>
              <a:t>m</a:t>
            </a:r>
            <a:r>
              <a:rPr lang="en-GB" altLang="zh-CN" b="0" dirty="0" smtClean="0"/>
              <a:t>inimized</a:t>
            </a:r>
          </a:p>
        </p:txBody>
      </p:sp>
      <p:sp>
        <p:nvSpPr>
          <p:cNvPr id="12" name="Text Box 500"/>
          <p:cNvSpPr txBox="1">
            <a:spLocks noChangeArrowheads="1"/>
          </p:cNvSpPr>
          <p:nvPr/>
        </p:nvSpPr>
        <p:spPr bwMode="auto">
          <a:xfrm>
            <a:off x="34042" y="980728"/>
            <a:ext cx="4698722" cy="1745093"/>
          </a:xfrm>
          <a:prstGeom prst="rect">
            <a:avLst/>
          </a:prstGeom>
          <a:noFill/>
          <a:ln w="9525">
            <a:solidFill>
              <a:schemeClr val="tx2"/>
            </a:solidFill>
            <a:miter lim="800000"/>
            <a:headEnd/>
            <a:tailEnd/>
          </a:ln>
          <a:effectLst/>
        </p:spPr>
        <p:txBody>
          <a:bodyPr wrap="none">
            <a:prstTxWarp prst="textNoShape">
              <a:avLst/>
            </a:prstTxWarp>
            <a:spAutoFit/>
          </a:bodyPr>
          <a:lstStyle/>
          <a:p>
            <a:pPr marL="177800" indent="-177800" defTabSz="4154488">
              <a:lnSpc>
                <a:spcPct val="120000"/>
              </a:lnSpc>
              <a:spcBef>
                <a:spcPct val="0"/>
              </a:spcBef>
            </a:pPr>
            <a:r>
              <a:rPr lang="en-GB" altLang="zh-CN" b="0" dirty="0">
                <a:solidFill>
                  <a:schemeClr val="tx1"/>
                </a:solidFill>
                <a:ea typeface="SimSun" charset="-122"/>
                <a:cs typeface="SimSun" charset="-122"/>
              </a:rPr>
              <a:t>Good </a:t>
            </a:r>
            <a:r>
              <a:rPr lang="en-GB" altLang="zh-CN" b="0" dirty="0" smtClean="0">
                <a:solidFill>
                  <a:schemeClr val="tx1"/>
                </a:solidFill>
                <a:ea typeface="SimSun" charset="-122"/>
                <a:cs typeface="SimSun" charset="-122"/>
              </a:rPr>
              <a:t>agreement in all the cases: </a:t>
            </a:r>
          </a:p>
          <a:p>
            <a:pPr defTabSz="4154488">
              <a:lnSpc>
                <a:spcPct val="120000"/>
              </a:lnSpc>
              <a:spcBef>
                <a:spcPct val="0"/>
              </a:spcBef>
              <a:buFont typeface="Arial"/>
              <a:buChar char="•"/>
            </a:pPr>
            <a:r>
              <a:rPr lang="en-GB" altLang="zh-CN" b="0" dirty="0" smtClean="0">
                <a:solidFill>
                  <a:schemeClr val="tx1"/>
                </a:solidFill>
                <a:ea typeface="SimSun" charset="-122"/>
                <a:cs typeface="SimSun" charset="-122"/>
              </a:rPr>
              <a:t> Trajectories within </a:t>
            </a:r>
            <a:r>
              <a:rPr lang="en-GB" altLang="zh-CN" b="0" dirty="0" smtClean="0">
                <a:solidFill>
                  <a:schemeClr val="tx1"/>
                </a:solidFill>
                <a:sym typeface="Symbol" charset="2"/>
              </a:rPr>
              <a:t></a:t>
            </a:r>
            <a:r>
              <a:rPr lang="en-GB" altLang="zh-CN" b="0" dirty="0" smtClean="0">
                <a:solidFill>
                  <a:schemeClr val="tx1"/>
                </a:solidFill>
                <a:ea typeface="SimSun" charset="-122"/>
                <a:cs typeface="SimSun" charset="-122"/>
              </a:rPr>
              <a:t>R~10 cm after 4m path</a:t>
            </a:r>
          </a:p>
          <a:p>
            <a:pPr defTabSz="4154488">
              <a:lnSpc>
                <a:spcPct val="120000"/>
              </a:lnSpc>
              <a:spcBef>
                <a:spcPct val="0"/>
              </a:spcBef>
              <a:buFont typeface="Arial"/>
              <a:buChar char="•"/>
            </a:pPr>
            <a:r>
              <a:rPr lang="en-GB" altLang="zh-CN" b="0" dirty="0" smtClean="0">
                <a:solidFill>
                  <a:schemeClr val="tx1"/>
                </a:solidFill>
                <a:ea typeface="SimSun" charset="-122"/>
                <a:cs typeface="SimSun" charset="-122"/>
              </a:rPr>
              <a:t> |</a:t>
            </a:r>
            <a:r>
              <a:rPr lang="en-GB" altLang="zh-CN" b="0" dirty="0">
                <a:solidFill>
                  <a:schemeClr val="tx1"/>
                </a:solidFill>
                <a:ea typeface="SimSun" charset="-122"/>
                <a:cs typeface="SimSun" charset="-122"/>
                <a:sym typeface="Symbol" charset="2"/>
              </a:rPr>
              <a:t></a:t>
            </a:r>
            <a:r>
              <a:rPr lang="en-GB" altLang="zh-CN" b="0" dirty="0">
                <a:solidFill>
                  <a:schemeClr val="tx1"/>
                </a:solidFill>
                <a:ea typeface="SimSun" charset="-122"/>
                <a:cs typeface="SimSun" charset="-122"/>
              </a:rPr>
              <a:t>I</a:t>
            </a:r>
            <a:r>
              <a:rPr lang="en-GB" altLang="zh-CN" b="0" baseline="-25000" dirty="0">
                <a:solidFill>
                  <a:schemeClr val="tx1"/>
                </a:solidFill>
                <a:ea typeface="SimSun" charset="-122"/>
                <a:cs typeface="SimSun" charset="-122"/>
              </a:rPr>
              <a:t>CD</a:t>
            </a:r>
            <a:r>
              <a:rPr lang="en-GB" altLang="zh-CN" b="0" dirty="0">
                <a:solidFill>
                  <a:schemeClr val="tx1"/>
                </a:solidFill>
                <a:ea typeface="SimSun" charset="-122"/>
                <a:cs typeface="SimSun" charset="-122"/>
              </a:rPr>
              <a:t>/ I</a:t>
            </a:r>
            <a:r>
              <a:rPr lang="en-GB" altLang="zh-CN" b="0" baseline="-25000" dirty="0">
                <a:solidFill>
                  <a:schemeClr val="tx1"/>
                </a:solidFill>
                <a:ea typeface="SimSun" charset="-122"/>
                <a:cs typeface="SimSun" charset="-122"/>
              </a:rPr>
              <a:t>CD</a:t>
            </a:r>
            <a:r>
              <a:rPr lang="en-GB" altLang="zh-CN" b="0" dirty="0">
                <a:solidFill>
                  <a:schemeClr val="tx1"/>
                </a:solidFill>
                <a:ea typeface="SimSun" charset="-122"/>
                <a:cs typeface="SimSun" charset="-122"/>
              </a:rPr>
              <a:t>|&lt; 15</a:t>
            </a:r>
            <a:r>
              <a:rPr lang="en-GB" altLang="zh-CN" b="0" dirty="0" smtClean="0">
                <a:solidFill>
                  <a:schemeClr val="tx1"/>
                </a:solidFill>
                <a:ea typeface="SimSun" charset="-122"/>
                <a:cs typeface="SimSun" charset="-122"/>
              </a:rPr>
              <a:t>%</a:t>
            </a:r>
            <a:endParaRPr lang="en-GB" altLang="zh-CN" dirty="0" smtClean="0">
              <a:ea typeface="SimSun" charset="-122"/>
              <a:cs typeface="SimSun" charset="-122"/>
            </a:endParaRPr>
          </a:p>
          <a:p>
            <a:pPr defTabSz="4154488">
              <a:lnSpc>
                <a:spcPct val="120000"/>
              </a:lnSpc>
              <a:spcBef>
                <a:spcPct val="0"/>
              </a:spcBef>
              <a:buFont typeface="Arial"/>
              <a:buChar char="•"/>
            </a:pPr>
            <a:r>
              <a:rPr lang="en-GB" altLang="zh-CN" b="0" dirty="0" smtClean="0">
                <a:solidFill>
                  <a:schemeClr val="tx1"/>
                </a:solidFill>
                <a:sym typeface="Symbol" charset="2"/>
              </a:rPr>
              <a:t> </a:t>
            </a:r>
            <a:r>
              <a:rPr lang="en-GB" altLang="zh-CN" b="0" dirty="0" err="1" smtClean="0">
                <a:solidFill>
                  <a:schemeClr val="tx1"/>
                </a:solidFill>
                <a:sym typeface="Symbol" charset="2"/>
              </a:rPr>
              <a:t></a:t>
            </a:r>
            <a:r>
              <a:rPr lang="en-GB" altLang="zh-CN" b="0" dirty="0" err="1" smtClean="0">
                <a:solidFill>
                  <a:schemeClr val="tx1"/>
                </a:solidFill>
              </a:rPr>
              <a:t>(</a:t>
            </a:r>
            <a:r>
              <a:rPr lang="en-GB" altLang="zh-CN" b="0" i="1" dirty="0" err="1">
                <a:solidFill>
                  <a:schemeClr val="tx1"/>
                </a:solidFill>
                <a:ea typeface="SimSun" charset="-122"/>
                <a:cs typeface="SimSun" charset="-122"/>
              </a:rPr>
              <a:t>dP/dV</a:t>
            </a:r>
            <a:r>
              <a:rPr lang="en-GB" altLang="zh-CN" b="0" i="1" dirty="0">
                <a:solidFill>
                  <a:schemeClr val="tx1"/>
                </a:solidFill>
                <a:ea typeface="SimSun" charset="-122"/>
                <a:cs typeface="SimSun" charset="-122"/>
              </a:rPr>
              <a:t>)/</a:t>
            </a:r>
            <a:r>
              <a:rPr lang="en-GB" altLang="zh-CN" b="0" dirty="0">
                <a:solidFill>
                  <a:schemeClr val="tx1"/>
                </a:solidFill>
                <a:ea typeface="SimSun" charset="-122"/>
                <a:cs typeface="SimSun" charset="-122"/>
              </a:rPr>
              <a:t> </a:t>
            </a:r>
            <a:r>
              <a:rPr lang="en-GB" altLang="zh-CN" b="0" i="1" dirty="0" err="1">
                <a:solidFill>
                  <a:schemeClr val="tx1"/>
                </a:solidFill>
              </a:rPr>
              <a:t>dP/dV</a:t>
            </a:r>
            <a:r>
              <a:rPr lang="en-GB" altLang="zh-CN" b="0" dirty="0">
                <a:solidFill>
                  <a:schemeClr val="tx1"/>
                </a:solidFill>
              </a:rPr>
              <a:t> ~ |</a:t>
            </a:r>
            <a:r>
              <a:rPr lang="en-GB" altLang="zh-CN" b="0" dirty="0">
                <a:solidFill>
                  <a:schemeClr val="tx1"/>
                </a:solidFill>
                <a:sym typeface="Symbol" charset="2"/>
              </a:rPr>
              <a:t></a:t>
            </a:r>
            <a:r>
              <a:rPr lang="en-GB" altLang="zh-CN" b="0" dirty="0">
                <a:solidFill>
                  <a:schemeClr val="tx1"/>
                </a:solidFill>
              </a:rPr>
              <a:t>J</a:t>
            </a:r>
            <a:r>
              <a:rPr lang="en-GB" altLang="zh-CN" b="0" baseline="-25000" dirty="0">
                <a:solidFill>
                  <a:schemeClr val="tx1"/>
                </a:solidFill>
              </a:rPr>
              <a:t>CD</a:t>
            </a:r>
            <a:r>
              <a:rPr lang="en-GB" altLang="zh-CN" b="0" dirty="0">
                <a:solidFill>
                  <a:schemeClr val="tx1"/>
                </a:solidFill>
              </a:rPr>
              <a:t>/ J</a:t>
            </a:r>
            <a:r>
              <a:rPr lang="en-GB" altLang="zh-CN" b="0" baseline="-25000" dirty="0">
                <a:solidFill>
                  <a:schemeClr val="tx1"/>
                </a:solidFill>
              </a:rPr>
              <a:t>CD</a:t>
            </a:r>
            <a:r>
              <a:rPr lang="en-GB" altLang="zh-CN" b="0" dirty="0">
                <a:solidFill>
                  <a:schemeClr val="tx1"/>
                </a:solidFill>
              </a:rPr>
              <a:t>| ~ </a:t>
            </a:r>
            <a:r>
              <a:rPr lang="en-GB" altLang="zh-CN" b="0" dirty="0">
                <a:solidFill>
                  <a:schemeClr val="tx1"/>
                </a:solidFill>
                <a:ea typeface="SimSun" charset="-122"/>
                <a:cs typeface="SimSun" charset="-122"/>
              </a:rPr>
              <a:t>10</a:t>
            </a:r>
            <a:r>
              <a:rPr lang="en-GB" altLang="zh-CN" b="0" dirty="0" smtClean="0">
                <a:solidFill>
                  <a:schemeClr val="tx1"/>
                </a:solidFill>
                <a:ea typeface="SimSun" charset="-122"/>
                <a:cs typeface="SimSun" charset="-122"/>
              </a:rPr>
              <a:t>%</a:t>
            </a:r>
            <a:endParaRPr lang="en-GB" altLang="zh-CN" dirty="0" smtClean="0">
              <a:ea typeface="SimSun" charset="-122"/>
              <a:cs typeface="SimSun" charset="-122"/>
            </a:endParaRPr>
          </a:p>
          <a:p>
            <a:pPr defTabSz="4154488">
              <a:lnSpc>
                <a:spcPct val="120000"/>
              </a:lnSpc>
              <a:spcBef>
                <a:spcPct val="0"/>
              </a:spcBef>
              <a:buFont typeface="Arial"/>
              <a:buChar char="•"/>
            </a:pPr>
            <a:r>
              <a:rPr lang="en-GB" altLang="zh-CN" b="0" dirty="0" smtClean="0">
                <a:solidFill>
                  <a:schemeClr val="tx1"/>
                </a:solidFill>
                <a:ea typeface="SimSun" charset="-122"/>
                <a:cs typeface="SimSun" charset="-122"/>
              </a:rPr>
              <a:t> peaking </a:t>
            </a:r>
            <a:r>
              <a:rPr lang="en-GB" altLang="zh-CN" b="0" dirty="0">
                <a:solidFill>
                  <a:schemeClr val="tx1"/>
                </a:solidFill>
                <a:ea typeface="SimSun" charset="-122"/>
                <a:cs typeface="SimSun" charset="-122"/>
              </a:rPr>
              <a:t>positions match within </a:t>
            </a:r>
            <a:r>
              <a:rPr lang="en-GB" altLang="zh-CN" b="0" dirty="0">
                <a:solidFill>
                  <a:schemeClr val="tx1"/>
                </a:solidFill>
                <a:latin typeface="Symbol" charset="2"/>
                <a:ea typeface="SimSun" charset="-122"/>
                <a:cs typeface="SimSun" charset="-122"/>
                <a:sym typeface="Symbol" charset="2"/>
              </a:rPr>
              <a:t></a:t>
            </a:r>
            <a:r>
              <a:rPr lang="en-GB" altLang="zh-CN" b="0" dirty="0">
                <a:solidFill>
                  <a:schemeClr val="tx1"/>
                </a:solidFill>
                <a:ea typeface="SimSun" charset="-122"/>
                <a:cs typeface="SimSun" charset="-122"/>
              </a:rPr>
              <a:t>~0.02</a:t>
            </a:r>
            <a:endParaRPr lang="en-GB" b="0" dirty="0">
              <a:solidFill>
                <a:schemeClr val="tx1"/>
              </a:solidFill>
              <a:ea typeface="SimSun" charset="-122"/>
              <a:cs typeface="SimSun" charset="-122"/>
            </a:endParaRPr>
          </a:p>
        </p:txBody>
      </p:sp>
      <p:sp>
        <p:nvSpPr>
          <p:cNvPr id="14" name="TextBox 109"/>
          <p:cNvSpPr txBox="1">
            <a:spLocks noChangeArrowheads="1"/>
          </p:cNvSpPr>
          <p:nvPr/>
        </p:nvSpPr>
        <p:spPr bwMode="auto">
          <a:xfrm>
            <a:off x="6732240" y="836712"/>
            <a:ext cx="1224136" cy="307777"/>
          </a:xfrm>
          <a:prstGeom prst="rect">
            <a:avLst/>
          </a:prstGeom>
          <a:solidFill>
            <a:schemeClr val="bg1"/>
          </a:solidFill>
          <a:ln w="9525">
            <a:noFill/>
            <a:miter lim="800000"/>
            <a:headEnd/>
            <a:tailEnd/>
          </a:ln>
        </p:spPr>
        <p:txBody>
          <a:bodyPr wrap="square">
            <a:prstTxWarp prst="textNoShape">
              <a:avLst/>
            </a:prstTxWarp>
            <a:spAutoFit/>
          </a:bodyPr>
          <a:lstStyle/>
          <a:p>
            <a:pPr algn="just">
              <a:spcBef>
                <a:spcPts val="0"/>
              </a:spcBef>
              <a:spcAft>
                <a:spcPts val="0"/>
              </a:spcAft>
            </a:pPr>
            <a:r>
              <a:rPr lang="en-US" sz="1400" dirty="0" smtClean="0">
                <a:latin typeface="Arial"/>
                <a:ea typeface="Helvetica"/>
                <a:cs typeface="Arial"/>
              </a:rPr>
              <a:t>EL40</a:t>
            </a:r>
          </a:p>
        </p:txBody>
      </p:sp>
      <p:pic>
        <p:nvPicPr>
          <p:cNvPr id="15" name="Picture 14" descr="dzzvacEL40-1ra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000" y="1088920"/>
            <a:ext cx="2160000" cy="1620000"/>
          </a:xfrm>
          <a:prstGeom prst="rect">
            <a:avLst/>
          </a:prstGeom>
        </p:spPr>
      </p:pic>
      <p:pic>
        <p:nvPicPr>
          <p:cNvPr id="16" name="Picture 15" descr="dpdvEL25.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920" y="2996952"/>
            <a:ext cx="2880000" cy="2160000"/>
          </a:xfrm>
          <a:prstGeom prst="rect">
            <a:avLst/>
          </a:prstGeom>
        </p:spPr>
      </p:pic>
      <p:pic>
        <p:nvPicPr>
          <p:cNvPr id="17" name="Picture 16" descr="dpdvEL40.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0835" y="2996952"/>
            <a:ext cx="2880000" cy="2160000"/>
          </a:xfrm>
          <a:prstGeom prst="rect">
            <a:avLst/>
          </a:prstGeom>
        </p:spPr>
      </p:pic>
      <p:pic>
        <p:nvPicPr>
          <p:cNvPr id="18" name="Picture 17" descr="dpdvUL.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5676" y="2996952"/>
            <a:ext cx="2880000" cy="2160000"/>
          </a:xfrm>
          <a:prstGeom prst="rect">
            <a:avLst/>
          </a:prstGeom>
        </p:spPr>
      </p:pic>
      <p:sp>
        <p:nvSpPr>
          <p:cNvPr id="19" name="TextBox 109"/>
          <p:cNvSpPr txBox="1">
            <a:spLocks noChangeArrowheads="1"/>
          </p:cNvSpPr>
          <p:nvPr/>
        </p:nvSpPr>
        <p:spPr bwMode="auto">
          <a:xfrm>
            <a:off x="1600200" y="2958842"/>
            <a:ext cx="811560" cy="307777"/>
          </a:xfrm>
          <a:prstGeom prst="rect">
            <a:avLst/>
          </a:prstGeom>
          <a:solidFill>
            <a:schemeClr val="bg1"/>
          </a:solidFill>
          <a:ln w="9525">
            <a:noFill/>
            <a:miter lim="800000"/>
            <a:headEnd/>
            <a:tailEnd/>
          </a:ln>
        </p:spPr>
        <p:txBody>
          <a:bodyPr wrap="square">
            <a:prstTxWarp prst="textNoShape">
              <a:avLst/>
            </a:prstTxWarp>
            <a:spAutoFit/>
          </a:bodyPr>
          <a:lstStyle/>
          <a:p>
            <a:pPr algn="just">
              <a:spcBef>
                <a:spcPts val="0"/>
              </a:spcBef>
              <a:spcAft>
                <a:spcPts val="0"/>
              </a:spcAft>
            </a:pPr>
            <a:r>
              <a:rPr lang="en-US" sz="1400" dirty="0" smtClean="0">
                <a:latin typeface="Arial"/>
                <a:ea typeface="Helvetica"/>
                <a:cs typeface="Arial"/>
              </a:rPr>
              <a:t>EL25</a:t>
            </a:r>
          </a:p>
        </p:txBody>
      </p:sp>
      <p:sp>
        <p:nvSpPr>
          <p:cNvPr id="20" name="TextBox 109"/>
          <p:cNvSpPr txBox="1">
            <a:spLocks noChangeArrowheads="1"/>
          </p:cNvSpPr>
          <p:nvPr/>
        </p:nvSpPr>
        <p:spPr bwMode="auto">
          <a:xfrm>
            <a:off x="4625218" y="2958842"/>
            <a:ext cx="738870" cy="307777"/>
          </a:xfrm>
          <a:prstGeom prst="rect">
            <a:avLst/>
          </a:prstGeom>
          <a:solidFill>
            <a:schemeClr val="bg1"/>
          </a:solidFill>
          <a:ln w="9525">
            <a:noFill/>
            <a:miter lim="800000"/>
            <a:headEnd/>
            <a:tailEnd/>
          </a:ln>
        </p:spPr>
        <p:txBody>
          <a:bodyPr wrap="square">
            <a:prstTxWarp prst="textNoShape">
              <a:avLst/>
            </a:prstTxWarp>
            <a:spAutoFit/>
          </a:bodyPr>
          <a:lstStyle/>
          <a:p>
            <a:pPr algn="just">
              <a:spcBef>
                <a:spcPts val="0"/>
              </a:spcBef>
              <a:spcAft>
                <a:spcPts val="0"/>
              </a:spcAft>
            </a:pPr>
            <a:r>
              <a:rPr lang="en-US" sz="1400" dirty="0" smtClean="0">
                <a:latin typeface="Arial"/>
                <a:ea typeface="Helvetica"/>
                <a:cs typeface="Arial"/>
              </a:rPr>
              <a:t>EL40</a:t>
            </a:r>
          </a:p>
        </p:txBody>
      </p:sp>
      <p:sp>
        <p:nvSpPr>
          <p:cNvPr id="21" name="TextBox 109"/>
          <p:cNvSpPr txBox="1">
            <a:spLocks noChangeArrowheads="1"/>
          </p:cNvSpPr>
          <p:nvPr/>
        </p:nvSpPr>
        <p:spPr bwMode="auto">
          <a:xfrm>
            <a:off x="7508118" y="2958842"/>
            <a:ext cx="535818" cy="307777"/>
          </a:xfrm>
          <a:prstGeom prst="rect">
            <a:avLst/>
          </a:prstGeom>
          <a:solidFill>
            <a:schemeClr val="bg1"/>
          </a:solidFill>
          <a:ln w="9525">
            <a:noFill/>
            <a:miter lim="800000"/>
            <a:headEnd/>
            <a:tailEnd/>
          </a:ln>
        </p:spPr>
        <p:txBody>
          <a:bodyPr wrap="square">
            <a:prstTxWarp prst="textNoShape">
              <a:avLst/>
            </a:prstTxWarp>
            <a:spAutoFit/>
          </a:bodyPr>
          <a:lstStyle/>
          <a:p>
            <a:pPr algn="just">
              <a:spcBef>
                <a:spcPts val="0"/>
              </a:spcBef>
              <a:spcAft>
                <a:spcPts val="0"/>
              </a:spcAft>
            </a:pPr>
            <a:r>
              <a:rPr lang="en-US" sz="1400" dirty="0" smtClean="0">
                <a:latin typeface="Arial"/>
                <a:ea typeface="Helvetica"/>
                <a:cs typeface="Arial"/>
              </a:rPr>
              <a:t>UL</a:t>
            </a:r>
          </a:p>
        </p:txBody>
      </p:sp>
      <p:sp>
        <p:nvSpPr>
          <p:cNvPr id="35"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dirty="0">
                <a:solidFill>
                  <a:srgbClr val="000000"/>
                </a:solidFill>
              </a:rPr>
              <a:t>EC </a:t>
            </a:r>
            <a:r>
              <a:rPr lang="en-US" sz="2800" b="1" dirty="0" smtClean="0">
                <a:solidFill>
                  <a:srgbClr val="000000"/>
                </a:solidFill>
              </a:rPr>
              <a:t>benchmark</a:t>
            </a:r>
            <a:endParaRPr lang="en-US" sz="2800" b="1" dirty="0">
              <a:solidFill>
                <a:srgbClr val="000000"/>
              </a:solidFill>
            </a:endParaRPr>
          </a:p>
        </p:txBody>
      </p:sp>
    </p:spTree>
    <p:extLst>
      <p:ext uri="{BB962C8B-B14F-4D97-AF65-F5344CB8AC3E}">
        <p14:creationId xmlns:p14="http://schemas.microsoft.com/office/powerpoint/2010/main" val="33747251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2874963" y="0"/>
            <a:ext cx="6269037" cy="858838"/>
          </a:xfrm>
        </p:spPr>
        <p:txBody>
          <a:bodyPr/>
          <a:lstStyle/>
          <a:p>
            <a:pPr algn="ctr" eaLnBrk="1" hangingPunct="1"/>
            <a:r>
              <a:rPr lang="sv-SE" sz="2800" dirty="0">
                <a:solidFill>
                  <a:schemeClr val="tx1"/>
                </a:solidFill>
                <a:latin typeface="Arial" charset="0"/>
                <a:ea typeface="ＭＳ Ｐゴシック" charset="0"/>
                <a:cs typeface="ＭＳ Ｐゴシック" charset="0"/>
              </a:rPr>
              <a:t>IMP5HCD workflow</a:t>
            </a:r>
          </a:p>
        </p:txBody>
      </p:sp>
      <p:sp>
        <p:nvSpPr>
          <p:cNvPr id="3" name="Platshållare för innehåll 2"/>
          <p:cNvSpPr>
            <a:spLocks noGrp="1"/>
          </p:cNvSpPr>
          <p:nvPr>
            <p:ph idx="11"/>
          </p:nvPr>
        </p:nvSpPr>
        <p:spPr>
          <a:xfrm>
            <a:off x="457200" y="1049338"/>
            <a:ext cx="8159750" cy="4418012"/>
          </a:xfrm>
        </p:spPr>
        <p:txBody>
          <a:bodyPr>
            <a:normAutofit/>
          </a:bodyPr>
          <a:lstStyle/>
          <a:p>
            <a:pPr marL="0" indent="0" eaLnBrk="1" hangingPunct="1">
              <a:buFontTx/>
              <a:buNone/>
            </a:pPr>
            <a:r>
              <a:rPr lang="sv-SE" sz="2000" dirty="0">
                <a:solidFill>
                  <a:schemeClr val="tx1"/>
                </a:solidFill>
                <a:latin typeface="Arial" charset="0"/>
                <a:ea typeface="ＭＳ Ｐゴシック" charset="0"/>
                <a:cs typeface="ＭＳ Ｐゴシック" charset="0"/>
              </a:rPr>
              <a:t>IMP5 has an </a:t>
            </a:r>
            <a:r>
              <a:rPr lang="sv-SE" sz="2000" dirty="0" err="1">
                <a:solidFill>
                  <a:schemeClr val="tx1"/>
                </a:solidFill>
                <a:latin typeface="Arial" charset="0"/>
                <a:ea typeface="ＭＳ Ｐゴシック" charset="0"/>
                <a:cs typeface="ＭＳ Ｐゴシック" charset="0"/>
              </a:rPr>
              <a:t>actor</a:t>
            </a:r>
            <a:r>
              <a:rPr lang="sv-SE" sz="2000" dirty="0">
                <a:solidFill>
                  <a:schemeClr val="tx1"/>
                </a:solidFill>
                <a:latin typeface="Arial" charset="0"/>
                <a:ea typeface="ＭＳ Ｐゴシック" charset="0"/>
                <a:cs typeface="ＭＳ Ｐゴシック" charset="0"/>
              </a:rPr>
              <a:t>, IMP5HCD, </a:t>
            </a:r>
            <a:r>
              <a:rPr lang="sv-SE" sz="2000" dirty="0" err="1">
                <a:solidFill>
                  <a:schemeClr val="tx1"/>
                </a:solidFill>
                <a:latin typeface="Arial" charset="0"/>
                <a:ea typeface="ＭＳ Ｐゴシック" charset="0"/>
                <a:cs typeface="ＭＳ Ｐゴシック" charset="0"/>
              </a:rPr>
              <a:t>that</a:t>
            </a:r>
            <a:r>
              <a:rPr lang="sv-SE" sz="2000" dirty="0">
                <a:solidFill>
                  <a:schemeClr val="tx1"/>
                </a:solidFill>
                <a:latin typeface="Arial" charset="0"/>
                <a:ea typeface="ＭＳ Ｐゴシック" charset="0"/>
                <a:cs typeface="ＭＳ Ｐゴシック" charset="0"/>
              </a:rPr>
              <a:t> </a:t>
            </a:r>
            <a:r>
              <a:rPr lang="sv-SE" sz="2000" dirty="0" err="1">
                <a:solidFill>
                  <a:schemeClr val="tx1"/>
                </a:solidFill>
                <a:latin typeface="Arial" charset="0"/>
                <a:ea typeface="ＭＳ Ｐゴシック" charset="0"/>
                <a:cs typeface="ＭＳ Ｐゴシック" charset="0"/>
              </a:rPr>
              <a:t>combines</a:t>
            </a:r>
            <a:r>
              <a:rPr lang="sv-SE" sz="2000" dirty="0">
                <a:solidFill>
                  <a:schemeClr val="tx1"/>
                </a:solidFill>
                <a:latin typeface="Arial" charset="0"/>
                <a:ea typeface="ＭＳ Ｐゴシック" charset="0"/>
                <a:cs typeface="ＭＳ Ｐゴシック" charset="0"/>
              </a:rPr>
              <a:t> all </a:t>
            </a:r>
            <a:r>
              <a:rPr lang="sv-SE" sz="2000" dirty="0" err="1">
                <a:solidFill>
                  <a:schemeClr val="tx1"/>
                </a:solidFill>
                <a:latin typeface="Arial" charset="0"/>
                <a:ea typeface="ＭＳ Ｐゴシック" charset="0"/>
                <a:cs typeface="ＭＳ Ｐゴシック" charset="0"/>
              </a:rPr>
              <a:t>heating</a:t>
            </a:r>
            <a:r>
              <a:rPr lang="sv-SE" sz="2000" dirty="0">
                <a:solidFill>
                  <a:schemeClr val="tx1"/>
                </a:solidFill>
                <a:latin typeface="Arial" charset="0"/>
                <a:ea typeface="ＭＳ Ｐゴシック" charset="0"/>
                <a:cs typeface="ＭＳ Ｐゴシック" charset="0"/>
              </a:rPr>
              <a:t> </a:t>
            </a:r>
            <a:r>
              <a:rPr lang="sv-SE" sz="2000" dirty="0" err="1">
                <a:solidFill>
                  <a:schemeClr val="tx1"/>
                </a:solidFill>
                <a:latin typeface="Arial" charset="0"/>
                <a:ea typeface="ＭＳ Ｐゴシック" charset="0"/>
                <a:cs typeface="ＭＳ Ｐゴシック" charset="0"/>
              </a:rPr>
              <a:t>schemes</a:t>
            </a:r>
            <a:endParaRPr lang="sv-SE" sz="2000" dirty="0">
              <a:solidFill>
                <a:schemeClr val="tx1"/>
              </a:solidFill>
              <a:latin typeface="Arial" charset="0"/>
              <a:ea typeface="ＭＳ Ｐゴシック" charset="0"/>
              <a:cs typeface="ＭＳ Ｐゴシック" charset="0"/>
            </a:endParaRPr>
          </a:p>
          <a:p>
            <a:pPr marL="0" indent="0" eaLnBrk="1" hangingPunct="1"/>
            <a:r>
              <a:rPr lang="sv-SE" sz="2000" dirty="0" err="1">
                <a:solidFill>
                  <a:schemeClr val="tx1"/>
                </a:solidFill>
                <a:latin typeface="Arial" charset="0"/>
                <a:ea typeface="ＭＳ Ｐゴシック" charset="0"/>
                <a:cs typeface="ＭＳ Ｐゴシック" charset="0"/>
              </a:rPr>
              <a:t>Each</a:t>
            </a:r>
            <a:r>
              <a:rPr lang="sv-SE" sz="2000" dirty="0">
                <a:solidFill>
                  <a:schemeClr val="tx1"/>
                </a:solidFill>
                <a:latin typeface="Arial" charset="0"/>
                <a:ea typeface="ＭＳ Ｐゴシック" charset="0"/>
                <a:cs typeface="ＭＳ Ｐゴシック" charset="0"/>
              </a:rPr>
              <a:t> </a:t>
            </a:r>
            <a:r>
              <a:rPr lang="sv-SE" sz="2000" dirty="0" err="1">
                <a:solidFill>
                  <a:schemeClr val="tx1"/>
                </a:solidFill>
                <a:latin typeface="Arial" charset="0"/>
                <a:ea typeface="ＭＳ Ｐゴシック" charset="0"/>
                <a:cs typeface="ＭＳ Ｐゴシック" charset="0"/>
              </a:rPr>
              <a:t>CPOs</a:t>
            </a:r>
            <a:r>
              <a:rPr lang="sv-SE" sz="2000" dirty="0">
                <a:solidFill>
                  <a:schemeClr val="tx1"/>
                </a:solidFill>
                <a:latin typeface="Arial" charset="0"/>
                <a:ea typeface="ＭＳ Ｐゴシック" charset="0"/>
                <a:cs typeface="ＭＳ Ｐゴシック" charset="0"/>
              </a:rPr>
              <a:t> is </a:t>
            </a:r>
            <a:r>
              <a:rPr lang="sv-SE" sz="2000" dirty="0" err="1">
                <a:solidFill>
                  <a:schemeClr val="tx1"/>
                </a:solidFill>
                <a:latin typeface="Arial" charset="0"/>
                <a:ea typeface="ＭＳ Ｐゴシック" charset="0"/>
                <a:cs typeface="ＭＳ Ｐゴシック" charset="0"/>
              </a:rPr>
              <a:t>filled</a:t>
            </a:r>
            <a:r>
              <a:rPr lang="sv-SE" sz="2000" dirty="0">
                <a:solidFill>
                  <a:schemeClr val="tx1"/>
                </a:solidFill>
                <a:latin typeface="Arial" charset="0"/>
                <a:ea typeface="ＭＳ Ｐゴシック" charset="0"/>
                <a:cs typeface="ＭＳ Ｐゴシック" charset="0"/>
              </a:rPr>
              <a:t> by </a:t>
            </a:r>
            <a:r>
              <a:rPr lang="sv-SE" sz="2000" dirty="0" err="1">
                <a:solidFill>
                  <a:schemeClr val="tx1"/>
                </a:solidFill>
                <a:latin typeface="Arial" charset="0"/>
                <a:ea typeface="ＭＳ Ｐゴシック" charset="0"/>
                <a:cs typeface="ＭＳ Ｐゴシック" charset="0"/>
              </a:rPr>
              <a:t>one</a:t>
            </a:r>
            <a:r>
              <a:rPr lang="sv-SE" sz="2000" dirty="0">
                <a:solidFill>
                  <a:schemeClr val="tx1"/>
                </a:solidFill>
                <a:latin typeface="Arial" charset="0"/>
                <a:ea typeface="ＭＳ Ｐゴシック" charset="0"/>
                <a:cs typeface="ＭＳ Ｐゴシック" charset="0"/>
              </a:rPr>
              <a:t> </a:t>
            </a:r>
            <a:r>
              <a:rPr lang="sv-SE" sz="2000" dirty="0" err="1">
                <a:solidFill>
                  <a:schemeClr val="tx1"/>
                </a:solidFill>
                <a:latin typeface="Arial" charset="0"/>
                <a:ea typeface="ＭＳ Ｐゴシック" charset="0"/>
                <a:cs typeface="ＭＳ Ｐゴシック" charset="0"/>
              </a:rPr>
              <a:t>composite</a:t>
            </a:r>
            <a:r>
              <a:rPr lang="sv-SE" sz="2000" dirty="0">
                <a:solidFill>
                  <a:schemeClr val="tx1"/>
                </a:solidFill>
                <a:latin typeface="Arial" charset="0"/>
                <a:ea typeface="ＭＳ Ｐゴシック" charset="0"/>
                <a:cs typeface="ＭＳ Ｐゴシック" charset="0"/>
              </a:rPr>
              <a:t> </a:t>
            </a:r>
            <a:r>
              <a:rPr lang="sv-SE" sz="2000" dirty="0" err="1">
                <a:solidFill>
                  <a:schemeClr val="tx1"/>
                </a:solidFill>
                <a:latin typeface="Arial" charset="0"/>
                <a:ea typeface="ＭＳ Ｐゴシック" charset="0"/>
                <a:cs typeface="ＭＳ Ｐゴシック" charset="0"/>
              </a:rPr>
              <a:t>actor</a:t>
            </a:r>
            <a:endParaRPr lang="sv-SE" sz="2000" dirty="0">
              <a:solidFill>
                <a:schemeClr val="tx1"/>
              </a:solidFill>
              <a:latin typeface="Courier" charset="0"/>
              <a:ea typeface="ＭＳ Ｐゴシック" charset="0"/>
              <a:cs typeface="Courier" charset="0"/>
            </a:endParaRPr>
          </a:p>
          <a:p>
            <a:pPr marL="0" indent="0" eaLnBrk="1" hangingPunct="1">
              <a:buFontTx/>
              <a:buNone/>
            </a:pPr>
            <a:r>
              <a:rPr lang="sv-SE" sz="1200" dirty="0" err="1">
                <a:solidFill>
                  <a:schemeClr val="tx1"/>
                </a:solidFill>
                <a:latin typeface="Courier" charset="0"/>
                <a:ea typeface="ＭＳ Ｐゴシック" charset="0"/>
                <a:cs typeface="Courier" charset="0"/>
              </a:rPr>
              <a:t>svn</a:t>
            </a:r>
            <a:r>
              <a:rPr lang="sv-SE" sz="1200" dirty="0">
                <a:solidFill>
                  <a:schemeClr val="tx1"/>
                </a:solidFill>
                <a:latin typeface="Courier" charset="0"/>
                <a:ea typeface="ＭＳ Ｐゴシック" charset="0"/>
                <a:cs typeface="Courier" charset="0"/>
              </a:rPr>
              <a:t>: </a:t>
            </a:r>
            <a:r>
              <a:rPr lang="sv-SE" sz="1200" dirty="0">
                <a:solidFill>
                  <a:schemeClr val="tx1"/>
                </a:solidFill>
                <a:latin typeface="Courier" charset="0"/>
                <a:ea typeface="ＭＳ Ｐゴシック" charset="0"/>
                <a:cs typeface="Courier" charset="0"/>
                <a:hlinkClick r:id="rId2"/>
              </a:rPr>
              <a:t>http://gforge.efda-itm.eu/svn/keplerworkflows/trunk/4.09a/imp5/imp5hcd/imp5hcd.xml</a:t>
            </a:r>
            <a:endParaRPr lang="sv-SE" sz="1200" dirty="0">
              <a:solidFill>
                <a:schemeClr val="tx1"/>
              </a:solidFill>
              <a:latin typeface="Courier" charset="0"/>
              <a:ea typeface="ＭＳ Ｐゴシック" charset="0"/>
              <a:cs typeface="Courier" charset="0"/>
            </a:endParaRPr>
          </a:p>
          <a:p>
            <a:pPr marL="0" indent="0" eaLnBrk="1" hangingPunct="1">
              <a:buFontTx/>
              <a:buNone/>
            </a:pPr>
            <a:r>
              <a:rPr lang="sv-SE" sz="1200" dirty="0" err="1">
                <a:solidFill>
                  <a:schemeClr val="tx1"/>
                </a:solidFill>
                <a:latin typeface="Courier" charset="0"/>
                <a:ea typeface="ＭＳ Ｐゴシック" charset="0"/>
                <a:cs typeface="Courier" charset="0"/>
              </a:rPr>
              <a:t>website</a:t>
            </a:r>
            <a:r>
              <a:rPr lang="sv-SE" sz="1200" dirty="0">
                <a:solidFill>
                  <a:schemeClr val="tx1"/>
                </a:solidFill>
                <a:latin typeface="Courier" charset="0"/>
                <a:ea typeface="ＭＳ Ｐゴシック" charset="0"/>
                <a:cs typeface="Courier" charset="0"/>
              </a:rPr>
              <a:t>: </a:t>
            </a:r>
            <a:r>
              <a:rPr lang="sv-SE" sz="1200" dirty="0">
                <a:solidFill>
                  <a:schemeClr val="tx1"/>
                </a:solidFill>
                <a:latin typeface="Courier" charset="0"/>
                <a:ea typeface="ＭＳ Ｐゴシック" charset="0"/>
                <a:cs typeface="Courier" charset="0"/>
                <a:hlinkClick r:id="rId3"/>
              </a:rPr>
              <a:t>https://www.efda-itm.eu/ITM/html/imp5_workflow__imp5hcd.html</a:t>
            </a:r>
            <a:endParaRPr lang="sv-SE" sz="1200" dirty="0">
              <a:solidFill>
                <a:schemeClr val="tx1"/>
              </a:solidFill>
              <a:latin typeface="Courier" charset="0"/>
              <a:ea typeface="ＭＳ Ｐゴシック" charset="0"/>
              <a:cs typeface="Courier" charset="0"/>
            </a:endParaRPr>
          </a:p>
          <a:p>
            <a:pPr marL="0" indent="0" eaLnBrk="1" hangingPunct="1">
              <a:buFontTx/>
              <a:buNone/>
            </a:pPr>
            <a:endParaRPr lang="sv-SE" sz="1200" dirty="0">
              <a:solidFill>
                <a:schemeClr val="tx1"/>
              </a:solidFill>
              <a:latin typeface="Courier" charset="0"/>
              <a:ea typeface="ＭＳ Ｐゴシック" charset="0"/>
              <a:cs typeface="Courier" charset="0"/>
            </a:endParaRPr>
          </a:p>
        </p:txBody>
      </p:sp>
      <p:pic>
        <p:nvPicPr>
          <p:cNvPr id="18436" name="Bildobjekt 6" descr="Screen shot 2011-09-08 at 16.02.34 .png"/>
          <p:cNvPicPr>
            <a:picLocks noChangeAspect="1"/>
          </p:cNvPicPr>
          <p:nvPr/>
        </p:nvPicPr>
        <p:blipFill>
          <a:blip r:embed="rId4">
            <a:extLst>
              <a:ext uri="{28A0092B-C50C-407E-A947-70E740481C1C}">
                <a14:useLocalDpi xmlns:a14="http://schemas.microsoft.com/office/drawing/2010/main" val="0"/>
              </a:ext>
            </a:extLst>
          </a:blip>
          <a:srcRect t="7353" b="2574"/>
          <a:stretch>
            <a:fillRect/>
          </a:stretch>
        </p:blipFill>
        <p:spPr bwMode="auto">
          <a:xfrm>
            <a:off x="457200" y="2611438"/>
            <a:ext cx="81597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med rundade hörn 11"/>
          <p:cNvSpPr/>
          <p:nvPr/>
        </p:nvSpPr>
        <p:spPr>
          <a:xfrm>
            <a:off x="7510463" y="3351213"/>
            <a:ext cx="982662" cy="1693862"/>
          </a:xfrm>
          <a:prstGeom prst="round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a:lstStyle/>
          <a:p>
            <a:r>
              <a:rPr lang="sv-SE">
                <a:solidFill>
                  <a:schemeClr val="tx2"/>
                </a:solidFill>
                <a:latin typeface="Arial" charset="0"/>
                <a:ea typeface="ＭＳ Ｐゴシック" charset="0"/>
                <a:cs typeface="ＭＳ Ｐゴシック" charset="0"/>
              </a:rPr>
              <a:t>python graphs</a:t>
            </a:r>
          </a:p>
          <a:p>
            <a:endParaRPr lang="sv-SE">
              <a:solidFill>
                <a:schemeClr val="tx2"/>
              </a:solidFill>
              <a:latin typeface="Arial" charset="0"/>
              <a:ea typeface="ＭＳ Ｐゴシック" charset="0"/>
              <a:cs typeface="ＭＳ Ｐゴシック" charset="0"/>
            </a:endParaRPr>
          </a:p>
        </p:txBody>
      </p:sp>
      <p:sp>
        <p:nvSpPr>
          <p:cNvPr id="13" name="Vänster 12"/>
          <p:cNvSpPr/>
          <p:nvPr/>
        </p:nvSpPr>
        <p:spPr>
          <a:xfrm rot="713861">
            <a:off x="7046913" y="3505200"/>
            <a:ext cx="463550" cy="2032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4" name="textruta 13"/>
          <p:cNvSpPr txBox="1"/>
          <p:nvPr/>
        </p:nvSpPr>
        <p:spPr>
          <a:xfrm>
            <a:off x="2790825" y="3930650"/>
            <a:ext cx="1281113" cy="595313"/>
          </a:xfrm>
          <a:prstGeom prst="rect">
            <a:avLst/>
          </a:prstGeom>
          <a:solidFill>
            <a:schemeClr val="bg1"/>
          </a:solidFill>
        </p:spPr>
        <p:txBody>
          <a:bodyPr anchor="b"/>
          <a:lstStyle/>
          <a:p>
            <a:pPr fontAlgn="auto">
              <a:spcBef>
                <a:spcPts val="0"/>
              </a:spcBef>
              <a:spcAft>
                <a:spcPts val="0"/>
              </a:spcAft>
              <a:defRPr/>
            </a:pPr>
            <a:r>
              <a:rPr lang="sv-SE" sz="1200" b="1" dirty="0">
                <a:solidFill>
                  <a:schemeClr val="tx1">
                    <a:lumMod val="65000"/>
                    <a:lumOff val="35000"/>
                  </a:schemeClr>
                </a:solidFill>
                <a:latin typeface="+mn-lt"/>
                <a:ea typeface="+mn-ea"/>
                <a:cs typeface="+mn-cs"/>
              </a:rPr>
              <a:t>DISTRIBUTION</a:t>
            </a:r>
          </a:p>
        </p:txBody>
      </p:sp>
      <p:sp>
        <p:nvSpPr>
          <p:cNvPr id="15" name="textruta 14"/>
          <p:cNvSpPr txBox="1"/>
          <p:nvPr/>
        </p:nvSpPr>
        <p:spPr>
          <a:xfrm>
            <a:off x="1719263" y="5257800"/>
            <a:ext cx="1189037" cy="295275"/>
          </a:xfrm>
          <a:prstGeom prst="rect">
            <a:avLst/>
          </a:prstGeom>
          <a:solidFill>
            <a:schemeClr val="bg1"/>
          </a:solidFill>
        </p:spPr>
        <p:txBody>
          <a:bodyPr anchor="b"/>
          <a:lstStyle/>
          <a:p>
            <a:pPr fontAlgn="auto">
              <a:spcBef>
                <a:spcPts val="0"/>
              </a:spcBef>
              <a:spcAft>
                <a:spcPts val="0"/>
              </a:spcAft>
              <a:defRPr/>
            </a:pPr>
            <a:r>
              <a:rPr lang="sv-SE" sz="1200" b="1" dirty="0">
                <a:solidFill>
                  <a:schemeClr val="tx1">
                    <a:lumMod val="65000"/>
                    <a:lumOff val="35000"/>
                  </a:schemeClr>
                </a:solidFill>
                <a:latin typeface="+mn-lt"/>
                <a:ea typeface="+mn-ea"/>
                <a:cs typeface="+mn-cs"/>
              </a:rPr>
              <a:t>DISTSOURCE</a:t>
            </a:r>
          </a:p>
        </p:txBody>
      </p:sp>
      <p:sp>
        <p:nvSpPr>
          <p:cNvPr id="16" name="textruta 15"/>
          <p:cNvSpPr txBox="1"/>
          <p:nvPr/>
        </p:nvSpPr>
        <p:spPr>
          <a:xfrm>
            <a:off x="1828800" y="4630738"/>
            <a:ext cx="908050" cy="295275"/>
          </a:xfrm>
          <a:prstGeom prst="rect">
            <a:avLst/>
          </a:prstGeom>
          <a:solidFill>
            <a:schemeClr val="bg1"/>
          </a:solidFill>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1200" b="1">
                <a:solidFill>
                  <a:srgbClr val="595959"/>
                </a:solidFill>
              </a:rPr>
              <a:t>WAVES</a:t>
            </a:r>
            <a:endParaRPr lang="sv-SE" sz="1400" b="1">
              <a:solidFill>
                <a:srgbClr val="595959"/>
              </a:solidFill>
            </a:endParaRPr>
          </a:p>
        </p:txBody>
      </p:sp>
      <p:sp>
        <p:nvSpPr>
          <p:cNvPr id="9" name="Rektangel med rundade hörn 8"/>
          <p:cNvSpPr/>
          <p:nvPr/>
        </p:nvSpPr>
        <p:spPr>
          <a:xfrm>
            <a:off x="1641475" y="3592513"/>
            <a:ext cx="2408238" cy="2298700"/>
          </a:xfrm>
          <a:prstGeom prst="round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sv-SE" dirty="0" err="1">
                <a:solidFill>
                  <a:schemeClr val="tx2"/>
                </a:solidFill>
              </a:rPr>
              <a:t>Physics</a:t>
            </a:r>
            <a:r>
              <a:rPr lang="sv-SE" dirty="0">
                <a:solidFill>
                  <a:schemeClr val="tx2"/>
                </a:solidFill>
              </a:rPr>
              <a:t> </a:t>
            </a:r>
            <a:r>
              <a:rPr lang="sv-SE" dirty="0" err="1">
                <a:solidFill>
                  <a:schemeClr val="tx2"/>
                </a:solidFill>
              </a:rPr>
              <a:t>modules</a:t>
            </a:r>
            <a:endParaRPr lang="sv-SE" dirty="0">
              <a:solidFill>
                <a:schemeClr val="tx2"/>
              </a:solidFill>
            </a:endParaRPr>
          </a:p>
        </p:txBody>
      </p:sp>
      <p:sp>
        <p:nvSpPr>
          <p:cNvPr id="17" name="textruta 16"/>
          <p:cNvSpPr txBox="1"/>
          <p:nvPr/>
        </p:nvSpPr>
        <p:spPr>
          <a:xfrm>
            <a:off x="4064000" y="3767138"/>
            <a:ext cx="1346200" cy="377825"/>
          </a:xfrm>
          <a:prstGeom prst="rect">
            <a:avLst/>
          </a:prstGeom>
          <a:solidFill>
            <a:schemeClr val="bg1"/>
          </a:solidFill>
        </p:spPr>
        <p:txBody>
          <a:bodyPr anchor="b"/>
          <a:lstStyle/>
          <a:p>
            <a:pPr fontAlgn="auto">
              <a:spcBef>
                <a:spcPts val="0"/>
              </a:spcBef>
              <a:spcAft>
                <a:spcPts val="0"/>
              </a:spcAft>
              <a:defRPr/>
            </a:pPr>
            <a:r>
              <a:rPr lang="sv-SE" sz="1200" b="1" dirty="0">
                <a:solidFill>
                  <a:schemeClr val="tx1">
                    <a:lumMod val="65000"/>
                    <a:lumOff val="35000"/>
                  </a:schemeClr>
                </a:solidFill>
                <a:latin typeface="+mn-lt"/>
                <a:ea typeface="+mn-ea"/>
                <a:cs typeface="+mn-cs"/>
              </a:rPr>
              <a:t>CORESOURCE</a:t>
            </a:r>
          </a:p>
        </p:txBody>
      </p:sp>
      <p:sp>
        <p:nvSpPr>
          <p:cNvPr id="10" name="Rektangel med rundade hörn 9"/>
          <p:cNvSpPr/>
          <p:nvPr/>
        </p:nvSpPr>
        <p:spPr>
          <a:xfrm>
            <a:off x="4114800" y="3482975"/>
            <a:ext cx="2892425" cy="1028700"/>
          </a:xfrm>
          <a:prstGeom prst="round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a:lstStyle/>
          <a:p>
            <a:r>
              <a:rPr lang="sv-SE">
                <a:solidFill>
                  <a:schemeClr val="tx2"/>
                </a:solidFill>
                <a:latin typeface="Arial" charset="0"/>
                <a:ea typeface="ＭＳ Ｐゴシック" charset="0"/>
                <a:cs typeface="ＭＳ Ｐゴシック" charset="0"/>
              </a:rPr>
              <a:t>ETS output</a:t>
            </a:r>
          </a:p>
          <a:p>
            <a:endParaRPr lang="sv-SE">
              <a:solidFill>
                <a:schemeClr val="tx2"/>
              </a:solidFill>
              <a:latin typeface="Arial" charset="0"/>
              <a:ea typeface="ＭＳ Ｐゴシック" charset="0"/>
              <a:cs typeface="ＭＳ Ｐゴシック" charset="0"/>
            </a:endParaRPr>
          </a:p>
        </p:txBody>
      </p:sp>
      <p:pic>
        <p:nvPicPr>
          <p:cNvPr id="11" name="Bildobjekt 10" descr="Screen shot 2011-09-08 at 16.17.56 .png"/>
          <p:cNvPicPr>
            <a:picLocks noChangeAspect="1"/>
          </p:cNvPicPr>
          <p:nvPr/>
        </p:nvPicPr>
        <p:blipFill>
          <a:blip r:embed="rId5"/>
          <a:srcRect l="58465" t="13858" r="3346" b="20787"/>
          <a:stretch>
            <a:fillRect/>
          </a:stretch>
        </p:blipFill>
        <p:spPr>
          <a:xfrm>
            <a:off x="5064125" y="2614613"/>
            <a:ext cx="1993900" cy="2132012"/>
          </a:xfrm>
          <a:prstGeom prst="rect">
            <a:avLst/>
          </a:prstGeom>
          <a:effectLst>
            <a:outerShdw blurRad="50800" dist="38100" dir="2700000" algn="tl" rotWithShape="0">
              <a:srgbClr val="000000">
                <a:alpha val="43000"/>
              </a:srgbClr>
            </a:outerShdw>
          </a:effectLst>
        </p:spPr>
      </p:pic>
      <p:sp>
        <p:nvSpPr>
          <p:cNvPr id="19" name="textruta 18"/>
          <p:cNvSpPr txBox="1"/>
          <p:nvPr/>
        </p:nvSpPr>
        <p:spPr>
          <a:xfrm>
            <a:off x="3352800" y="6202363"/>
            <a:ext cx="5294313" cy="338137"/>
          </a:xfrm>
          <a:prstGeom prst="rect">
            <a:avLst/>
          </a:prstGeom>
          <a:solidFill>
            <a:schemeClr val="bg2">
              <a:lumMod val="90000"/>
            </a:schemeClr>
          </a:solidFill>
          <a:ln>
            <a:solidFill>
              <a:schemeClr val="tx1"/>
            </a:solidFill>
          </a:ln>
        </p:spPr>
        <p:txBody>
          <a:bodyPr wrap="none">
            <a:spAutoFit/>
          </a:bodyPr>
          <a:lstStyle/>
          <a:p>
            <a:pPr fontAlgn="auto">
              <a:spcBef>
                <a:spcPts val="0"/>
              </a:spcBef>
              <a:spcAft>
                <a:spcPts val="0"/>
              </a:spcAft>
              <a:defRPr/>
            </a:pPr>
            <a:r>
              <a:rPr lang="sv-SE" sz="1600" dirty="0">
                <a:latin typeface="+mn-lt"/>
                <a:ea typeface="+mn-ea"/>
                <a:cs typeface="+mn-cs"/>
              </a:rPr>
              <a:t>NOTE: this is an </a:t>
            </a:r>
            <a:r>
              <a:rPr lang="sv-SE" sz="1600" dirty="0" err="1">
                <a:latin typeface="+mn-lt"/>
                <a:ea typeface="+mn-ea"/>
                <a:cs typeface="+mn-cs"/>
              </a:rPr>
              <a:t>actor</a:t>
            </a:r>
            <a:r>
              <a:rPr lang="sv-SE" sz="1600" dirty="0">
                <a:latin typeface="+mn-lt"/>
                <a:ea typeface="+mn-ea"/>
                <a:cs typeface="+mn-cs"/>
              </a:rPr>
              <a:t> – to be </a:t>
            </a:r>
            <a:r>
              <a:rPr lang="sv-SE" sz="1600" dirty="0" err="1">
                <a:latin typeface="+mn-lt"/>
                <a:ea typeface="+mn-ea"/>
                <a:cs typeface="+mn-cs"/>
              </a:rPr>
              <a:t>plugged</a:t>
            </a:r>
            <a:r>
              <a:rPr lang="sv-SE" sz="1600" dirty="0">
                <a:latin typeface="+mn-lt"/>
                <a:ea typeface="+mn-ea"/>
                <a:cs typeface="+mn-cs"/>
              </a:rPr>
              <a:t> </a:t>
            </a:r>
            <a:r>
              <a:rPr lang="sv-SE" sz="1600" dirty="0" err="1">
                <a:latin typeface="+mn-lt"/>
                <a:ea typeface="+mn-ea"/>
                <a:cs typeface="+mn-cs"/>
              </a:rPr>
              <a:t>into</a:t>
            </a:r>
            <a:r>
              <a:rPr lang="sv-SE" sz="1600" dirty="0">
                <a:latin typeface="+mn-lt"/>
                <a:ea typeface="+mn-ea"/>
                <a:cs typeface="+mn-cs"/>
              </a:rPr>
              <a:t> </a:t>
            </a:r>
            <a:r>
              <a:rPr lang="sv-SE" sz="1600" dirty="0" err="1">
                <a:latin typeface="+mn-lt"/>
                <a:ea typeface="+mn-ea"/>
                <a:cs typeface="+mn-cs"/>
              </a:rPr>
              <a:t>any</a:t>
            </a:r>
            <a:r>
              <a:rPr lang="sv-SE" sz="1600" dirty="0">
                <a:latin typeface="+mn-lt"/>
                <a:ea typeface="+mn-ea"/>
                <a:cs typeface="+mn-cs"/>
              </a:rPr>
              <a:t> workflow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mph" presetSubtype="0" grpId="1" nodeType="click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grpId="1"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P spid="9"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descr="Screen Shot 2012-12-12 at 16.44.32 .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288" y="4038600"/>
            <a:ext cx="38973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descr="Screen shot 2011-09-08 at 15.53.34 .png"/>
          <p:cNvPicPr>
            <a:picLocks noChangeAspect="1"/>
          </p:cNvPicPr>
          <p:nvPr/>
        </p:nvPicPr>
        <p:blipFill>
          <a:blip r:embed="rId3">
            <a:extLst>
              <a:ext uri="{28A0092B-C50C-407E-A947-70E740481C1C}">
                <a14:useLocalDpi xmlns:a14="http://schemas.microsoft.com/office/drawing/2010/main" val="0"/>
              </a:ext>
            </a:extLst>
          </a:blip>
          <a:srcRect l="1978" t="40442" r="49454" b="3677"/>
          <a:stretch>
            <a:fillRect/>
          </a:stretch>
        </p:blipFill>
        <p:spPr bwMode="auto">
          <a:xfrm>
            <a:off x="5165725" y="1212850"/>
            <a:ext cx="387191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ubrik 1"/>
          <p:cNvSpPr>
            <a:spLocks noGrp="1"/>
          </p:cNvSpPr>
          <p:nvPr>
            <p:ph type="title"/>
          </p:nvPr>
        </p:nvSpPr>
        <p:spPr>
          <a:xfrm>
            <a:off x="2874963" y="0"/>
            <a:ext cx="6269037" cy="858838"/>
          </a:xfrm>
        </p:spPr>
        <p:txBody>
          <a:bodyPr/>
          <a:lstStyle/>
          <a:p>
            <a:pPr eaLnBrk="1" hangingPunct="1"/>
            <a:r>
              <a:rPr lang="sv-SE" sz="2800" dirty="0" err="1">
                <a:solidFill>
                  <a:srgbClr val="000000"/>
                </a:solidFill>
                <a:latin typeface="Arial" charset="0"/>
                <a:ea typeface="ＭＳ Ｐゴシック" charset="0"/>
                <a:cs typeface="ＭＳ Ｐゴシック" charset="0"/>
              </a:rPr>
              <a:t>Layered</a:t>
            </a:r>
            <a:r>
              <a:rPr lang="sv-SE" sz="2800" dirty="0">
                <a:solidFill>
                  <a:srgbClr val="000000"/>
                </a:solidFill>
                <a:latin typeface="Arial" charset="0"/>
                <a:ea typeface="ＭＳ Ｐゴシック" charset="0"/>
                <a:cs typeface="ＭＳ Ｐゴシック" charset="0"/>
              </a:rPr>
              <a:t> </a:t>
            </a:r>
            <a:r>
              <a:rPr lang="sv-SE" sz="2800" dirty="0" err="1">
                <a:solidFill>
                  <a:srgbClr val="000000"/>
                </a:solidFill>
                <a:latin typeface="Arial" charset="0"/>
                <a:ea typeface="ＭＳ Ｐゴシック" charset="0"/>
                <a:cs typeface="ＭＳ Ｐゴシック" charset="0"/>
              </a:rPr>
              <a:t>composite</a:t>
            </a:r>
            <a:r>
              <a:rPr lang="sv-SE" sz="2800" dirty="0">
                <a:solidFill>
                  <a:srgbClr val="000000"/>
                </a:solidFill>
                <a:latin typeface="Arial" charset="0"/>
                <a:ea typeface="ＭＳ Ｐゴシック" charset="0"/>
                <a:cs typeface="ＭＳ Ｐゴシック" charset="0"/>
              </a:rPr>
              <a:t> </a:t>
            </a:r>
            <a:r>
              <a:rPr lang="sv-SE" sz="2800" dirty="0" err="1">
                <a:solidFill>
                  <a:srgbClr val="000000"/>
                </a:solidFill>
                <a:latin typeface="Arial" charset="0"/>
                <a:ea typeface="ＭＳ Ｐゴシック" charset="0"/>
                <a:cs typeface="ＭＳ Ｐゴシック" charset="0"/>
              </a:rPr>
              <a:t>actors</a:t>
            </a:r>
            <a:endParaRPr lang="sv-SE" sz="2800" dirty="0">
              <a:solidFill>
                <a:srgbClr val="000000"/>
              </a:solidFill>
              <a:latin typeface="Arial" charset="0"/>
              <a:ea typeface="ＭＳ Ｐゴシック" charset="0"/>
              <a:cs typeface="ＭＳ Ｐゴシック" charset="0"/>
            </a:endParaRPr>
          </a:p>
        </p:txBody>
      </p:sp>
      <p:pic>
        <p:nvPicPr>
          <p:cNvPr id="4" name="Bildobjekt 3" descr="Screen shot 2011-09-08 at 15.53.34 .png"/>
          <p:cNvPicPr>
            <a:picLocks noChangeAspect="1"/>
          </p:cNvPicPr>
          <p:nvPr/>
        </p:nvPicPr>
        <p:blipFill>
          <a:blip r:embed="rId3">
            <a:extLst>
              <a:ext uri="{28A0092B-C50C-407E-A947-70E740481C1C}">
                <a14:useLocalDpi xmlns:a14="http://schemas.microsoft.com/office/drawing/2010/main" val="0"/>
              </a:ext>
            </a:extLst>
          </a:blip>
          <a:srcRect l="5934" t="56619" r="82883" b="28310"/>
          <a:stretch>
            <a:fillRect/>
          </a:stretch>
        </p:blipFill>
        <p:spPr bwMode="auto">
          <a:xfrm>
            <a:off x="5362575" y="1684338"/>
            <a:ext cx="13366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descr="imp5hcd_in_wav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684338"/>
            <a:ext cx="3546475" cy="1954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Bildobjekt 6" descr="imp5hcd_in_ec_waves_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9813" y="3984625"/>
            <a:ext cx="4056062" cy="133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Bildobjekt 12" descr="imp5hcd_in_waves.png"/>
          <p:cNvPicPr>
            <a:picLocks noChangeAspect="1"/>
          </p:cNvPicPr>
          <p:nvPr/>
        </p:nvPicPr>
        <p:blipFill>
          <a:blip r:embed="rId4">
            <a:extLst>
              <a:ext uri="{28A0092B-C50C-407E-A947-70E740481C1C}">
                <a14:useLocalDpi xmlns:a14="http://schemas.microsoft.com/office/drawing/2010/main" val="0"/>
              </a:ext>
            </a:extLst>
          </a:blip>
          <a:srcRect l="14668" t="67342" r="60403" b="10963"/>
          <a:stretch>
            <a:fillRect/>
          </a:stretch>
        </p:blipFill>
        <p:spPr bwMode="auto">
          <a:xfrm>
            <a:off x="1065213" y="2919413"/>
            <a:ext cx="11826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descr="imp5hcd_in_ec_waves.png"/>
          <p:cNvPicPr>
            <a:picLocks noChangeAspect="1"/>
          </p:cNvPicPr>
          <p:nvPr/>
        </p:nvPicPr>
        <p:blipFill>
          <a:blip r:embed="rId6">
            <a:extLst>
              <a:ext uri="{28A0092B-C50C-407E-A947-70E740481C1C}">
                <a14:useLocalDpi xmlns:a14="http://schemas.microsoft.com/office/drawing/2010/main" val="0"/>
              </a:ext>
            </a:extLst>
          </a:blip>
          <a:srcRect l="59007" r="29504" b="84856"/>
          <a:stretch>
            <a:fillRect/>
          </a:stretch>
        </p:blipFill>
        <p:spPr bwMode="auto">
          <a:xfrm>
            <a:off x="2519363" y="4648200"/>
            <a:ext cx="7572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öger 9"/>
          <p:cNvSpPr/>
          <p:nvPr/>
        </p:nvSpPr>
        <p:spPr>
          <a:xfrm rot="5400000">
            <a:off x="1110456" y="3537744"/>
            <a:ext cx="652463" cy="4349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5" name="textruta 14"/>
          <p:cNvSpPr txBox="1">
            <a:spLocks noChangeArrowheads="1"/>
          </p:cNvSpPr>
          <p:nvPr/>
        </p:nvSpPr>
        <p:spPr bwMode="auto">
          <a:xfrm>
            <a:off x="3816350" y="1885950"/>
            <a:ext cx="169011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1200" dirty="0" err="1">
                <a:latin typeface="Arial"/>
              </a:rPr>
              <a:t>Open</a:t>
            </a:r>
            <a:r>
              <a:rPr lang="sv-SE" sz="1200" dirty="0">
                <a:latin typeface="Arial"/>
              </a:rPr>
              <a:t> </a:t>
            </a:r>
            <a:r>
              <a:rPr lang="sv-SE" sz="1200" dirty="0" err="1">
                <a:latin typeface="Arial"/>
              </a:rPr>
              <a:t>composite</a:t>
            </a:r>
            <a:r>
              <a:rPr lang="sv-SE" sz="1200" dirty="0">
                <a:latin typeface="Arial"/>
              </a:rPr>
              <a:t> </a:t>
            </a:r>
            <a:r>
              <a:rPr lang="sv-SE" sz="1200" dirty="0" err="1">
                <a:latin typeface="Arial"/>
              </a:rPr>
              <a:t>actor</a:t>
            </a:r>
            <a:endParaRPr lang="sv-SE" sz="1200" dirty="0">
              <a:latin typeface="Arial"/>
            </a:endParaRPr>
          </a:p>
        </p:txBody>
      </p:sp>
      <p:sp>
        <p:nvSpPr>
          <p:cNvPr id="9" name="Höger 8"/>
          <p:cNvSpPr/>
          <p:nvPr/>
        </p:nvSpPr>
        <p:spPr>
          <a:xfrm rot="10800000">
            <a:off x="3798888" y="2130425"/>
            <a:ext cx="1587500" cy="4349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9469" name="textruta 15"/>
          <p:cNvSpPr txBox="1">
            <a:spLocks noChangeArrowheads="1"/>
          </p:cNvSpPr>
          <p:nvPr/>
        </p:nvSpPr>
        <p:spPr bwMode="auto">
          <a:xfrm>
            <a:off x="500063" y="952500"/>
            <a:ext cx="5033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1800" dirty="0">
                <a:latin typeface="Arial"/>
              </a:rPr>
              <a:t>IMP5HCD has </a:t>
            </a:r>
            <a:r>
              <a:rPr lang="sv-SE" sz="1800" dirty="0" err="1">
                <a:latin typeface="Arial"/>
              </a:rPr>
              <a:t>many</a:t>
            </a:r>
            <a:r>
              <a:rPr lang="sv-SE" sz="1800" dirty="0">
                <a:latin typeface="Arial"/>
              </a:rPr>
              <a:t> </a:t>
            </a:r>
            <a:r>
              <a:rPr lang="sv-SE" sz="1800" dirty="0" err="1">
                <a:latin typeface="Arial"/>
              </a:rPr>
              <a:t>layers</a:t>
            </a:r>
            <a:r>
              <a:rPr lang="sv-SE" sz="1800" dirty="0">
                <a:latin typeface="Arial"/>
              </a:rPr>
              <a:t> </a:t>
            </a:r>
            <a:r>
              <a:rPr lang="sv-SE" sz="1800" dirty="0" err="1">
                <a:latin typeface="Arial"/>
              </a:rPr>
              <a:t>of</a:t>
            </a:r>
            <a:r>
              <a:rPr lang="sv-SE" sz="1800" dirty="0">
                <a:latin typeface="Arial"/>
              </a:rPr>
              <a:t> </a:t>
            </a:r>
            <a:r>
              <a:rPr lang="sv-SE" sz="1800" dirty="0" err="1">
                <a:latin typeface="Arial"/>
              </a:rPr>
              <a:t>composite</a:t>
            </a:r>
            <a:r>
              <a:rPr lang="sv-SE" sz="1800" dirty="0">
                <a:latin typeface="Arial"/>
              </a:rPr>
              <a:t> </a:t>
            </a:r>
            <a:r>
              <a:rPr lang="sv-SE" sz="1800" dirty="0" err="1">
                <a:latin typeface="Arial"/>
              </a:rPr>
              <a:t>actors</a:t>
            </a:r>
            <a:r>
              <a:rPr lang="sv-SE" sz="1800" dirty="0">
                <a:latin typeface="Arial"/>
              </a:rPr>
              <a:t/>
            </a:r>
            <a:br>
              <a:rPr lang="sv-SE" sz="1800" dirty="0">
                <a:latin typeface="Arial"/>
              </a:rPr>
            </a:br>
            <a:r>
              <a:rPr lang="sv-SE" sz="1800" dirty="0" err="1">
                <a:latin typeface="Arial"/>
              </a:rPr>
              <a:t>e.g</a:t>
            </a:r>
            <a:r>
              <a:rPr lang="sv-SE" sz="1800" dirty="0">
                <a:latin typeface="Arial"/>
              </a:rPr>
              <a:t>. </a:t>
            </a:r>
            <a:r>
              <a:rPr lang="sv-SE" sz="1800" dirty="0" err="1">
                <a:latin typeface="Arial"/>
              </a:rPr>
              <a:t>consider</a:t>
            </a:r>
            <a:r>
              <a:rPr lang="sv-SE" sz="1800" dirty="0">
                <a:latin typeface="Arial"/>
              </a:rPr>
              <a:t> the Waves </a:t>
            </a:r>
            <a:r>
              <a:rPr lang="sv-SE" sz="1800" dirty="0" err="1">
                <a:latin typeface="Arial"/>
              </a:rPr>
              <a:t>actor</a:t>
            </a:r>
            <a:r>
              <a:rPr lang="sv-SE" sz="1800" dirty="0">
                <a:latin typeface="Arial"/>
              </a:rPr>
              <a:t>…</a:t>
            </a:r>
          </a:p>
        </p:txBody>
      </p:sp>
      <p:sp>
        <p:nvSpPr>
          <p:cNvPr id="17" name="textruta 16"/>
          <p:cNvSpPr txBox="1">
            <a:spLocks noChangeArrowheads="1"/>
          </p:cNvSpPr>
          <p:nvPr/>
        </p:nvSpPr>
        <p:spPr bwMode="auto">
          <a:xfrm>
            <a:off x="4722813" y="5364163"/>
            <a:ext cx="4538472"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1800" dirty="0">
                <a:latin typeface="Arial"/>
              </a:rPr>
              <a:t>The </a:t>
            </a:r>
            <a:r>
              <a:rPr lang="sv-SE" sz="1800" dirty="0" err="1">
                <a:latin typeface="Arial"/>
              </a:rPr>
              <a:t>CPOs</a:t>
            </a:r>
            <a:r>
              <a:rPr lang="sv-SE" sz="1800" dirty="0">
                <a:latin typeface="Arial"/>
              </a:rPr>
              <a:t> </a:t>
            </a:r>
            <a:r>
              <a:rPr lang="sv-SE" sz="1800" dirty="0" err="1">
                <a:latin typeface="Arial"/>
              </a:rPr>
              <a:t>needed</a:t>
            </a:r>
            <a:r>
              <a:rPr lang="sv-SE" sz="1800" dirty="0">
                <a:latin typeface="Arial"/>
              </a:rPr>
              <a:t> for GRAY </a:t>
            </a:r>
            <a:r>
              <a:rPr lang="sv-SE" sz="1800" dirty="0" err="1">
                <a:latin typeface="Arial"/>
              </a:rPr>
              <a:t>are</a:t>
            </a:r>
            <a:r>
              <a:rPr lang="sv-SE" sz="1800" dirty="0">
                <a:latin typeface="Arial"/>
              </a:rPr>
              <a:t> </a:t>
            </a:r>
            <a:r>
              <a:rPr lang="sv-SE" sz="1800" dirty="0" err="1">
                <a:latin typeface="Arial"/>
              </a:rPr>
              <a:t>extracted</a:t>
            </a:r>
            <a:r>
              <a:rPr lang="sv-SE" sz="1800" dirty="0">
                <a:latin typeface="Arial"/>
              </a:rPr>
              <a:t> </a:t>
            </a:r>
          </a:p>
          <a:p>
            <a:pPr eaLnBrk="1" hangingPunct="1"/>
            <a:r>
              <a:rPr lang="sv-SE" sz="1800" dirty="0">
                <a:latin typeface="Arial"/>
              </a:rPr>
              <a:t>from the </a:t>
            </a:r>
            <a:r>
              <a:rPr lang="sv-SE" sz="1800" b="1" i="1" dirty="0">
                <a:latin typeface="Arial"/>
              </a:rPr>
              <a:t>ITM Plasma </a:t>
            </a:r>
            <a:r>
              <a:rPr lang="sv-SE" sz="1800" b="1" i="1" dirty="0" err="1">
                <a:latin typeface="Arial"/>
              </a:rPr>
              <a:t>Bundle</a:t>
            </a:r>
            <a:r>
              <a:rPr lang="sv-SE" sz="1800" dirty="0">
                <a:latin typeface="Arial"/>
              </a:rPr>
              <a:t>, </a:t>
            </a:r>
            <a:r>
              <a:rPr lang="sv-SE" sz="1800" dirty="0" err="1">
                <a:latin typeface="Arial"/>
              </a:rPr>
              <a:t>which</a:t>
            </a:r>
            <a:r>
              <a:rPr lang="sv-SE" sz="1800" dirty="0">
                <a:latin typeface="Arial"/>
              </a:rPr>
              <a:t> is a </a:t>
            </a:r>
          </a:p>
          <a:p>
            <a:pPr eaLnBrk="1" hangingPunct="1"/>
            <a:r>
              <a:rPr lang="sv-SE" sz="1800" dirty="0" err="1">
                <a:latin typeface="Arial"/>
              </a:rPr>
              <a:t>bundle</a:t>
            </a:r>
            <a:r>
              <a:rPr lang="sv-SE" sz="1800" dirty="0">
                <a:latin typeface="Arial"/>
              </a:rPr>
              <a:t> </a:t>
            </a:r>
            <a:r>
              <a:rPr lang="sv-SE" sz="1800" dirty="0" err="1">
                <a:latin typeface="Arial"/>
              </a:rPr>
              <a:t>of</a:t>
            </a:r>
            <a:r>
              <a:rPr lang="sv-SE" sz="1800" dirty="0">
                <a:latin typeface="Arial"/>
              </a:rPr>
              <a:t> CPO, and </a:t>
            </a:r>
            <a:r>
              <a:rPr lang="sv-SE" sz="1800" dirty="0" err="1">
                <a:latin typeface="Arial"/>
              </a:rPr>
              <a:t>control</a:t>
            </a:r>
            <a:r>
              <a:rPr lang="sv-SE" sz="1800" dirty="0">
                <a:latin typeface="Arial"/>
              </a:rPr>
              <a:t> parameter </a:t>
            </a:r>
          </a:p>
          <a:p>
            <a:pPr eaLnBrk="1" hangingPunct="1"/>
            <a:r>
              <a:rPr lang="sv-SE" sz="1800" dirty="0">
                <a:latin typeface="Arial"/>
              </a:rPr>
              <a:t>and the </a:t>
            </a:r>
            <a:r>
              <a:rPr lang="sv-SE" sz="1800" dirty="0" err="1">
                <a:latin typeface="Arial"/>
              </a:rPr>
              <a:t>time</a:t>
            </a:r>
            <a:r>
              <a:rPr lang="sv-SE" sz="1800" dirty="0">
                <a:latin typeface="Arial"/>
              </a:rPr>
              <a:t>. </a:t>
            </a:r>
          </a:p>
          <a:p>
            <a:pPr eaLnBrk="1" hangingPunct="1"/>
            <a:endParaRPr lang="sv-SE" sz="900" dirty="0">
              <a:latin typeface="Arial"/>
            </a:endParaRPr>
          </a:p>
          <a:p>
            <a:pPr eaLnBrk="1" hangingPunct="1"/>
            <a:r>
              <a:rPr lang="sv-SE" sz="900" dirty="0" err="1">
                <a:latin typeface="Arial"/>
              </a:rPr>
              <a:t>see</a:t>
            </a:r>
            <a:r>
              <a:rPr lang="sv-SE" sz="900" dirty="0">
                <a:latin typeface="Arial"/>
              </a:rPr>
              <a:t> </a:t>
            </a:r>
            <a:r>
              <a:rPr lang="sv-SE" sz="900" dirty="0">
                <a:latin typeface="Arial"/>
                <a:hlinkClick r:id="rId7"/>
              </a:rPr>
              <a:t>https://www.efda-itm.eu/ITM/html/itm_conventions.html#itm_conventions_20</a:t>
            </a:r>
            <a:endParaRPr lang="sv-SE" sz="900" dirty="0">
              <a:latin typeface="Arial"/>
            </a:endParaRPr>
          </a:p>
          <a:p>
            <a:pPr eaLnBrk="1" hangingPunct="1"/>
            <a:endParaRPr lang="sv-SE" sz="900" dirty="0">
              <a:latin typeface="Arial"/>
            </a:endParaRPr>
          </a:p>
        </p:txBody>
      </p:sp>
      <p:sp>
        <p:nvSpPr>
          <p:cNvPr id="11" name="Höger 10"/>
          <p:cNvSpPr/>
          <p:nvPr/>
        </p:nvSpPr>
        <p:spPr>
          <a:xfrm>
            <a:off x="3276600" y="4492625"/>
            <a:ext cx="1665288" cy="4349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12"/>
                                        </p:tgtEl>
                                        <p:attrNameLst>
                                          <p:attrName>style.opacity</p:attrName>
                                        </p:attrNameLst>
                                      </p:cBhvr>
                                      <p:to>
                                        <p:strVal val="0.5"/>
                                      </p:to>
                                    </p:set>
                                    <p:animEffect filter="image" prLst="opacity: 0.5">
                                      <p:cBhvr rctx="IE">
                                        <p:cTn id="9" dur="indefinite"/>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5"/>
                                        </p:tgtEl>
                                        <p:attrNameLst>
                                          <p:attrName>style.opacity</p:attrName>
                                        </p:attrNameLst>
                                      </p:cBhvr>
                                      <p:to>
                                        <p:strVal val="0.5"/>
                                      </p:to>
                                    </p:set>
                                    <p:animEffect filter="image" prLst="opacity: 0.5">
                                      <p:cBhvr rctx="IE">
                                        <p:cTn id="24" dur="indefinite"/>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9" grpId="0" animBg="1"/>
      <p:bldP spid="17"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a:xfrm>
            <a:off x="2874963" y="0"/>
            <a:ext cx="6269037" cy="858838"/>
          </a:xfrm>
        </p:spPr>
        <p:txBody>
          <a:bodyPr/>
          <a:lstStyle/>
          <a:p>
            <a:pPr eaLnBrk="1" hangingPunct="1"/>
            <a:r>
              <a:rPr lang="sv-SE" sz="2800" dirty="0">
                <a:solidFill>
                  <a:srgbClr val="000000"/>
                </a:solidFill>
                <a:latin typeface="Arial" charset="0"/>
                <a:ea typeface="ＭＳ Ｐゴシック" charset="0"/>
                <a:cs typeface="ＭＳ Ｐゴシック" charset="0"/>
              </a:rPr>
              <a:t>Status </a:t>
            </a:r>
            <a:r>
              <a:rPr lang="sv-SE" sz="2800" dirty="0" err="1">
                <a:solidFill>
                  <a:srgbClr val="000000"/>
                </a:solidFill>
                <a:latin typeface="Arial" charset="0"/>
                <a:ea typeface="ＭＳ Ｐゴシック" charset="0"/>
                <a:cs typeface="ＭＳ Ｐゴシック" charset="0"/>
              </a:rPr>
              <a:t>of</a:t>
            </a:r>
            <a:r>
              <a:rPr lang="sv-SE" sz="2800" dirty="0">
                <a:solidFill>
                  <a:srgbClr val="000000"/>
                </a:solidFill>
                <a:latin typeface="Arial" charset="0"/>
                <a:ea typeface="ＭＳ Ｐゴシック" charset="0"/>
                <a:cs typeface="ＭＳ Ｐゴシック" charset="0"/>
              </a:rPr>
              <a:t> the IMP5HCD</a:t>
            </a:r>
          </a:p>
        </p:txBody>
      </p:sp>
      <p:sp>
        <p:nvSpPr>
          <p:cNvPr id="3" name="Platshållare för innehåll 2"/>
          <p:cNvSpPr>
            <a:spLocks noGrp="1"/>
          </p:cNvSpPr>
          <p:nvPr>
            <p:ph idx="11"/>
          </p:nvPr>
        </p:nvSpPr>
        <p:spPr>
          <a:xfrm>
            <a:off x="311150" y="1027113"/>
            <a:ext cx="8699500" cy="5429250"/>
          </a:xfrm>
        </p:spPr>
        <p:txBody>
          <a:bodyPr>
            <a:normAutofit/>
          </a:bodyPr>
          <a:lstStyle/>
          <a:p>
            <a:pPr eaLnBrk="1" hangingPunct="1">
              <a:lnSpc>
                <a:spcPct val="110000"/>
              </a:lnSpc>
            </a:pPr>
            <a:r>
              <a:rPr lang="sv-SE" sz="2600" dirty="0">
                <a:solidFill>
                  <a:srgbClr val="000000"/>
                </a:solidFill>
                <a:latin typeface="Arial" charset="0"/>
                <a:ea typeface="ＭＳ Ｐゴシック" charset="0"/>
                <a:cs typeface="ＭＳ Ｐゴシック" charset="0"/>
              </a:rPr>
              <a:t>The IMP5HCD is </a:t>
            </a:r>
            <a:r>
              <a:rPr lang="sv-SE" sz="2600" dirty="0" err="1">
                <a:solidFill>
                  <a:srgbClr val="000000"/>
                </a:solidFill>
                <a:latin typeface="Arial" charset="0"/>
                <a:ea typeface="ＭＳ Ｐゴシック" charset="0"/>
                <a:cs typeface="ＭＳ Ｐゴシック" charset="0"/>
              </a:rPr>
              <a:t>running</a:t>
            </a:r>
            <a:r>
              <a:rPr lang="sv-SE" sz="2600" dirty="0">
                <a:solidFill>
                  <a:srgbClr val="000000"/>
                </a:solidFill>
                <a:latin typeface="Arial" charset="0"/>
                <a:ea typeface="ＭＳ Ｐゴシック" charset="0"/>
                <a:cs typeface="ＭＳ Ｐゴシック" charset="0"/>
              </a:rPr>
              <a:t> in </a:t>
            </a:r>
          </a:p>
          <a:p>
            <a:pPr lvl="1" eaLnBrk="1" hangingPunct="1">
              <a:lnSpc>
                <a:spcPct val="110000"/>
              </a:lnSpc>
            </a:pPr>
            <a:r>
              <a:rPr lang="sv-SE" sz="2200" dirty="0" err="1">
                <a:solidFill>
                  <a:srgbClr val="000000"/>
                </a:solidFill>
                <a:latin typeface="Arial" charset="0"/>
                <a:ea typeface="ＭＳ Ｐゴシック" charset="0"/>
              </a:rPr>
              <a:t>standalone</a:t>
            </a:r>
            <a:r>
              <a:rPr lang="sv-SE" sz="2200" dirty="0">
                <a:solidFill>
                  <a:srgbClr val="000000"/>
                </a:solidFill>
                <a:latin typeface="Arial" charset="0"/>
                <a:ea typeface="ＭＳ Ｐゴシック" charset="0"/>
              </a:rPr>
              <a:t> workflow </a:t>
            </a:r>
          </a:p>
          <a:p>
            <a:pPr lvl="1" eaLnBrk="1" hangingPunct="1">
              <a:lnSpc>
                <a:spcPct val="110000"/>
              </a:lnSpc>
            </a:pPr>
            <a:r>
              <a:rPr lang="sv-SE" sz="2200" dirty="0">
                <a:solidFill>
                  <a:srgbClr val="000000"/>
                </a:solidFill>
                <a:latin typeface="Arial" charset="0"/>
                <a:ea typeface="ＭＳ Ｐゴシック" charset="0"/>
              </a:rPr>
              <a:t>the ETS-A and ETS-C</a:t>
            </a:r>
            <a:br>
              <a:rPr lang="sv-SE" sz="2200" dirty="0">
                <a:solidFill>
                  <a:srgbClr val="000000"/>
                </a:solidFill>
                <a:latin typeface="Arial" charset="0"/>
                <a:ea typeface="ＭＳ Ｐゴシック" charset="0"/>
              </a:rPr>
            </a:br>
            <a:endParaRPr lang="sv-SE" sz="2300" dirty="0">
              <a:solidFill>
                <a:srgbClr val="000000"/>
              </a:solidFill>
              <a:latin typeface="Arial" charset="0"/>
              <a:ea typeface="ＭＳ Ｐゴシック" charset="0"/>
            </a:endParaRPr>
          </a:p>
          <a:p>
            <a:pPr marL="342900" lvl="2" indent="-342900" eaLnBrk="1" hangingPunct="1">
              <a:lnSpc>
                <a:spcPct val="110000"/>
              </a:lnSpc>
            </a:pPr>
            <a:r>
              <a:rPr lang="sv-SE" sz="2600" dirty="0" err="1">
                <a:solidFill>
                  <a:srgbClr val="000000"/>
                </a:solidFill>
                <a:latin typeface="Arial" charset="0"/>
                <a:ea typeface="ＭＳ Ｐゴシック" charset="0"/>
              </a:rPr>
              <a:t>Physics</a:t>
            </a:r>
            <a:r>
              <a:rPr lang="sv-SE" sz="2600" dirty="0">
                <a:solidFill>
                  <a:srgbClr val="000000"/>
                </a:solidFill>
                <a:latin typeface="Arial" charset="0"/>
                <a:ea typeface="ＭＳ Ｐゴシック" charset="0"/>
              </a:rPr>
              <a:t> </a:t>
            </a:r>
            <a:r>
              <a:rPr lang="sv-SE" sz="2600" dirty="0" err="1" smtClean="0">
                <a:solidFill>
                  <a:srgbClr val="000000"/>
                </a:solidFill>
                <a:latin typeface="Arial" charset="0"/>
                <a:ea typeface="ＭＳ Ｐゴシック" charset="0"/>
              </a:rPr>
              <a:t>codes</a:t>
            </a:r>
            <a:r>
              <a:rPr lang="sv-SE" sz="2600" dirty="0" smtClean="0">
                <a:solidFill>
                  <a:srgbClr val="000000"/>
                </a:solidFill>
                <a:latin typeface="Arial" charset="0"/>
                <a:ea typeface="ＭＳ Ｐゴシック" charset="0"/>
              </a:rPr>
              <a:t> </a:t>
            </a:r>
            <a:r>
              <a:rPr lang="sv-SE" sz="2600" dirty="0" err="1" smtClean="0">
                <a:solidFill>
                  <a:srgbClr val="000000"/>
                </a:solidFill>
                <a:latin typeface="Arial" charset="0"/>
                <a:ea typeface="ＭＳ Ｐゴシック" charset="0"/>
              </a:rPr>
              <a:t>inside</a:t>
            </a:r>
            <a:r>
              <a:rPr lang="sv-SE" sz="2600" smtClean="0">
                <a:solidFill>
                  <a:srgbClr val="000000"/>
                </a:solidFill>
                <a:latin typeface="Arial" charset="0"/>
                <a:ea typeface="ＭＳ Ｐゴシック" charset="0"/>
              </a:rPr>
              <a:t> IMP5HCD (4.10a):</a:t>
            </a:r>
            <a:endParaRPr lang="sv-SE" sz="2600" dirty="0">
              <a:solidFill>
                <a:srgbClr val="000000"/>
              </a:solidFill>
              <a:latin typeface="Arial" charset="0"/>
              <a:ea typeface="ＭＳ Ｐゴシック" charset="0"/>
            </a:endParaRPr>
          </a:p>
          <a:p>
            <a:pPr marL="800100" lvl="3" indent="-342900" eaLnBrk="1" hangingPunct="1">
              <a:lnSpc>
                <a:spcPct val="110000"/>
              </a:lnSpc>
              <a:buFont typeface="Arial" charset="0"/>
              <a:buChar char="•"/>
            </a:pPr>
            <a:r>
              <a:rPr lang="sv-SE" sz="2200" b="1" dirty="0">
                <a:solidFill>
                  <a:srgbClr val="000000"/>
                </a:solidFill>
                <a:latin typeface="Arial" charset="0"/>
                <a:ea typeface="ＭＳ Ｐゴシック" charset="0"/>
              </a:rPr>
              <a:t>EC</a:t>
            </a:r>
            <a:r>
              <a:rPr lang="sv-SE" sz="2200" dirty="0">
                <a:solidFill>
                  <a:srgbClr val="000000"/>
                </a:solidFill>
                <a:latin typeface="Arial" charset="0"/>
                <a:ea typeface="ＭＳ Ｐゴシック" charset="0"/>
              </a:rPr>
              <a:t>: Gray, </a:t>
            </a:r>
            <a:r>
              <a:rPr lang="sv-SE" sz="2200" dirty="0" err="1">
                <a:solidFill>
                  <a:srgbClr val="000000"/>
                </a:solidFill>
                <a:latin typeface="Arial" charset="0"/>
                <a:ea typeface="ＭＳ Ｐゴシック" charset="0"/>
              </a:rPr>
              <a:t>TorayFOM</a:t>
            </a:r>
            <a:r>
              <a:rPr lang="sv-SE" sz="2200" dirty="0">
                <a:solidFill>
                  <a:srgbClr val="000000"/>
                </a:solidFill>
                <a:latin typeface="Arial" charset="0"/>
                <a:ea typeface="ＭＳ Ｐゴシック" charset="0"/>
              </a:rPr>
              <a:t> </a:t>
            </a:r>
            <a:br>
              <a:rPr lang="sv-SE" sz="2200" dirty="0">
                <a:solidFill>
                  <a:srgbClr val="000000"/>
                </a:solidFill>
                <a:latin typeface="Arial" charset="0"/>
                <a:ea typeface="ＭＳ Ｐゴシック" charset="0"/>
              </a:rPr>
            </a:br>
            <a:r>
              <a:rPr lang="sv-SE" dirty="0">
                <a:solidFill>
                  <a:srgbClr val="4A452A"/>
                </a:solidFill>
                <a:latin typeface="Arial" charset="0"/>
                <a:ea typeface="ＭＳ Ｐゴシック" charset="0"/>
              </a:rPr>
              <a:t>(</a:t>
            </a:r>
            <a:r>
              <a:rPr lang="sv-SE" i="1" dirty="0">
                <a:solidFill>
                  <a:srgbClr val="4A452A"/>
                </a:solidFill>
                <a:latin typeface="Arial" charset="0"/>
                <a:ea typeface="ＭＳ Ｐゴシック" charset="0"/>
              </a:rPr>
              <a:t>testing:</a:t>
            </a:r>
            <a:r>
              <a:rPr lang="sv-SE" dirty="0">
                <a:solidFill>
                  <a:srgbClr val="4A452A"/>
                </a:solidFill>
                <a:latin typeface="Arial" charset="0"/>
                <a:ea typeface="ＭＳ Ｐゴシック" charset="0"/>
              </a:rPr>
              <a:t> </a:t>
            </a:r>
            <a:r>
              <a:rPr lang="sv-SE" dirty="0" err="1">
                <a:solidFill>
                  <a:srgbClr val="4A452A"/>
                </a:solidFill>
                <a:latin typeface="Arial" charset="0"/>
                <a:ea typeface="ＭＳ Ｐゴシック" charset="0"/>
              </a:rPr>
              <a:t>Relax</a:t>
            </a:r>
            <a:r>
              <a:rPr lang="sv-SE" dirty="0">
                <a:solidFill>
                  <a:srgbClr val="4A452A"/>
                </a:solidFill>
                <a:latin typeface="Arial" charset="0"/>
                <a:ea typeface="ＭＳ Ｐゴシック" charset="0"/>
              </a:rPr>
              <a:t>, </a:t>
            </a:r>
            <a:r>
              <a:rPr lang="sv-SE" dirty="0" err="1">
                <a:solidFill>
                  <a:srgbClr val="4A452A"/>
                </a:solidFill>
                <a:latin typeface="Arial" charset="0"/>
                <a:ea typeface="ＭＳ Ｐゴシック" charset="0"/>
              </a:rPr>
              <a:t>Torbeam</a:t>
            </a:r>
            <a:r>
              <a:rPr lang="sv-SE" dirty="0">
                <a:solidFill>
                  <a:srgbClr val="4A452A"/>
                </a:solidFill>
                <a:latin typeface="Arial" charset="0"/>
                <a:ea typeface="ＭＳ Ｐゴシック" charset="0"/>
              </a:rPr>
              <a:t>; </a:t>
            </a:r>
            <a:r>
              <a:rPr lang="sv-SE" i="1" dirty="0">
                <a:solidFill>
                  <a:srgbClr val="4A452A"/>
                </a:solidFill>
                <a:latin typeface="Arial" charset="0"/>
                <a:ea typeface="ＭＳ Ｐゴシック" charset="0"/>
              </a:rPr>
              <a:t>in 4.09a</a:t>
            </a:r>
            <a:r>
              <a:rPr lang="sv-SE" dirty="0">
                <a:solidFill>
                  <a:srgbClr val="4A452A"/>
                </a:solidFill>
                <a:latin typeface="Arial" charset="0"/>
                <a:ea typeface="ＭＳ Ｐゴシック" charset="0"/>
              </a:rPr>
              <a:t>: </a:t>
            </a:r>
            <a:r>
              <a:rPr lang="sv-SE" dirty="0" err="1">
                <a:solidFill>
                  <a:srgbClr val="4A452A"/>
                </a:solidFill>
                <a:latin typeface="Arial" charset="0"/>
                <a:ea typeface="ＭＳ Ｐゴシック" charset="0"/>
              </a:rPr>
              <a:t>Travis</a:t>
            </a:r>
            <a:r>
              <a:rPr lang="sv-SE" dirty="0">
                <a:solidFill>
                  <a:srgbClr val="4A452A"/>
                </a:solidFill>
                <a:latin typeface="Arial" charset="0"/>
                <a:ea typeface="ＭＳ Ｐゴシック" charset="0"/>
              </a:rPr>
              <a:t>, C3PO/Luke)</a:t>
            </a:r>
            <a:endParaRPr lang="sv-SE" sz="2200" dirty="0">
              <a:solidFill>
                <a:srgbClr val="4A452A"/>
              </a:solidFill>
              <a:latin typeface="Arial" charset="0"/>
              <a:ea typeface="ＭＳ Ｐゴシック" charset="0"/>
            </a:endParaRPr>
          </a:p>
          <a:p>
            <a:pPr marL="800100" lvl="3" indent="-342900" eaLnBrk="1" hangingPunct="1">
              <a:lnSpc>
                <a:spcPct val="110000"/>
              </a:lnSpc>
              <a:buFont typeface="Arial" charset="0"/>
              <a:buChar char="•"/>
            </a:pPr>
            <a:r>
              <a:rPr lang="sv-SE" sz="2200" b="1" dirty="0">
                <a:solidFill>
                  <a:srgbClr val="000000"/>
                </a:solidFill>
                <a:latin typeface="Arial" charset="0"/>
                <a:ea typeface="ＭＳ Ｐゴシック" charset="0"/>
              </a:rPr>
              <a:t>NBI/alphas</a:t>
            </a:r>
            <a:r>
              <a:rPr lang="sv-SE" sz="2200" dirty="0">
                <a:solidFill>
                  <a:srgbClr val="000000"/>
                </a:solidFill>
                <a:latin typeface="Arial" charset="0"/>
                <a:ea typeface="ＭＳ Ｐゴシック" charset="0"/>
              </a:rPr>
              <a:t>: BBNBI, </a:t>
            </a:r>
            <a:r>
              <a:rPr lang="sv-SE" sz="2200" dirty="0" err="1">
                <a:solidFill>
                  <a:srgbClr val="000000"/>
                </a:solidFill>
                <a:latin typeface="Arial" charset="0"/>
                <a:ea typeface="ＭＳ Ｐゴシック" charset="0"/>
              </a:rPr>
              <a:t>Nuclearsim</a:t>
            </a:r>
            <a:r>
              <a:rPr lang="sv-SE" sz="2200" dirty="0">
                <a:solidFill>
                  <a:srgbClr val="000000"/>
                </a:solidFill>
                <a:latin typeface="Arial" charset="0"/>
                <a:ea typeface="ＭＳ Ｐゴシック" charset="0"/>
              </a:rPr>
              <a:t>, </a:t>
            </a:r>
            <a:r>
              <a:rPr lang="sv-SE" sz="2200" dirty="0" err="1">
                <a:solidFill>
                  <a:srgbClr val="000000"/>
                </a:solidFill>
                <a:latin typeface="Arial" charset="0"/>
                <a:ea typeface="ＭＳ Ｐゴシック" charset="0"/>
              </a:rPr>
              <a:t>NBIsim</a:t>
            </a:r>
            <a:r>
              <a:rPr lang="sv-SE" sz="2200" dirty="0">
                <a:solidFill>
                  <a:srgbClr val="000000"/>
                </a:solidFill>
                <a:latin typeface="Arial" charset="0"/>
                <a:ea typeface="ＭＳ Ｐゴシック" charset="0"/>
              </a:rPr>
              <a:t> </a:t>
            </a:r>
            <a:br>
              <a:rPr lang="sv-SE" sz="2200" dirty="0">
                <a:solidFill>
                  <a:srgbClr val="000000"/>
                </a:solidFill>
                <a:latin typeface="Arial" charset="0"/>
                <a:ea typeface="ＭＳ Ｐゴシック" charset="0"/>
              </a:rPr>
            </a:br>
            <a:r>
              <a:rPr lang="sv-SE" dirty="0">
                <a:solidFill>
                  <a:srgbClr val="4A452A"/>
                </a:solidFill>
                <a:latin typeface="Arial" charset="0"/>
                <a:ea typeface="ＭＳ Ｐゴシック" charset="0"/>
              </a:rPr>
              <a:t>(</a:t>
            </a:r>
            <a:r>
              <a:rPr lang="sv-SE" i="1" dirty="0">
                <a:solidFill>
                  <a:srgbClr val="4A452A"/>
                </a:solidFill>
                <a:latin typeface="Arial" charset="0"/>
                <a:ea typeface="ＭＳ Ｐゴシック" charset="0"/>
              </a:rPr>
              <a:t>testing</a:t>
            </a:r>
            <a:r>
              <a:rPr lang="sv-SE" dirty="0">
                <a:solidFill>
                  <a:srgbClr val="4A452A"/>
                </a:solidFill>
                <a:latin typeface="Arial" charset="0"/>
                <a:ea typeface="ＭＳ Ｐゴシック" charset="0"/>
              </a:rPr>
              <a:t>: Ascot, Nemo)</a:t>
            </a:r>
            <a:endParaRPr lang="sv-SE" sz="2200" dirty="0">
              <a:solidFill>
                <a:srgbClr val="4A452A"/>
              </a:solidFill>
              <a:latin typeface="Arial" charset="0"/>
              <a:ea typeface="ＭＳ Ｐゴシック" charset="0"/>
            </a:endParaRPr>
          </a:p>
          <a:p>
            <a:pPr marL="800100" lvl="3" indent="-342900" eaLnBrk="1" hangingPunct="1">
              <a:lnSpc>
                <a:spcPct val="110000"/>
              </a:lnSpc>
              <a:buFont typeface="Arial" charset="0"/>
              <a:buChar char="•"/>
            </a:pPr>
            <a:r>
              <a:rPr lang="sv-SE" sz="2200" b="1" dirty="0">
                <a:solidFill>
                  <a:srgbClr val="000000"/>
                </a:solidFill>
                <a:latin typeface="Arial" charset="0"/>
                <a:ea typeface="ＭＳ Ｐゴシック" charset="0"/>
              </a:rPr>
              <a:t>IC</a:t>
            </a:r>
            <a:r>
              <a:rPr lang="sv-SE" sz="2200" dirty="0">
                <a:solidFill>
                  <a:srgbClr val="000000"/>
                </a:solidFill>
                <a:latin typeface="Arial" charset="0"/>
                <a:ea typeface="ＭＳ Ｐゴシック" charset="0"/>
              </a:rPr>
              <a:t>: </a:t>
            </a:r>
            <a:r>
              <a:rPr lang="sv-SE" sz="2200" dirty="0" err="1">
                <a:solidFill>
                  <a:srgbClr val="000000"/>
                </a:solidFill>
                <a:latin typeface="Arial" charset="0"/>
                <a:ea typeface="ＭＳ Ｐゴシック" charset="0"/>
              </a:rPr>
              <a:t>ICcoup</a:t>
            </a:r>
            <a:r>
              <a:rPr lang="sv-SE" sz="2200" dirty="0">
                <a:solidFill>
                  <a:srgbClr val="000000"/>
                </a:solidFill>
                <a:latin typeface="Arial" charset="0"/>
                <a:ea typeface="ＭＳ Ｐゴシック" charset="0"/>
              </a:rPr>
              <a:t> </a:t>
            </a:r>
            <a:br>
              <a:rPr lang="sv-SE" sz="2200" dirty="0">
                <a:solidFill>
                  <a:srgbClr val="000000"/>
                </a:solidFill>
                <a:latin typeface="Arial" charset="0"/>
                <a:ea typeface="ＭＳ Ｐゴシック" charset="0"/>
              </a:rPr>
            </a:br>
            <a:r>
              <a:rPr lang="sv-SE" dirty="0">
                <a:solidFill>
                  <a:srgbClr val="4A452A"/>
                </a:solidFill>
                <a:latin typeface="Arial" charset="0"/>
                <a:ea typeface="ＭＳ Ｐゴシック" charset="0"/>
              </a:rPr>
              <a:t>(</a:t>
            </a:r>
            <a:r>
              <a:rPr lang="sv-SE" i="1" dirty="0">
                <a:solidFill>
                  <a:srgbClr val="4A452A"/>
                </a:solidFill>
                <a:latin typeface="Arial" charset="0"/>
                <a:ea typeface="ＭＳ Ｐゴシック" charset="0"/>
              </a:rPr>
              <a:t>testing</a:t>
            </a:r>
            <a:r>
              <a:rPr lang="sv-SE" dirty="0">
                <a:solidFill>
                  <a:srgbClr val="4A452A"/>
                </a:solidFill>
                <a:latin typeface="Arial" charset="0"/>
                <a:ea typeface="ＭＳ Ｐゴシック" charset="0"/>
              </a:rPr>
              <a:t>: Eve, </a:t>
            </a:r>
            <a:r>
              <a:rPr lang="sv-SE" dirty="0" err="1">
                <a:solidFill>
                  <a:srgbClr val="4A452A"/>
                </a:solidFill>
                <a:latin typeface="Arial" charset="0"/>
                <a:ea typeface="ＭＳ Ｐゴシック" charset="0"/>
              </a:rPr>
              <a:t>Toric</a:t>
            </a:r>
            <a:r>
              <a:rPr lang="sv-SE" dirty="0">
                <a:solidFill>
                  <a:srgbClr val="4A452A"/>
                </a:solidFill>
                <a:latin typeface="Arial" charset="0"/>
                <a:ea typeface="ＭＳ Ｐゴシック" charset="0"/>
              </a:rPr>
              <a:t>, Lion, </a:t>
            </a:r>
            <a:r>
              <a:rPr lang="sv-SE" dirty="0" err="1">
                <a:solidFill>
                  <a:srgbClr val="4A452A"/>
                </a:solidFill>
                <a:latin typeface="Arial" charset="0"/>
                <a:ea typeface="ＭＳ Ｐゴシック" charset="0"/>
              </a:rPr>
              <a:t>FPsim</a:t>
            </a:r>
            <a:r>
              <a:rPr lang="sv-SE" dirty="0">
                <a:solidFill>
                  <a:srgbClr val="4A452A"/>
                </a:solidFill>
                <a:latin typeface="Arial" charset="0"/>
                <a:ea typeface="ＭＳ Ｐゴシック" charset="0"/>
              </a:rPr>
              <a:t>)</a:t>
            </a:r>
            <a:endParaRPr lang="sv-SE" sz="2200" dirty="0">
              <a:solidFill>
                <a:srgbClr val="4A452A"/>
              </a:solidFill>
              <a:latin typeface="Arial" charset="0"/>
              <a:ea typeface="ＭＳ Ｐゴシック" charset="0"/>
            </a:endParaRPr>
          </a:p>
          <a:p>
            <a:pPr marL="800100" lvl="3" indent="-342900" eaLnBrk="1" hangingPunct="1">
              <a:lnSpc>
                <a:spcPct val="110000"/>
              </a:lnSpc>
              <a:buFont typeface="Arial" charset="0"/>
              <a:buChar char="•"/>
            </a:pPr>
            <a:r>
              <a:rPr lang="sv-SE" sz="2200" b="1" dirty="0">
                <a:solidFill>
                  <a:srgbClr val="000000"/>
                </a:solidFill>
                <a:latin typeface="Arial" charset="0"/>
                <a:ea typeface="ＭＳ Ｐゴシック" charset="0"/>
              </a:rPr>
              <a:t>LH</a:t>
            </a:r>
            <a:r>
              <a:rPr lang="sv-SE" sz="2200" dirty="0">
                <a:solidFill>
                  <a:srgbClr val="000000"/>
                </a:solidFill>
                <a:latin typeface="Arial" charset="0"/>
                <a:ea typeface="ＭＳ Ｐゴシック" charset="0"/>
              </a:rPr>
              <a:t>: </a:t>
            </a:r>
            <a:r>
              <a:rPr lang="sv-SE" dirty="0">
                <a:solidFill>
                  <a:srgbClr val="4A452A"/>
                </a:solidFill>
                <a:latin typeface="Arial" charset="0"/>
                <a:ea typeface="ＭＳ Ｐゴシック" charset="0"/>
              </a:rPr>
              <a:t>(</a:t>
            </a:r>
            <a:r>
              <a:rPr lang="sv-SE" i="1" dirty="0">
                <a:solidFill>
                  <a:srgbClr val="4A452A"/>
                </a:solidFill>
                <a:latin typeface="Arial" charset="0"/>
                <a:ea typeface="ＭＳ Ｐゴシック" charset="0"/>
              </a:rPr>
              <a:t>in progress</a:t>
            </a:r>
            <a:r>
              <a:rPr lang="sv-SE" dirty="0">
                <a:solidFill>
                  <a:srgbClr val="4A452A"/>
                </a:solidFill>
                <a:latin typeface="Arial" charset="0"/>
                <a:ea typeface="ＭＳ Ｐゴシック" charset="0"/>
              </a:rPr>
              <a:t>: LHRAY)</a:t>
            </a:r>
            <a:r>
              <a:rPr lang="sv-SE" sz="2200" dirty="0">
                <a:solidFill>
                  <a:srgbClr val="000000"/>
                </a:solidFill>
                <a:latin typeface="Arial" charset="0"/>
                <a:ea typeface="ＭＳ Ｐゴシック" charset="0"/>
              </a:rPr>
              <a:t/>
            </a:r>
            <a:br>
              <a:rPr lang="sv-SE" sz="2200" dirty="0">
                <a:solidFill>
                  <a:srgbClr val="000000"/>
                </a:solidFill>
                <a:latin typeface="Arial" charset="0"/>
                <a:ea typeface="ＭＳ Ｐゴシック" charset="0"/>
              </a:rPr>
            </a:br>
            <a:endParaRPr lang="sv-SE" sz="2200" dirty="0">
              <a:solidFill>
                <a:srgbClr val="000000"/>
              </a:solidFill>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1"/>
          <p:cNvGraphicFramePr>
            <a:graphicFrameLocks noChangeAspect="1"/>
          </p:cNvGraphicFramePr>
          <p:nvPr/>
        </p:nvGraphicFramePr>
        <p:xfrm>
          <a:off x="323850" y="4221163"/>
          <a:ext cx="8629650" cy="2835275"/>
        </p:xfrm>
        <a:graphic>
          <a:graphicData uri="http://schemas.openxmlformats.org/presentationml/2006/ole">
            <mc:AlternateContent xmlns:mc="http://schemas.openxmlformats.org/markup-compatibility/2006">
              <mc:Choice xmlns:v="urn:schemas-microsoft-com:vml" Requires="v">
                <p:oleObj spid="_x0000_s17441" name="Document" r:id="rId4" imgW="7073900" imgH="2324100" progId="Word.Document.12">
                  <p:embed/>
                </p:oleObj>
              </mc:Choice>
              <mc:Fallback>
                <p:oleObj name="Document" r:id="rId4" imgW="7073900" imgH="2324100" progId="Word.Document.12">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221163"/>
                        <a:ext cx="8629650" cy="283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6" name="Title 1"/>
          <p:cNvSpPr>
            <a:spLocks noGrp="1"/>
          </p:cNvSpPr>
          <p:nvPr>
            <p:ph type="title"/>
          </p:nvPr>
        </p:nvSpPr>
        <p:spPr>
          <a:xfrm>
            <a:off x="3419475" y="0"/>
            <a:ext cx="5724525" cy="765175"/>
          </a:xfrm>
        </p:spPr>
        <p:txBody>
          <a:bodyPr/>
          <a:lstStyle/>
          <a:p>
            <a:r>
              <a:rPr lang="en-US" dirty="0">
                <a:latin typeface="Arial"/>
                <a:cs typeface="Arial"/>
              </a:rPr>
              <a:t>HYMAGYC progresses and  benchmarks</a:t>
            </a:r>
          </a:p>
        </p:txBody>
      </p:sp>
      <p:sp>
        <p:nvSpPr>
          <p:cNvPr id="16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5AC25C1-F9FC-4F41-B069-9BE5306AF8DD}" type="slidenum">
              <a:rPr lang="en-US" sz="1000">
                <a:solidFill>
                  <a:srgbClr val="003399"/>
                </a:solidFill>
              </a:rPr>
              <a:pPr eaLnBrk="1" hangingPunct="1"/>
              <a:t>14</a:t>
            </a:fld>
            <a:endParaRPr lang="en-US" sz="1000">
              <a:solidFill>
                <a:srgbClr val="003399"/>
              </a:solidFill>
            </a:endParaRPr>
          </a:p>
        </p:txBody>
      </p:sp>
      <p:sp>
        <p:nvSpPr>
          <p:cNvPr id="16" name="TextBox 15"/>
          <p:cNvSpPr txBox="1"/>
          <p:nvPr/>
        </p:nvSpPr>
        <p:spPr>
          <a:xfrm>
            <a:off x="0" y="908720"/>
            <a:ext cx="9144000" cy="3108543"/>
          </a:xfrm>
          <a:prstGeom prst="rect">
            <a:avLst/>
          </a:prstGeom>
          <a:noFill/>
        </p:spPr>
        <p:txBody>
          <a:bodyPr numCol="2" spcCol="180000">
            <a:spAutoFit/>
          </a:bodyPr>
          <a:lstStyle/>
          <a:p>
            <a:pPr marL="342900" indent="-342900">
              <a:buFontTx/>
              <a:buAutoNum type="alphaLcParenBoth"/>
              <a:defRPr/>
            </a:pPr>
            <a:r>
              <a:rPr lang="en-GB" sz="1600" dirty="0">
                <a:solidFill>
                  <a:srgbClr val="000000"/>
                </a:solidFill>
                <a:latin typeface="Times New Roman"/>
                <a:cs typeface="Times New Roman"/>
              </a:rPr>
              <a:t>unperturbed particles motion</a:t>
            </a:r>
          </a:p>
          <a:p>
            <a:pPr marL="342900" indent="-342900">
              <a:buFontTx/>
              <a:buAutoNum type="alphaLcParenBoth"/>
              <a:defRPr/>
            </a:pPr>
            <a:r>
              <a:rPr lang="en-GB" sz="1600" dirty="0">
                <a:solidFill>
                  <a:srgbClr val="000000"/>
                </a:solidFill>
                <a:latin typeface="Times New Roman"/>
                <a:cs typeface="Times New Roman"/>
              </a:rPr>
              <a:t>no mirroring term in the parallel velocity equation</a:t>
            </a:r>
          </a:p>
          <a:p>
            <a:pPr marL="342900" indent="-342900">
              <a:buFontTx/>
              <a:buAutoNum type="alphaLcParenBoth"/>
              <a:defRPr/>
            </a:pPr>
            <a:r>
              <a:rPr lang="en-GB" sz="1600" dirty="0">
                <a:solidFill>
                  <a:srgbClr val="000000"/>
                </a:solidFill>
                <a:latin typeface="Times New Roman"/>
                <a:cs typeface="Times New Roman"/>
              </a:rPr>
              <a:t>only linear terms in Vlasov equation</a:t>
            </a:r>
          </a:p>
          <a:p>
            <a:pPr marL="342900" indent="-342900">
              <a:buFontTx/>
              <a:buAutoNum type="alphaLcParenBoth"/>
              <a:defRPr/>
            </a:pPr>
            <a:r>
              <a:rPr lang="en-GB" sz="1600" dirty="0">
                <a:solidFill>
                  <a:srgbClr val="000000"/>
                </a:solidFill>
                <a:latin typeface="Times New Roman"/>
                <a:cs typeface="Times New Roman"/>
              </a:rPr>
              <a:t>large aspect ratio ε</a:t>
            </a:r>
            <a:r>
              <a:rPr lang="en-GB" sz="1600" baseline="-25000" dirty="0">
                <a:solidFill>
                  <a:srgbClr val="000000"/>
                </a:solidFill>
                <a:latin typeface="Times New Roman"/>
                <a:cs typeface="Times New Roman"/>
              </a:rPr>
              <a:t>0</a:t>
            </a:r>
            <a:r>
              <a:rPr lang="en-GB" sz="1600" dirty="0">
                <a:solidFill>
                  <a:srgbClr val="000000"/>
                </a:solidFill>
                <a:latin typeface="Times New Roman"/>
                <a:cs typeface="Times New Roman"/>
              </a:rPr>
              <a:t>=a/R</a:t>
            </a:r>
            <a:r>
              <a:rPr lang="en-GB" sz="1600" baseline="-25000" dirty="0">
                <a:solidFill>
                  <a:srgbClr val="000000"/>
                </a:solidFill>
                <a:latin typeface="Times New Roman"/>
                <a:cs typeface="Times New Roman"/>
              </a:rPr>
              <a:t>0</a:t>
            </a:r>
            <a:r>
              <a:rPr lang="en-GB" sz="1600" dirty="0">
                <a:solidFill>
                  <a:srgbClr val="000000"/>
                </a:solidFill>
                <a:latin typeface="Times New Roman"/>
                <a:cs typeface="Times New Roman"/>
              </a:rPr>
              <a:t> &lt;&lt;1</a:t>
            </a:r>
          </a:p>
          <a:p>
            <a:pPr marL="342900" indent="-342900">
              <a:buFontTx/>
              <a:buAutoNum type="alphaLcParenBoth"/>
              <a:defRPr/>
            </a:pPr>
            <a:r>
              <a:rPr lang="en-GB" sz="1600" dirty="0">
                <a:solidFill>
                  <a:srgbClr val="000000"/>
                </a:solidFill>
                <a:latin typeface="Times New Roman"/>
                <a:cs typeface="Times New Roman"/>
              </a:rPr>
              <a:t>circular magnetic flux surfaces</a:t>
            </a:r>
          </a:p>
          <a:p>
            <a:pPr marL="342900" indent="-342900">
              <a:buFontTx/>
              <a:buAutoNum type="alphaLcParenBoth"/>
              <a:defRPr/>
            </a:pPr>
            <a:r>
              <a:rPr lang="en-GB" sz="1600" dirty="0">
                <a:solidFill>
                  <a:srgbClr val="000000"/>
                </a:solidFill>
                <a:latin typeface="Times New Roman"/>
                <a:cs typeface="Times New Roman"/>
              </a:rPr>
              <a:t>flat q profile</a:t>
            </a:r>
          </a:p>
          <a:p>
            <a:pPr marL="342900" indent="-342900">
              <a:buFontTx/>
              <a:buAutoNum type="alphaLcParenBoth"/>
              <a:defRPr/>
            </a:pPr>
            <a:r>
              <a:rPr lang="en-GB" sz="1600" dirty="0">
                <a:solidFill>
                  <a:srgbClr val="000000"/>
                </a:solidFill>
                <a:latin typeface="Times New Roman"/>
                <a:cs typeface="Times New Roman"/>
              </a:rPr>
              <a:t>circulating energetic particles with </a:t>
            </a:r>
            <a:r>
              <a:rPr lang="en-GB" sz="1600" dirty="0" err="1">
                <a:solidFill>
                  <a:srgbClr val="000000"/>
                </a:solidFill>
                <a:latin typeface="Times New Roman"/>
                <a:cs typeface="Times New Roman"/>
              </a:rPr>
              <a:t>ρ</a:t>
            </a:r>
            <a:r>
              <a:rPr lang="en-GB" sz="1600" baseline="-25000" dirty="0" err="1">
                <a:solidFill>
                  <a:srgbClr val="000000"/>
                </a:solidFill>
                <a:latin typeface="Times New Roman"/>
                <a:cs typeface="Times New Roman"/>
              </a:rPr>
              <a:t>H</a:t>
            </a:r>
            <a:r>
              <a:rPr lang="en-GB" sz="1600" dirty="0">
                <a:solidFill>
                  <a:srgbClr val="000000"/>
                </a:solidFill>
                <a:latin typeface="Times New Roman"/>
                <a:cs typeface="Times New Roman"/>
              </a:rPr>
              <a:t>/a&lt;&lt;1</a:t>
            </a:r>
          </a:p>
          <a:p>
            <a:pPr marL="342900" indent="-342900">
              <a:buFontTx/>
              <a:buAutoNum type="alphaLcParenBoth"/>
              <a:defRPr/>
            </a:pPr>
            <a:r>
              <a:rPr lang="en-GB" sz="1600" dirty="0">
                <a:solidFill>
                  <a:srgbClr val="000000"/>
                </a:solidFill>
                <a:latin typeface="Times New Roman"/>
                <a:cs typeface="Times New Roman"/>
              </a:rPr>
              <a:t>electromagnetic fields with scalar potential </a:t>
            </a:r>
            <a:r>
              <a:rPr lang="en-GB" sz="1600" dirty="0" err="1">
                <a:solidFill>
                  <a:srgbClr val="000000"/>
                </a:solidFill>
                <a:latin typeface="Times New Roman"/>
                <a:cs typeface="Times New Roman"/>
              </a:rPr>
              <a:t>ϕ</a:t>
            </a:r>
            <a:r>
              <a:rPr lang="en-GB" sz="1600" dirty="0">
                <a:solidFill>
                  <a:srgbClr val="000000"/>
                </a:solidFill>
                <a:latin typeface="Times New Roman"/>
                <a:cs typeface="Times New Roman"/>
              </a:rPr>
              <a:t> and vector potential </a:t>
            </a:r>
            <a:r>
              <a:rPr lang="en-GB" sz="1600" dirty="0" err="1">
                <a:solidFill>
                  <a:srgbClr val="000000"/>
                </a:solidFill>
                <a:latin typeface="Times New Roman"/>
                <a:cs typeface="Times New Roman"/>
              </a:rPr>
              <a:t>δA</a:t>
            </a:r>
            <a:r>
              <a:rPr lang="en-GB" sz="1600" baseline="-25000" dirty="0">
                <a:solidFill>
                  <a:srgbClr val="000000"/>
                </a:solidFill>
                <a:latin typeface="Times New Roman"/>
                <a:cs typeface="Times New Roman"/>
              </a:rPr>
              <a:t>⊥</a:t>
            </a:r>
            <a:r>
              <a:rPr lang="en-GB" sz="1600" dirty="0">
                <a:solidFill>
                  <a:srgbClr val="000000"/>
                </a:solidFill>
                <a:latin typeface="Times New Roman"/>
                <a:cs typeface="Times New Roman"/>
              </a:rPr>
              <a:t>&lt;&lt;</a:t>
            </a:r>
            <a:r>
              <a:rPr lang="en-GB" sz="1600" dirty="0" err="1">
                <a:solidFill>
                  <a:srgbClr val="000000"/>
                </a:solidFill>
                <a:latin typeface="Times New Roman"/>
                <a:cs typeface="Times New Roman"/>
              </a:rPr>
              <a:t>δA</a:t>
            </a:r>
            <a:r>
              <a:rPr lang="en-GB" sz="1600" baseline="-25000" dirty="0">
                <a:solidFill>
                  <a:srgbClr val="000000"/>
                </a:solidFill>
                <a:latin typeface="Times New Roman"/>
                <a:cs typeface="Times New Roman"/>
              </a:rPr>
              <a:t>||</a:t>
            </a:r>
            <a:r>
              <a:rPr lang="en-GB" sz="1600" dirty="0">
                <a:solidFill>
                  <a:srgbClr val="000000"/>
                </a:solidFill>
                <a:latin typeface="Times New Roman"/>
                <a:cs typeface="Times New Roman"/>
              </a:rPr>
              <a:t>.</a:t>
            </a:r>
          </a:p>
          <a:p>
            <a:pPr>
              <a:defRPr/>
            </a:pPr>
            <a:endParaRPr lang="en-GB" sz="1600" dirty="0">
              <a:solidFill>
                <a:srgbClr val="000000"/>
              </a:solidFill>
              <a:latin typeface="Times New Roman"/>
              <a:cs typeface="Times New Roman"/>
            </a:endParaRPr>
          </a:p>
          <a:p>
            <a:pPr>
              <a:defRPr/>
            </a:pPr>
            <a:endParaRPr lang="en-GB" sz="1600" dirty="0">
              <a:solidFill>
                <a:srgbClr val="000000"/>
              </a:solidFill>
              <a:latin typeface="Times New Roman"/>
              <a:cs typeface="Times New Roman"/>
            </a:endParaRPr>
          </a:p>
          <a:p>
            <a:pPr>
              <a:defRPr/>
            </a:pPr>
            <a:r>
              <a:rPr lang="en-GB" sz="1600" dirty="0">
                <a:solidFill>
                  <a:srgbClr val="000000"/>
                </a:solidFill>
                <a:latin typeface="Times New Roman"/>
                <a:cs typeface="Times New Roman"/>
              </a:rPr>
              <a:t>Bi-Maxwellian distribution function with:</a:t>
            </a:r>
          </a:p>
          <a:p>
            <a:pPr>
              <a:defRPr/>
            </a:pPr>
            <a:r>
              <a:rPr lang="en-GB" sz="1600" dirty="0">
                <a:solidFill>
                  <a:srgbClr val="000000"/>
                </a:solidFill>
                <a:latin typeface="Times New Roman"/>
                <a:cs typeface="Times New Roman"/>
              </a:rPr>
              <a:t>T</a:t>
            </a:r>
            <a:r>
              <a:rPr lang="en-GB" sz="1600" baseline="-25000" dirty="0">
                <a:solidFill>
                  <a:srgbClr val="000000"/>
                </a:solidFill>
                <a:latin typeface="Times New Roman"/>
                <a:cs typeface="Times New Roman"/>
              </a:rPr>
              <a:t>H</a:t>
            </a:r>
            <a:r>
              <a:rPr lang="en-GB" sz="1600" baseline="-25000" dirty="0">
                <a:solidFill>
                  <a:srgbClr val="000000"/>
                </a:solidFill>
                <a:latin typeface="Times New Roman"/>
                <a:cs typeface="Times New Roman"/>
                <a:sym typeface="Symbol"/>
              </a:rPr>
              <a:t></a:t>
            </a:r>
            <a:r>
              <a:rPr lang="en-GB" sz="1600" dirty="0">
                <a:solidFill>
                  <a:srgbClr val="000000"/>
                </a:solidFill>
                <a:latin typeface="Times New Roman"/>
                <a:cs typeface="Times New Roman"/>
              </a:rPr>
              <a:t>/T</a:t>
            </a:r>
            <a:r>
              <a:rPr lang="en-GB" sz="1600" baseline="-25000" dirty="0">
                <a:solidFill>
                  <a:srgbClr val="000000"/>
                </a:solidFill>
                <a:latin typeface="Times New Roman"/>
                <a:cs typeface="Times New Roman"/>
              </a:rPr>
              <a:t>H|| </a:t>
            </a:r>
            <a:r>
              <a:rPr lang="en-GB" sz="1600" dirty="0">
                <a:solidFill>
                  <a:srgbClr val="000000"/>
                </a:solidFill>
                <a:latin typeface="Wingdings"/>
                <a:ea typeface="Wingdings"/>
                <a:cs typeface="Wingdings"/>
                <a:sym typeface="Wingdings"/>
              </a:rPr>
              <a:t></a:t>
            </a:r>
            <a:r>
              <a:rPr lang="en-GB" sz="1600" dirty="0">
                <a:solidFill>
                  <a:srgbClr val="000000"/>
                </a:solidFill>
                <a:latin typeface="Times New Roman"/>
                <a:cs typeface="Times New Roman"/>
              </a:rPr>
              <a:t> 0, (</a:t>
            </a:r>
            <a:r>
              <a:rPr lang="en-GB" sz="1600" dirty="0" err="1">
                <a:solidFill>
                  <a:srgbClr val="000000"/>
                </a:solidFill>
                <a:latin typeface="Times New Roman"/>
                <a:cs typeface="Times New Roman"/>
              </a:rPr>
              <a:t>m,n</a:t>
            </a:r>
            <a:r>
              <a:rPr lang="en-GB" sz="1600" dirty="0">
                <a:solidFill>
                  <a:srgbClr val="000000"/>
                </a:solidFill>
                <a:latin typeface="Times New Roman"/>
                <a:cs typeface="Times New Roman"/>
              </a:rPr>
              <a:t>)=(4,4),</a:t>
            </a:r>
          </a:p>
          <a:p>
            <a:pPr>
              <a:defRPr/>
            </a:pPr>
            <a:r>
              <a:rPr lang="en-GB" sz="1600" dirty="0" err="1">
                <a:solidFill>
                  <a:srgbClr val="000000"/>
                </a:solidFill>
                <a:latin typeface="Times New Roman"/>
                <a:cs typeface="Times New Roman"/>
              </a:rPr>
              <a:t>ϕ</a:t>
            </a:r>
            <a:r>
              <a:rPr lang="en-GB" sz="1600" dirty="0">
                <a:solidFill>
                  <a:srgbClr val="000000"/>
                </a:solidFill>
                <a:latin typeface="Times New Roman"/>
                <a:cs typeface="Times New Roman"/>
              </a:rPr>
              <a:t>, </a:t>
            </a:r>
            <a:r>
              <a:rPr lang="en-GB" sz="1600" dirty="0" err="1">
                <a:solidFill>
                  <a:srgbClr val="000000"/>
                </a:solidFill>
                <a:latin typeface="Times New Roman"/>
                <a:cs typeface="Times New Roman"/>
              </a:rPr>
              <a:t>δA</a:t>
            </a:r>
            <a:r>
              <a:rPr lang="en-GB" sz="1600" baseline="-25000" dirty="0">
                <a:solidFill>
                  <a:srgbClr val="000000"/>
                </a:solidFill>
                <a:latin typeface="Times New Roman"/>
                <a:cs typeface="Times New Roman"/>
              </a:rPr>
              <a:t>||</a:t>
            </a:r>
            <a:r>
              <a:rPr lang="en-GB" sz="1600" dirty="0">
                <a:solidFill>
                  <a:srgbClr val="000000"/>
                </a:solidFill>
                <a:latin typeface="Times New Roman"/>
                <a:cs typeface="Times New Roman"/>
              </a:rPr>
              <a:t> </a:t>
            </a:r>
            <a:r>
              <a:rPr lang="en-GB" sz="1600" dirty="0">
                <a:solidFill>
                  <a:srgbClr val="000000"/>
                </a:solidFill>
                <a:sym typeface="Symbol"/>
              </a:rPr>
              <a:t></a:t>
            </a:r>
            <a:r>
              <a:rPr lang="en-US" sz="1600" dirty="0">
                <a:solidFill>
                  <a:srgbClr val="000000"/>
                </a:solidFill>
              </a:rPr>
              <a:t> </a:t>
            </a:r>
            <a:r>
              <a:rPr lang="en-GB" sz="1600" dirty="0">
                <a:solidFill>
                  <a:srgbClr val="000000"/>
                </a:solidFill>
                <a:latin typeface="Times New Roman"/>
                <a:cs typeface="Times New Roman"/>
              </a:rPr>
              <a:t> </a:t>
            </a:r>
            <a:r>
              <a:rPr lang="en-GB" sz="1600" dirty="0" err="1">
                <a:solidFill>
                  <a:srgbClr val="000000"/>
                </a:solidFill>
                <a:latin typeface="Times New Roman"/>
                <a:cs typeface="Times New Roman"/>
              </a:rPr>
              <a:t>ϕ</a:t>
            </a:r>
            <a:r>
              <a:rPr lang="en-GB" sz="1600" dirty="0">
                <a:solidFill>
                  <a:srgbClr val="000000"/>
                </a:solidFill>
                <a:latin typeface="Times New Roman"/>
                <a:cs typeface="Times New Roman"/>
              </a:rPr>
              <a:t>(r), </a:t>
            </a:r>
            <a:r>
              <a:rPr lang="en-GB" sz="1600" dirty="0" err="1">
                <a:solidFill>
                  <a:srgbClr val="000000"/>
                </a:solidFill>
                <a:latin typeface="Times New Roman"/>
                <a:cs typeface="Times New Roman"/>
              </a:rPr>
              <a:t>δA</a:t>
            </a:r>
            <a:r>
              <a:rPr lang="en-GB" sz="1600" baseline="-25000" dirty="0">
                <a:solidFill>
                  <a:srgbClr val="000000"/>
                </a:solidFill>
                <a:latin typeface="Times New Roman"/>
                <a:cs typeface="Times New Roman"/>
              </a:rPr>
              <a:t>||</a:t>
            </a:r>
            <a:r>
              <a:rPr lang="en-GB" sz="1600" dirty="0">
                <a:solidFill>
                  <a:srgbClr val="000000"/>
                </a:solidFill>
                <a:latin typeface="Times New Roman"/>
                <a:cs typeface="Times New Roman"/>
              </a:rPr>
              <a:t>(r) × </a:t>
            </a:r>
            <a:r>
              <a:rPr lang="en-GB" sz="1600" dirty="0" err="1">
                <a:solidFill>
                  <a:srgbClr val="000000"/>
                </a:solidFill>
                <a:latin typeface="Times New Roman"/>
                <a:cs typeface="Times New Roman"/>
              </a:rPr>
              <a:t>exp</a:t>
            </a:r>
            <a:r>
              <a:rPr lang="en-GB" sz="1600" dirty="0">
                <a:solidFill>
                  <a:srgbClr val="000000"/>
                </a:solidFill>
                <a:latin typeface="Times New Roman"/>
                <a:cs typeface="Times New Roman"/>
              </a:rPr>
              <a:t>[</a:t>
            </a:r>
            <a:r>
              <a:rPr lang="en-GB" sz="1600" dirty="0" err="1">
                <a:solidFill>
                  <a:srgbClr val="000000"/>
                </a:solidFill>
                <a:latin typeface="Times New Roman"/>
                <a:cs typeface="Times New Roman"/>
              </a:rPr>
              <a:t>iωt+i</a:t>
            </a:r>
            <a:r>
              <a:rPr lang="en-GB" sz="1600" dirty="0">
                <a:solidFill>
                  <a:srgbClr val="000000"/>
                </a:solidFill>
                <a:latin typeface="Times New Roman"/>
                <a:cs typeface="Times New Roman"/>
              </a:rPr>
              <a:t>(</a:t>
            </a:r>
            <a:r>
              <a:rPr lang="en-GB" sz="1600" dirty="0" err="1">
                <a:solidFill>
                  <a:srgbClr val="000000"/>
                </a:solidFill>
                <a:latin typeface="Times New Roman"/>
                <a:cs typeface="Times New Roman"/>
              </a:rPr>
              <a:t>mθ+nφ</a:t>
            </a:r>
            <a:r>
              <a:rPr lang="en-GB" sz="1600" dirty="0">
                <a:solidFill>
                  <a:srgbClr val="000000"/>
                </a:solidFill>
                <a:latin typeface="Times New Roman"/>
                <a:cs typeface="Times New Roman"/>
              </a:rPr>
              <a:t>)],</a:t>
            </a:r>
          </a:p>
          <a:p>
            <a:pPr>
              <a:defRPr/>
            </a:pPr>
            <a:r>
              <a:rPr lang="en-GB" sz="1600" dirty="0" err="1">
                <a:solidFill>
                  <a:srgbClr val="000000"/>
                </a:solidFill>
                <a:latin typeface="Times New Roman"/>
                <a:cs typeface="Times New Roman"/>
              </a:rPr>
              <a:t>ω</a:t>
            </a:r>
            <a:r>
              <a:rPr lang="en-GB" sz="1600" dirty="0">
                <a:solidFill>
                  <a:srgbClr val="000000"/>
                </a:solidFill>
                <a:latin typeface="Times New Roman"/>
                <a:cs typeface="Times New Roman"/>
              </a:rPr>
              <a:t>/ω</a:t>
            </a:r>
            <a:r>
              <a:rPr lang="en-GB" sz="1600" baseline="-25000" dirty="0">
                <a:solidFill>
                  <a:srgbClr val="000000"/>
                </a:solidFill>
                <a:latin typeface="Times New Roman"/>
                <a:cs typeface="Times New Roman"/>
              </a:rPr>
              <a:t>A0</a:t>
            </a:r>
            <a:r>
              <a:rPr lang="en-GB" sz="1600" dirty="0">
                <a:solidFill>
                  <a:srgbClr val="000000"/>
                </a:solidFill>
                <a:latin typeface="Times New Roman"/>
                <a:cs typeface="Times New Roman"/>
              </a:rPr>
              <a:t>=(0.3+i 0.01),</a:t>
            </a:r>
          </a:p>
          <a:p>
            <a:pPr>
              <a:defRPr/>
            </a:pPr>
            <a:r>
              <a:rPr lang="en-GB" sz="1600" dirty="0">
                <a:solidFill>
                  <a:srgbClr val="000000"/>
                </a:solidFill>
                <a:latin typeface="Times New Roman"/>
                <a:cs typeface="Times New Roman"/>
              </a:rPr>
              <a:t>R</a:t>
            </a:r>
            <a:r>
              <a:rPr lang="en-GB" sz="1600" baseline="-25000" dirty="0">
                <a:solidFill>
                  <a:srgbClr val="000000"/>
                </a:solidFill>
                <a:latin typeface="Times New Roman"/>
                <a:cs typeface="Times New Roman"/>
              </a:rPr>
              <a:t>0</a:t>
            </a:r>
            <a:r>
              <a:rPr lang="en-GB" sz="1600" dirty="0">
                <a:solidFill>
                  <a:srgbClr val="000000"/>
                </a:solidFill>
                <a:latin typeface="Times New Roman"/>
                <a:cs typeface="Times New Roman"/>
              </a:rPr>
              <a:t>/a=100, </a:t>
            </a:r>
            <a:r>
              <a:rPr lang="en-GB" sz="1600" dirty="0" err="1">
                <a:solidFill>
                  <a:srgbClr val="000000"/>
                </a:solidFill>
                <a:latin typeface="Times New Roman"/>
                <a:cs typeface="Times New Roman"/>
              </a:rPr>
              <a:t>ρ</a:t>
            </a:r>
            <a:r>
              <a:rPr lang="en-GB" sz="1600" baseline="-25000" dirty="0" err="1">
                <a:solidFill>
                  <a:srgbClr val="000000"/>
                </a:solidFill>
                <a:latin typeface="Times New Roman"/>
                <a:cs typeface="Times New Roman"/>
              </a:rPr>
              <a:t>H</a:t>
            </a:r>
            <a:r>
              <a:rPr lang="en-GB" sz="1600" dirty="0">
                <a:solidFill>
                  <a:srgbClr val="000000"/>
                </a:solidFill>
                <a:latin typeface="Times New Roman"/>
                <a:cs typeface="Times New Roman"/>
              </a:rPr>
              <a:t>/a=0.001, </a:t>
            </a:r>
            <a:r>
              <a:rPr lang="en-GB" sz="1600" dirty="0" err="1">
                <a:solidFill>
                  <a:srgbClr val="000000"/>
                </a:solidFill>
                <a:latin typeface="Times New Roman"/>
                <a:cs typeface="Times New Roman"/>
              </a:rPr>
              <a:t>v</a:t>
            </a:r>
            <a:r>
              <a:rPr lang="en-GB" sz="1600" baseline="-25000" dirty="0" err="1">
                <a:solidFill>
                  <a:srgbClr val="000000"/>
                </a:solidFill>
                <a:latin typeface="Times New Roman"/>
                <a:cs typeface="Times New Roman"/>
              </a:rPr>
              <a:t>Hth</a:t>
            </a:r>
            <a:r>
              <a:rPr lang="en-GB" sz="1600" dirty="0">
                <a:solidFill>
                  <a:srgbClr val="000000"/>
                </a:solidFill>
                <a:latin typeface="Times New Roman"/>
                <a:cs typeface="Times New Roman"/>
              </a:rPr>
              <a:t>/</a:t>
            </a:r>
            <a:r>
              <a:rPr lang="en-GB" sz="1600" dirty="0" err="1">
                <a:solidFill>
                  <a:srgbClr val="000000"/>
                </a:solidFill>
                <a:latin typeface="Times New Roman"/>
                <a:cs typeface="Times New Roman"/>
              </a:rPr>
              <a:t>v</a:t>
            </a:r>
            <a:r>
              <a:rPr lang="en-GB" sz="1600" baseline="-25000" dirty="0" err="1">
                <a:solidFill>
                  <a:srgbClr val="000000"/>
                </a:solidFill>
                <a:latin typeface="Times New Roman"/>
                <a:cs typeface="Times New Roman"/>
              </a:rPr>
              <a:t>A</a:t>
            </a:r>
            <a:r>
              <a:rPr lang="en-GB" sz="1600" dirty="0">
                <a:solidFill>
                  <a:srgbClr val="000000"/>
                </a:solidFill>
                <a:latin typeface="Times New Roman"/>
                <a:cs typeface="Times New Roman"/>
              </a:rPr>
              <a:t>=0.1</a:t>
            </a:r>
          </a:p>
          <a:p>
            <a:pPr>
              <a:defRPr/>
            </a:pPr>
            <a:endParaRPr lang="en-GB" sz="1600" dirty="0">
              <a:solidFill>
                <a:srgbClr val="000000"/>
              </a:solidFill>
              <a:latin typeface="Times New Roman"/>
              <a:cs typeface="Times New Roman"/>
            </a:endParaRPr>
          </a:p>
          <a:p>
            <a:pPr>
              <a:defRPr/>
            </a:pPr>
            <a:endParaRPr lang="en-GB" sz="1600" dirty="0">
              <a:solidFill>
                <a:srgbClr val="000000"/>
              </a:solidFill>
              <a:latin typeface="Times New Roman"/>
              <a:cs typeface="Times New Roman"/>
            </a:endParaRPr>
          </a:p>
          <a:p>
            <a:pPr>
              <a:defRPr/>
            </a:pPr>
            <a:r>
              <a:rPr lang="en-GB" sz="1600" dirty="0">
                <a:solidFill>
                  <a:srgbClr val="000000"/>
                </a:solidFill>
                <a:latin typeface="Times New Roman"/>
                <a:cs typeface="Times New Roman"/>
              </a:rPr>
              <a:t>Response of the perturbed components at x</a:t>
            </a:r>
            <a:r>
              <a:rPr lang="en-GB" sz="1600" baseline="-25000" dirty="0">
                <a:solidFill>
                  <a:srgbClr val="000000"/>
                </a:solidFill>
                <a:latin typeface="Times New Roman"/>
                <a:cs typeface="Times New Roman"/>
              </a:rPr>
              <a:t>1</a:t>
            </a:r>
            <a:r>
              <a:rPr lang="en-GB" sz="1600" dirty="0">
                <a:solidFill>
                  <a:srgbClr val="000000"/>
                </a:solidFill>
                <a:latin typeface="Times New Roman"/>
                <a:cs typeface="Times New Roman"/>
              </a:rPr>
              <a:t>=0.5</a:t>
            </a:r>
          </a:p>
        </p:txBody>
      </p:sp>
      <p:sp>
        <p:nvSpPr>
          <p:cNvPr id="16389" name="TextBox 6"/>
          <p:cNvSpPr txBox="1">
            <a:spLocks noChangeArrowheads="1"/>
          </p:cNvSpPr>
          <p:nvPr/>
        </p:nvSpPr>
        <p:spPr bwMode="auto">
          <a:xfrm>
            <a:off x="1389063" y="3954463"/>
            <a:ext cx="806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mtClean="0">
                <a:solidFill>
                  <a:srgbClr val="000000"/>
                </a:solidFill>
                <a:latin typeface="Times New Roman" charset="0"/>
                <a:cs typeface="Times New Roman" charset="0"/>
              </a:rPr>
              <a:t>(m-1,n)</a:t>
            </a:r>
          </a:p>
        </p:txBody>
      </p:sp>
      <p:sp>
        <p:nvSpPr>
          <p:cNvPr id="16390" name="TextBox 19"/>
          <p:cNvSpPr txBox="1">
            <a:spLocks noChangeArrowheads="1"/>
          </p:cNvSpPr>
          <p:nvPr/>
        </p:nvSpPr>
        <p:spPr bwMode="auto">
          <a:xfrm>
            <a:off x="4284663" y="3954463"/>
            <a:ext cx="63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mtClean="0">
                <a:solidFill>
                  <a:srgbClr val="000000"/>
                </a:solidFill>
                <a:latin typeface="Times New Roman" charset="0"/>
                <a:cs typeface="Times New Roman" charset="0"/>
              </a:rPr>
              <a:t>(m,n)</a:t>
            </a:r>
          </a:p>
        </p:txBody>
      </p:sp>
      <p:sp>
        <p:nvSpPr>
          <p:cNvPr id="16391" name="TextBox 21"/>
          <p:cNvSpPr txBox="1">
            <a:spLocks noChangeArrowheads="1"/>
          </p:cNvSpPr>
          <p:nvPr/>
        </p:nvSpPr>
        <p:spPr bwMode="auto">
          <a:xfrm>
            <a:off x="6875463" y="3954463"/>
            <a:ext cx="852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mtClean="0">
                <a:solidFill>
                  <a:srgbClr val="000000"/>
                </a:solidFill>
                <a:latin typeface="Times New Roman" charset="0"/>
                <a:cs typeface="Times New Roman" charset="0"/>
              </a:rPr>
              <a:t>(m+1,n)</a:t>
            </a:r>
          </a:p>
        </p:txBody>
      </p:sp>
      <p:sp>
        <p:nvSpPr>
          <p:cNvPr id="16392" name="TextBox 7"/>
          <p:cNvSpPr txBox="1">
            <a:spLocks noChangeArrowheads="1"/>
          </p:cNvSpPr>
          <p:nvPr/>
        </p:nvSpPr>
        <p:spPr bwMode="auto">
          <a:xfrm>
            <a:off x="0" y="3429000"/>
            <a:ext cx="8847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GB" smtClean="0">
                <a:solidFill>
                  <a:srgbClr val="000000"/>
                </a:solidFill>
                <a:latin typeface="Times New Roman" charset="0"/>
                <a:cs typeface="Times New Roman" charset="0"/>
              </a:rPr>
              <a:t>Analytical response: black (Real) and </a:t>
            </a:r>
            <a:r>
              <a:rPr lang="en-GB" smtClean="0">
                <a:solidFill>
                  <a:srgbClr val="FF0000"/>
                </a:solidFill>
                <a:latin typeface="Times New Roman" charset="0"/>
                <a:cs typeface="Times New Roman" charset="0"/>
              </a:rPr>
              <a:t>red</a:t>
            </a:r>
            <a:r>
              <a:rPr lang="en-GB" smtClean="0">
                <a:solidFill>
                  <a:srgbClr val="000000"/>
                </a:solidFill>
                <a:latin typeface="Times New Roman" charset="0"/>
                <a:cs typeface="Times New Roman" charset="0"/>
              </a:rPr>
              <a:t> (Imm); HYMAGYC response: </a:t>
            </a:r>
            <a:r>
              <a:rPr lang="en-GB" smtClean="0">
                <a:solidFill>
                  <a:srgbClr val="3333FF"/>
                </a:solidFill>
                <a:latin typeface="Times New Roman" charset="0"/>
                <a:cs typeface="Times New Roman" charset="0"/>
              </a:rPr>
              <a:t>blue </a:t>
            </a:r>
            <a:r>
              <a:rPr lang="en-GB" smtClean="0">
                <a:solidFill>
                  <a:srgbClr val="000000"/>
                </a:solidFill>
                <a:latin typeface="Times New Roman" charset="0"/>
                <a:cs typeface="Times New Roman" charset="0"/>
              </a:rPr>
              <a:t>(Real) and </a:t>
            </a:r>
            <a:r>
              <a:rPr lang="en-GB" smtClean="0">
                <a:solidFill>
                  <a:srgbClr val="FF8000"/>
                </a:solidFill>
                <a:latin typeface="Times New Roman" charset="0"/>
                <a:cs typeface="Times New Roman" charset="0"/>
              </a:rPr>
              <a:t>orange </a:t>
            </a:r>
            <a:r>
              <a:rPr lang="en-GB" smtClean="0">
                <a:solidFill>
                  <a:srgbClr val="000000"/>
                </a:solidFill>
                <a:latin typeface="Times New Roman" charset="0"/>
                <a:cs typeface="Times New Roman" charset="0"/>
              </a:rPr>
              <a:t>(Imm); HMGC response: </a:t>
            </a:r>
            <a:r>
              <a:rPr lang="en-GB" smtClean="0">
                <a:solidFill>
                  <a:srgbClr val="00FF00"/>
                </a:solidFill>
                <a:latin typeface="Times New Roman" charset="0"/>
                <a:cs typeface="Times New Roman" charset="0"/>
              </a:rPr>
              <a:t>green </a:t>
            </a:r>
            <a:r>
              <a:rPr lang="en-GB" smtClean="0">
                <a:solidFill>
                  <a:srgbClr val="000000"/>
                </a:solidFill>
                <a:latin typeface="Times New Roman" charset="0"/>
                <a:cs typeface="Times New Roman" charset="0"/>
              </a:rPr>
              <a:t>(Real) and </a:t>
            </a:r>
            <a:r>
              <a:rPr lang="en-GB" smtClean="0">
                <a:solidFill>
                  <a:srgbClr val="800080"/>
                </a:solidFill>
                <a:latin typeface="Times New Roman" charset="0"/>
                <a:cs typeface="Times New Roman" charset="0"/>
              </a:rPr>
              <a:t>pink </a:t>
            </a:r>
            <a:r>
              <a:rPr lang="en-GB" smtClean="0">
                <a:solidFill>
                  <a:srgbClr val="000000"/>
                </a:solidFill>
                <a:latin typeface="Times New Roman" charset="0"/>
                <a:cs typeface="Times New Roman" charset="0"/>
              </a:rPr>
              <a:t>(Imm)</a:t>
            </a:r>
          </a:p>
        </p:txBody>
      </p:sp>
      <p:sp>
        <p:nvSpPr>
          <p:cNvPr id="16393" name="TextBox 8"/>
          <p:cNvSpPr txBox="1">
            <a:spLocks noChangeArrowheads="1"/>
          </p:cNvSpPr>
          <p:nvPr/>
        </p:nvSpPr>
        <p:spPr bwMode="auto">
          <a:xfrm>
            <a:off x="0" y="642938"/>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GB" b="1" smtClean="0">
                <a:solidFill>
                  <a:srgbClr val="000000"/>
                </a:solidFill>
                <a:latin typeface="Times New Roman" charset="0"/>
                <a:cs typeface="Times New Roman" charset="0"/>
              </a:rPr>
              <a:t>Analytic energetic particle response compared with HYMAGYC and HMGC, assuming:</a:t>
            </a:r>
          </a:p>
        </p:txBody>
      </p:sp>
    </p:spTree>
    <p:extLst>
      <p:ext uri="{BB962C8B-B14F-4D97-AF65-F5344CB8AC3E}">
        <p14:creationId xmlns:p14="http://schemas.microsoft.com/office/powerpoint/2010/main" val="20215872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419475" y="0"/>
            <a:ext cx="5724525" cy="765175"/>
          </a:xfrm>
        </p:spPr>
        <p:txBody>
          <a:bodyPr/>
          <a:lstStyle/>
          <a:p>
            <a:r>
              <a:rPr lang="en-US" dirty="0">
                <a:cs typeface="Arial"/>
              </a:rPr>
              <a:t>HYMAGYC progresses and  benchmarks</a:t>
            </a:r>
            <a:endParaRPr lang="en-US" dirty="0">
              <a:latin typeface="Arial" charset="0"/>
            </a:endParaRPr>
          </a:p>
        </p:txBody>
      </p:sp>
      <p:sp>
        <p:nvSpPr>
          <p:cNvPr id="17410" name="TextBox 8"/>
          <p:cNvSpPr txBox="1">
            <a:spLocks noChangeArrowheads="1"/>
          </p:cNvSpPr>
          <p:nvPr/>
        </p:nvSpPr>
        <p:spPr bwMode="auto">
          <a:xfrm>
            <a:off x="0" y="765175"/>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GB" b="1">
                <a:latin typeface="Times New Roman" charset="0"/>
                <a:cs typeface="Times New Roman" charset="0"/>
              </a:rPr>
              <a:t>Compare HYMAGYC and HMGC, relaxing some of the prev. restrictions (no analytic. sol. available):</a:t>
            </a:r>
          </a:p>
        </p:txBody>
      </p:sp>
      <p:sp>
        <p:nvSpPr>
          <p:cNvPr id="16" name="TextBox 15"/>
          <p:cNvSpPr txBox="1"/>
          <p:nvPr/>
        </p:nvSpPr>
        <p:spPr>
          <a:xfrm>
            <a:off x="0" y="1023114"/>
            <a:ext cx="9144000" cy="4278094"/>
          </a:xfrm>
          <a:prstGeom prst="rect">
            <a:avLst/>
          </a:prstGeom>
          <a:noFill/>
        </p:spPr>
        <p:txBody>
          <a:bodyPr numCol="2" spcCol="180000">
            <a:spAutoFit/>
          </a:bodyPr>
          <a:lstStyle/>
          <a:p>
            <a:pPr marL="342900" indent="-342900">
              <a:buFontTx/>
              <a:buAutoNum type="alphaLcParenBoth"/>
              <a:defRPr/>
            </a:pPr>
            <a:r>
              <a:rPr lang="en-GB" sz="1600" dirty="0">
                <a:solidFill>
                  <a:srgbClr val="FF0000"/>
                </a:solidFill>
                <a:latin typeface="Times New Roman"/>
                <a:cs typeface="Times New Roman"/>
              </a:rPr>
              <a:t>perturbed particles motion ON</a:t>
            </a:r>
          </a:p>
          <a:p>
            <a:pPr marL="342900" indent="-342900">
              <a:buFontTx/>
              <a:buAutoNum type="alphaLcParenBoth"/>
              <a:defRPr/>
            </a:pPr>
            <a:r>
              <a:rPr lang="en-GB" sz="1600" dirty="0">
                <a:solidFill>
                  <a:srgbClr val="FF0000"/>
                </a:solidFill>
                <a:latin typeface="Times New Roman"/>
                <a:cs typeface="Times New Roman"/>
              </a:rPr>
              <a:t>mirroring term in the parallel velocity equation ON</a:t>
            </a:r>
          </a:p>
          <a:p>
            <a:pPr marL="342900" indent="-342900">
              <a:buFontTx/>
              <a:buAutoNum type="alphaLcParenBoth"/>
              <a:defRPr/>
            </a:pPr>
            <a:r>
              <a:rPr lang="en-GB" sz="1600" dirty="0">
                <a:solidFill>
                  <a:srgbClr val="FF0000"/>
                </a:solidFill>
                <a:latin typeface="Times New Roman"/>
                <a:cs typeface="Times New Roman"/>
              </a:rPr>
              <a:t>relaxation term of the energetic part. initial distr. function in the </a:t>
            </a:r>
            <a:r>
              <a:rPr lang="en-GB" sz="1600" dirty="0" err="1">
                <a:solidFill>
                  <a:srgbClr val="FF0000"/>
                </a:solidFill>
                <a:latin typeface="Times New Roman"/>
                <a:cs typeface="Times New Roman"/>
              </a:rPr>
              <a:t>Vlasov</a:t>
            </a:r>
            <a:r>
              <a:rPr lang="en-GB" sz="1600" dirty="0">
                <a:solidFill>
                  <a:srgbClr val="FF0000"/>
                </a:solidFill>
                <a:latin typeface="Times New Roman"/>
                <a:cs typeface="Times New Roman"/>
              </a:rPr>
              <a:t> equation ON</a:t>
            </a:r>
            <a:endParaRPr lang="en-US" sz="1600" dirty="0">
              <a:solidFill>
                <a:srgbClr val="FF0000"/>
              </a:solidFill>
              <a:latin typeface="Times New Roman"/>
              <a:cs typeface="Times New Roman"/>
            </a:endParaRPr>
          </a:p>
          <a:p>
            <a:pPr marL="342900" indent="-342900">
              <a:buFontTx/>
              <a:buAutoNum type="alphaLcParenBoth"/>
              <a:defRPr/>
            </a:pPr>
            <a:r>
              <a:rPr lang="en-GB" sz="1600" dirty="0">
                <a:latin typeface="Times New Roman"/>
                <a:cs typeface="Times New Roman"/>
              </a:rPr>
              <a:t>large aspect ratio </a:t>
            </a:r>
            <a:r>
              <a:rPr lang="en-GB" sz="1600" dirty="0">
                <a:latin typeface="Symbol" charset="2"/>
                <a:cs typeface="Symbol" charset="2"/>
              </a:rPr>
              <a:t>e</a:t>
            </a:r>
            <a:r>
              <a:rPr lang="en-GB" sz="1600" baseline="-25000" dirty="0">
                <a:latin typeface="Times New Roman"/>
                <a:cs typeface="Times New Roman"/>
              </a:rPr>
              <a:t>0</a:t>
            </a:r>
            <a:r>
              <a:rPr lang="en-GB" sz="1600" dirty="0">
                <a:latin typeface="Times New Roman"/>
                <a:cs typeface="Times New Roman"/>
              </a:rPr>
              <a:t>=a/R</a:t>
            </a:r>
            <a:r>
              <a:rPr lang="en-GB" sz="1600" baseline="-25000" dirty="0">
                <a:latin typeface="Times New Roman"/>
                <a:cs typeface="Times New Roman"/>
              </a:rPr>
              <a:t>0</a:t>
            </a:r>
            <a:r>
              <a:rPr lang="en-GB" sz="1600" dirty="0">
                <a:latin typeface="Times New Roman"/>
                <a:cs typeface="Times New Roman"/>
              </a:rPr>
              <a:t> &lt;&lt;1</a:t>
            </a:r>
          </a:p>
          <a:p>
            <a:pPr marL="342900" indent="-342900">
              <a:buFontTx/>
              <a:buAutoNum type="alphaLcParenBoth"/>
              <a:defRPr/>
            </a:pPr>
            <a:r>
              <a:rPr lang="en-GB" sz="1600" dirty="0">
                <a:latin typeface="Times New Roman"/>
                <a:cs typeface="Times New Roman"/>
              </a:rPr>
              <a:t>circular magnetic flux surfaces</a:t>
            </a:r>
          </a:p>
          <a:p>
            <a:pPr marL="342900" indent="-342900">
              <a:buFontTx/>
              <a:buAutoNum type="alphaLcParenBoth"/>
              <a:defRPr/>
            </a:pPr>
            <a:r>
              <a:rPr lang="en-GB" sz="1600" dirty="0">
                <a:latin typeface="Times New Roman"/>
                <a:cs typeface="Times New Roman"/>
              </a:rPr>
              <a:t>flat q profile</a:t>
            </a:r>
          </a:p>
          <a:p>
            <a:pPr marL="342900" indent="-342900">
              <a:buFontTx/>
              <a:buAutoNum type="alphaLcParenBoth"/>
              <a:defRPr/>
            </a:pPr>
            <a:r>
              <a:rPr lang="en-GB" sz="1600" dirty="0">
                <a:latin typeface="Times New Roman"/>
                <a:cs typeface="Times New Roman"/>
              </a:rPr>
              <a:t>circulating energetic particles with </a:t>
            </a:r>
            <a:r>
              <a:rPr lang="en-GB" sz="1600" dirty="0" err="1">
                <a:latin typeface="Times New Roman"/>
                <a:cs typeface="Times New Roman"/>
              </a:rPr>
              <a:t>ρ</a:t>
            </a:r>
            <a:r>
              <a:rPr lang="en-GB" sz="1600" baseline="-25000" dirty="0" err="1">
                <a:latin typeface="Times New Roman"/>
                <a:cs typeface="Times New Roman"/>
              </a:rPr>
              <a:t>H</a:t>
            </a:r>
            <a:r>
              <a:rPr lang="en-GB" sz="1600" dirty="0">
                <a:latin typeface="Times New Roman"/>
                <a:cs typeface="Times New Roman"/>
              </a:rPr>
              <a:t>/a&lt;&lt;1</a:t>
            </a:r>
          </a:p>
          <a:p>
            <a:pPr marL="342900" indent="-342900">
              <a:buFontTx/>
              <a:buAutoNum type="alphaLcParenBoth"/>
              <a:defRPr/>
            </a:pPr>
            <a:r>
              <a:rPr lang="en-GB" sz="1600" dirty="0">
                <a:latin typeface="Times New Roman"/>
                <a:cs typeface="Times New Roman"/>
              </a:rPr>
              <a:t>electromagnetic fields with scalar potential </a:t>
            </a:r>
            <a:r>
              <a:rPr lang="en-GB" sz="1600" dirty="0" err="1">
                <a:latin typeface="Times New Roman"/>
                <a:cs typeface="Times New Roman"/>
              </a:rPr>
              <a:t>ϕ</a:t>
            </a:r>
            <a:r>
              <a:rPr lang="en-GB" sz="1600" dirty="0">
                <a:latin typeface="Times New Roman"/>
                <a:cs typeface="Times New Roman"/>
              </a:rPr>
              <a:t> and vector potential </a:t>
            </a:r>
            <a:r>
              <a:rPr lang="en-GB" sz="1600" dirty="0" err="1">
                <a:latin typeface="Times New Roman"/>
                <a:cs typeface="Times New Roman"/>
              </a:rPr>
              <a:t>δA</a:t>
            </a:r>
            <a:r>
              <a:rPr lang="en-GB" sz="1600" baseline="-25000" dirty="0">
                <a:latin typeface="Times New Roman"/>
                <a:cs typeface="Times New Roman"/>
              </a:rPr>
              <a:t>⊥</a:t>
            </a:r>
            <a:r>
              <a:rPr lang="en-GB" sz="1600" dirty="0">
                <a:latin typeface="Times New Roman"/>
                <a:cs typeface="Times New Roman"/>
              </a:rPr>
              <a:t>&lt;&lt;</a:t>
            </a:r>
            <a:r>
              <a:rPr lang="en-GB" sz="1600" dirty="0" err="1">
                <a:latin typeface="Times New Roman"/>
                <a:cs typeface="Times New Roman"/>
              </a:rPr>
              <a:t>δA</a:t>
            </a:r>
            <a:r>
              <a:rPr lang="en-GB" sz="1600" baseline="-25000" dirty="0">
                <a:latin typeface="Times New Roman"/>
                <a:cs typeface="Times New Roman"/>
              </a:rPr>
              <a:t>||</a:t>
            </a:r>
            <a:r>
              <a:rPr lang="en-GB" sz="1600" dirty="0">
                <a:latin typeface="Times New Roman"/>
                <a:cs typeface="Times New Roman"/>
              </a:rPr>
              <a:t>.</a:t>
            </a:r>
          </a:p>
          <a:p>
            <a:pPr>
              <a:defRPr/>
            </a:pPr>
            <a:endParaRPr lang="en-GB" sz="1600" dirty="0">
              <a:latin typeface="Times New Roman"/>
              <a:cs typeface="Times New Roman"/>
            </a:endParaRPr>
          </a:p>
          <a:p>
            <a:pPr>
              <a:defRPr/>
            </a:pPr>
            <a:endParaRPr lang="en-GB" sz="1600" dirty="0">
              <a:latin typeface="Times New Roman"/>
              <a:cs typeface="Times New Roman"/>
            </a:endParaRPr>
          </a:p>
          <a:p>
            <a:pPr>
              <a:defRPr/>
            </a:pPr>
            <a:endParaRPr lang="en-GB" sz="1600" dirty="0">
              <a:latin typeface="Times New Roman"/>
              <a:cs typeface="Times New Roman"/>
            </a:endParaRPr>
          </a:p>
          <a:p>
            <a:pPr>
              <a:defRPr/>
            </a:pPr>
            <a:endParaRPr lang="en-GB" sz="1600" dirty="0">
              <a:latin typeface="Times New Roman"/>
              <a:cs typeface="Times New Roman"/>
            </a:endParaRPr>
          </a:p>
          <a:p>
            <a:pPr>
              <a:defRPr/>
            </a:pPr>
            <a:endParaRPr lang="en-GB" sz="1600" dirty="0">
              <a:latin typeface="Times New Roman"/>
              <a:cs typeface="Times New Roman"/>
            </a:endParaRPr>
          </a:p>
          <a:p>
            <a:pPr>
              <a:defRPr/>
            </a:pPr>
            <a:endParaRPr lang="en-GB" sz="1600" dirty="0">
              <a:latin typeface="Times New Roman"/>
              <a:cs typeface="Times New Roman"/>
            </a:endParaRPr>
          </a:p>
          <a:p>
            <a:pPr>
              <a:defRPr/>
            </a:pPr>
            <a:r>
              <a:rPr lang="en-GB" sz="1600" dirty="0">
                <a:latin typeface="Times New Roman"/>
                <a:cs typeface="Times New Roman"/>
              </a:rPr>
              <a:t>Bi-Maxwellian distribution function with:</a:t>
            </a:r>
          </a:p>
          <a:p>
            <a:pPr>
              <a:defRPr/>
            </a:pPr>
            <a:r>
              <a:rPr lang="en-GB" sz="1600" dirty="0">
                <a:latin typeface="Times New Roman"/>
                <a:cs typeface="Times New Roman"/>
              </a:rPr>
              <a:t>T</a:t>
            </a:r>
            <a:r>
              <a:rPr lang="en-GB" sz="1600" baseline="-25000" dirty="0">
                <a:latin typeface="Times New Roman"/>
                <a:cs typeface="Times New Roman"/>
              </a:rPr>
              <a:t>H</a:t>
            </a:r>
            <a:r>
              <a:rPr lang="en-GB" sz="1600" baseline="-25000" dirty="0">
                <a:latin typeface="Times New Roman"/>
                <a:cs typeface="Times New Roman"/>
                <a:sym typeface="Symbol"/>
              </a:rPr>
              <a:t></a:t>
            </a:r>
            <a:r>
              <a:rPr lang="en-GB" sz="1600" dirty="0">
                <a:latin typeface="Times New Roman"/>
                <a:cs typeface="Times New Roman"/>
              </a:rPr>
              <a:t>/T</a:t>
            </a:r>
            <a:r>
              <a:rPr lang="en-GB" sz="1600" baseline="-25000" dirty="0">
                <a:latin typeface="Times New Roman"/>
                <a:cs typeface="Times New Roman"/>
              </a:rPr>
              <a:t>H|| </a:t>
            </a:r>
            <a:r>
              <a:rPr lang="en-GB" sz="1600" dirty="0">
                <a:latin typeface="Wingdings"/>
                <a:ea typeface="Wingdings"/>
                <a:cs typeface="Wingdings"/>
                <a:sym typeface="Wingdings"/>
              </a:rPr>
              <a:t></a:t>
            </a:r>
            <a:r>
              <a:rPr lang="en-GB" sz="1600" dirty="0">
                <a:latin typeface="Times New Roman"/>
                <a:cs typeface="Times New Roman"/>
              </a:rPr>
              <a:t> 0,</a:t>
            </a:r>
          </a:p>
          <a:p>
            <a:pPr>
              <a:defRPr/>
            </a:pPr>
            <a:r>
              <a:rPr lang="en-GB" sz="1600" dirty="0" err="1">
                <a:latin typeface="Times New Roman"/>
                <a:cs typeface="Times New Roman"/>
              </a:rPr>
              <a:t>ϕ</a:t>
            </a:r>
            <a:r>
              <a:rPr lang="en-GB" sz="1600" dirty="0">
                <a:latin typeface="Times New Roman"/>
                <a:cs typeface="Times New Roman"/>
              </a:rPr>
              <a:t>, </a:t>
            </a:r>
            <a:r>
              <a:rPr lang="en-GB" sz="1600" dirty="0" err="1">
                <a:latin typeface="Times New Roman"/>
                <a:cs typeface="Times New Roman"/>
              </a:rPr>
              <a:t>δA</a:t>
            </a:r>
            <a:r>
              <a:rPr lang="en-GB" sz="1600" baseline="-25000" dirty="0">
                <a:latin typeface="Times New Roman"/>
                <a:cs typeface="Times New Roman"/>
              </a:rPr>
              <a:t>||</a:t>
            </a:r>
            <a:r>
              <a:rPr lang="en-GB" sz="1600" dirty="0">
                <a:latin typeface="Times New Roman"/>
                <a:cs typeface="Times New Roman"/>
              </a:rPr>
              <a:t> </a:t>
            </a:r>
            <a:r>
              <a:rPr lang="en-GB" sz="1600" dirty="0">
                <a:sym typeface="Symbol"/>
              </a:rPr>
              <a:t></a:t>
            </a:r>
            <a:r>
              <a:rPr lang="en-US" sz="1600" dirty="0"/>
              <a:t> </a:t>
            </a:r>
            <a:r>
              <a:rPr lang="en-GB" sz="1600" dirty="0">
                <a:latin typeface="Times New Roman"/>
                <a:cs typeface="Times New Roman"/>
              </a:rPr>
              <a:t> </a:t>
            </a:r>
            <a:r>
              <a:rPr lang="en-GB" sz="1600" dirty="0" err="1">
                <a:latin typeface="Times New Roman"/>
                <a:cs typeface="Times New Roman"/>
              </a:rPr>
              <a:t>ϕ</a:t>
            </a:r>
            <a:r>
              <a:rPr lang="en-GB" sz="1600" dirty="0">
                <a:latin typeface="Times New Roman"/>
                <a:cs typeface="Times New Roman"/>
              </a:rPr>
              <a:t>(r), </a:t>
            </a:r>
            <a:r>
              <a:rPr lang="en-GB" sz="1600" dirty="0" err="1">
                <a:latin typeface="Times New Roman"/>
                <a:cs typeface="Times New Roman"/>
              </a:rPr>
              <a:t>δA</a:t>
            </a:r>
            <a:r>
              <a:rPr lang="en-GB" sz="1600" baseline="-25000" dirty="0">
                <a:latin typeface="Times New Roman"/>
                <a:cs typeface="Times New Roman"/>
              </a:rPr>
              <a:t>||</a:t>
            </a:r>
            <a:r>
              <a:rPr lang="en-GB" sz="1600" dirty="0">
                <a:latin typeface="Times New Roman"/>
                <a:cs typeface="Times New Roman"/>
              </a:rPr>
              <a:t>(r) × </a:t>
            </a:r>
            <a:r>
              <a:rPr lang="en-GB" sz="1600" dirty="0" err="1">
                <a:latin typeface="Times New Roman"/>
                <a:cs typeface="Times New Roman"/>
              </a:rPr>
              <a:t>exp</a:t>
            </a:r>
            <a:r>
              <a:rPr lang="en-GB" sz="1600" dirty="0">
                <a:latin typeface="Times New Roman"/>
                <a:cs typeface="Times New Roman"/>
              </a:rPr>
              <a:t>[</a:t>
            </a:r>
            <a:r>
              <a:rPr lang="en-GB" sz="1600" dirty="0" err="1">
                <a:latin typeface="Times New Roman"/>
                <a:cs typeface="Times New Roman"/>
              </a:rPr>
              <a:t>iωt+i</a:t>
            </a:r>
            <a:r>
              <a:rPr lang="en-GB" sz="1600" dirty="0">
                <a:latin typeface="Times New Roman"/>
                <a:cs typeface="Times New Roman"/>
              </a:rPr>
              <a:t>(</a:t>
            </a:r>
            <a:r>
              <a:rPr lang="en-GB" sz="1600" dirty="0" err="1">
                <a:latin typeface="Times New Roman"/>
                <a:cs typeface="Times New Roman"/>
              </a:rPr>
              <a:t>mθ+nφ</a:t>
            </a:r>
            <a:r>
              <a:rPr lang="en-GB" sz="1600" dirty="0">
                <a:latin typeface="Times New Roman"/>
                <a:cs typeface="Times New Roman"/>
              </a:rPr>
              <a:t>)],</a:t>
            </a:r>
          </a:p>
          <a:p>
            <a:pPr>
              <a:defRPr/>
            </a:pPr>
            <a:r>
              <a:rPr lang="en-GB" sz="1600" dirty="0" err="1">
                <a:latin typeface="Times New Roman"/>
                <a:cs typeface="Times New Roman"/>
              </a:rPr>
              <a:t>ω</a:t>
            </a:r>
            <a:r>
              <a:rPr lang="en-GB" sz="1600" dirty="0">
                <a:latin typeface="Times New Roman"/>
                <a:cs typeface="Times New Roman"/>
              </a:rPr>
              <a:t>/ω</a:t>
            </a:r>
            <a:r>
              <a:rPr lang="en-GB" sz="1600" baseline="-25000" dirty="0">
                <a:latin typeface="Times New Roman"/>
                <a:cs typeface="Times New Roman"/>
              </a:rPr>
              <a:t>A0</a:t>
            </a:r>
            <a:r>
              <a:rPr lang="en-GB" sz="1600" dirty="0">
                <a:latin typeface="Times New Roman"/>
                <a:cs typeface="Times New Roman"/>
              </a:rPr>
              <a:t>=(0.3+i 0.01),</a:t>
            </a:r>
          </a:p>
          <a:p>
            <a:pPr>
              <a:defRPr/>
            </a:pPr>
            <a:r>
              <a:rPr lang="en-GB" sz="1600" dirty="0">
                <a:latin typeface="Times New Roman"/>
                <a:cs typeface="Times New Roman"/>
              </a:rPr>
              <a:t>(</a:t>
            </a:r>
            <a:r>
              <a:rPr lang="en-GB" sz="1600" dirty="0" err="1">
                <a:latin typeface="Times New Roman"/>
                <a:cs typeface="Times New Roman"/>
              </a:rPr>
              <a:t>m,n</a:t>
            </a:r>
            <a:r>
              <a:rPr lang="en-GB" sz="1600" dirty="0">
                <a:latin typeface="Times New Roman"/>
                <a:cs typeface="Times New Roman"/>
              </a:rPr>
              <a:t>)=(4,4),</a:t>
            </a:r>
            <a:endParaRPr lang="en-US" sz="1600" dirty="0">
              <a:latin typeface="Times New Roman"/>
              <a:cs typeface="Times New Roman"/>
            </a:endParaRPr>
          </a:p>
          <a:p>
            <a:pPr>
              <a:defRPr/>
            </a:pPr>
            <a:r>
              <a:rPr lang="en-GB" sz="1600" dirty="0">
                <a:latin typeface="Times New Roman"/>
                <a:cs typeface="Times New Roman"/>
              </a:rPr>
              <a:t>R</a:t>
            </a:r>
            <a:r>
              <a:rPr lang="en-GB" sz="1600" baseline="-25000" dirty="0">
                <a:latin typeface="Times New Roman"/>
                <a:cs typeface="Times New Roman"/>
              </a:rPr>
              <a:t>0</a:t>
            </a:r>
            <a:r>
              <a:rPr lang="en-GB" sz="1600" dirty="0">
                <a:latin typeface="Times New Roman"/>
                <a:cs typeface="Times New Roman"/>
              </a:rPr>
              <a:t>/a=100,</a:t>
            </a:r>
          </a:p>
          <a:p>
            <a:pPr>
              <a:defRPr/>
            </a:pPr>
            <a:r>
              <a:rPr lang="en-GB" sz="1600" dirty="0" err="1">
                <a:latin typeface="Times New Roman"/>
                <a:cs typeface="Times New Roman"/>
              </a:rPr>
              <a:t>ρ</a:t>
            </a:r>
            <a:r>
              <a:rPr lang="en-GB" sz="1600" baseline="-25000" dirty="0" err="1">
                <a:latin typeface="Times New Roman"/>
                <a:cs typeface="Times New Roman"/>
              </a:rPr>
              <a:t>H</a:t>
            </a:r>
            <a:r>
              <a:rPr lang="en-GB" sz="1600" dirty="0">
                <a:latin typeface="Times New Roman"/>
                <a:cs typeface="Times New Roman"/>
              </a:rPr>
              <a:t>/a=0.001</a:t>
            </a:r>
          </a:p>
          <a:p>
            <a:pPr>
              <a:defRPr/>
            </a:pPr>
            <a:r>
              <a:rPr lang="en-GB" sz="1600" dirty="0" err="1">
                <a:latin typeface="Times New Roman"/>
                <a:cs typeface="Times New Roman"/>
              </a:rPr>
              <a:t>v</a:t>
            </a:r>
            <a:r>
              <a:rPr lang="en-GB" sz="1600" baseline="-25000" dirty="0" err="1">
                <a:latin typeface="Times New Roman"/>
                <a:cs typeface="Times New Roman"/>
              </a:rPr>
              <a:t>Hth</a:t>
            </a:r>
            <a:r>
              <a:rPr lang="en-GB" sz="1600" dirty="0">
                <a:latin typeface="Times New Roman"/>
                <a:cs typeface="Times New Roman"/>
              </a:rPr>
              <a:t>/</a:t>
            </a:r>
            <a:r>
              <a:rPr lang="en-GB" sz="1600" dirty="0" err="1">
                <a:latin typeface="Times New Roman"/>
                <a:cs typeface="Times New Roman"/>
              </a:rPr>
              <a:t>v</a:t>
            </a:r>
            <a:r>
              <a:rPr lang="en-GB" sz="1600" baseline="-25000" dirty="0" err="1">
                <a:latin typeface="Times New Roman"/>
                <a:cs typeface="Times New Roman"/>
              </a:rPr>
              <a:t>A</a:t>
            </a:r>
            <a:r>
              <a:rPr lang="en-GB" sz="1600" dirty="0">
                <a:latin typeface="Times New Roman"/>
                <a:cs typeface="Times New Roman"/>
              </a:rPr>
              <a:t>=0.1</a:t>
            </a:r>
          </a:p>
          <a:p>
            <a:pPr>
              <a:defRPr/>
            </a:pPr>
            <a:r>
              <a:rPr lang="en-GB" sz="1600" dirty="0">
                <a:latin typeface="Times New Roman"/>
                <a:cs typeface="Times New Roman"/>
              </a:rPr>
              <a:t>Response of the perturbed components at x</a:t>
            </a:r>
            <a:r>
              <a:rPr lang="en-GB" sz="1600" baseline="-25000" dirty="0">
                <a:latin typeface="Times New Roman"/>
                <a:cs typeface="Times New Roman"/>
              </a:rPr>
              <a:t>1</a:t>
            </a:r>
            <a:r>
              <a:rPr lang="en-GB" sz="1600" dirty="0">
                <a:latin typeface="Times New Roman"/>
                <a:cs typeface="Times New Roman"/>
              </a:rPr>
              <a:t>=0.5</a:t>
            </a:r>
          </a:p>
        </p:txBody>
      </p:sp>
      <p:graphicFrame>
        <p:nvGraphicFramePr>
          <p:cNvPr id="17412" name="Object 2"/>
          <p:cNvGraphicFramePr>
            <a:graphicFrameLocks noChangeAspect="1"/>
          </p:cNvGraphicFramePr>
          <p:nvPr/>
        </p:nvGraphicFramePr>
        <p:xfrm>
          <a:off x="19050" y="4221163"/>
          <a:ext cx="8970963" cy="2835275"/>
        </p:xfrm>
        <a:graphic>
          <a:graphicData uri="http://schemas.openxmlformats.org/presentationml/2006/ole">
            <mc:AlternateContent xmlns:mc="http://schemas.openxmlformats.org/markup-compatibility/2006">
              <mc:Choice xmlns:v="urn:schemas-microsoft-com:vml" Requires="v">
                <p:oleObj spid="_x0000_s19489" name="Document" r:id="rId4" imgW="7353300" imgH="2324100" progId="Word.Document.12">
                  <p:embed/>
                </p:oleObj>
              </mc:Choice>
              <mc:Fallback>
                <p:oleObj name="Document" r:id="rId4" imgW="7353300" imgH="2324100" progId="Word.Document.12">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4221163"/>
                        <a:ext cx="8970963" cy="283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TextBox 7"/>
          <p:cNvSpPr txBox="1">
            <a:spLocks noChangeArrowheads="1"/>
          </p:cNvSpPr>
          <p:nvPr/>
        </p:nvSpPr>
        <p:spPr bwMode="auto">
          <a:xfrm>
            <a:off x="0" y="3716338"/>
            <a:ext cx="8847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GB">
                <a:latin typeface="Times New Roman" charset="0"/>
                <a:cs typeface="Times New Roman" charset="0"/>
              </a:rPr>
              <a:t>HMGC response: black (Real) and </a:t>
            </a:r>
            <a:r>
              <a:rPr lang="en-GB">
                <a:solidFill>
                  <a:srgbClr val="FF0000"/>
                </a:solidFill>
                <a:latin typeface="Times New Roman" charset="0"/>
                <a:cs typeface="Times New Roman" charset="0"/>
              </a:rPr>
              <a:t>red</a:t>
            </a:r>
            <a:r>
              <a:rPr lang="en-GB">
                <a:latin typeface="Times New Roman" charset="0"/>
                <a:cs typeface="Times New Roman" charset="0"/>
              </a:rPr>
              <a:t> (Imm); HYMAGYC response: </a:t>
            </a:r>
            <a:r>
              <a:rPr lang="en-GB">
                <a:solidFill>
                  <a:srgbClr val="3333FF"/>
                </a:solidFill>
                <a:latin typeface="Times New Roman" charset="0"/>
                <a:cs typeface="Times New Roman" charset="0"/>
              </a:rPr>
              <a:t>blue </a:t>
            </a:r>
            <a:r>
              <a:rPr lang="en-GB">
                <a:latin typeface="Times New Roman" charset="0"/>
                <a:cs typeface="Times New Roman" charset="0"/>
              </a:rPr>
              <a:t>(Real) and </a:t>
            </a:r>
            <a:r>
              <a:rPr lang="en-GB">
                <a:solidFill>
                  <a:srgbClr val="00FF00"/>
                </a:solidFill>
                <a:latin typeface="Times New Roman" charset="0"/>
                <a:cs typeface="Times New Roman" charset="0"/>
              </a:rPr>
              <a:t>green </a:t>
            </a:r>
            <a:r>
              <a:rPr lang="en-GB">
                <a:latin typeface="Times New Roman" charset="0"/>
                <a:cs typeface="Times New Roman" charset="0"/>
              </a:rPr>
              <a:t>(Imm)</a:t>
            </a:r>
          </a:p>
        </p:txBody>
      </p:sp>
      <p:sp>
        <p:nvSpPr>
          <p:cNvPr id="17414" name="TextBox 6"/>
          <p:cNvSpPr txBox="1">
            <a:spLocks noChangeArrowheads="1"/>
          </p:cNvSpPr>
          <p:nvPr/>
        </p:nvSpPr>
        <p:spPr bwMode="auto">
          <a:xfrm>
            <a:off x="1187450" y="3954463"/>
            <a:ext cx="806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(m-1,n)</a:t>
            </a:r>
          </a:p>
        </p:txBody>
      </p:sp>
      <p:sp>
        <p:nvSpPr>
          <p:cNvPr id="17415" name="TextBox 19"/>
          <p:cNvSpPr txBox="1">
            <a:spLocks noChangeArrowheads="1"/>
          </p:cNvSpPr>
          <p:nvPr/>
        </p:nvSpPr>
        <p:spPr bwMode="auto">
          <a:xfrm>
            <a:off x="4067175" y="3954463"/>
            <a:ext cx="63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(m,n)</a:t>
            </a:r>
          </a:p>
        </p:txBody>
      </p:sp>
      <p:sp>
        <p:nvSpPr>
          <p:cNvPr id="17416" name="TextBox 21"/>
          <p:cNvSpPr txBox="1">
            <a:spLocks noChangeArrowheads="1"/>
          </p:cNvSpPr>
          <p:nvPr/>
        </p:nvSpPr>
        <p:spPr bwMode="auto">
          <a:xfrm>
            <a:off x="6732588" y="3954463"/>
            <a:ext cx="852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(m+1,n)</a:t>
            </a:r>
          </a:p>
        </p:txBody>
      </p:sp>
      <p:sp>
        <p:nvSpPr>
          <p:cNvPr id="1741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316C5DF-E359-D84B-BAE6-13117600E31B}" type="slidenum">
              <a:rPr lang="en-US" sz="1000">
                <a:solidFill>
                  <a:srgbClr val="003399"/>
                </a:solidFill>
              </a:rPr>
              <a:pPr eaLnBrk="1" hangingPunct="1"/>
              <a:t>15</a:t>
            </a:fld>
            <a:endParaRPr lang="en-US" sz="1000">
              <a:solidFill>
                <a:srgbClr val="003399"/>
              </a:solidFill>
            </a:endParaRPr>
          </a:p>
        </p:txBody>
      </p:sp>
    </p:spTree>
    <p:extLst>
      <p:ext uri="{BB962C8B-B14F-4D97-AF65-F5344CB8AC3E}">
        <p14:creationId xmlns:p14="http://schemas.microsoft.com/office/powerpoint/2010/main" val="12421316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19475" y="0"/>
            <a:ext cx="5724525" cy="765175"/>
          </a:xfrm>
        </p:spPr>
        <p:txBody>
          <a:bodyPr/>
          <a:lstStyle/>
          <a:p>
            <a:r>
              <a:rPr lang="en-US" dirty="0">
                <a:latin typeface="Arial"/>
                <a:cs typeface="Arial"/>
              </a:rPr>
              <a:t>HYMAGYC progresses and  benchmarks</a:t>
            </a:r>
          </a:p>
        </p:txBody>
      </p:sp>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AE358B0-EE53-094C-A81C-37D4079C4B6C}" type="slidenum">
              <a:rPr lang="en-US" sz="1000">
                <a:solidFill>
                  <a:srgbClr val="003399"/>
                </a:solidFill>
              </a:rPr>
              <a:pPr eaLnBrk="1" hangingPunct="1"/>
              <a:t>16</a:t>
            </a:fld>
            <a:endParaRPr lang="en-US" sz="1000">
              <a:solidFill>
                <a:srgbClr val="003399"/>
              </a:solidFill>
            </a:endParaRPr>
          </a:p>
        </p:txBody>
      </p:sp>
      <p:sp>
        <p:nvSpPr>
          <p:cNvPr id="18435" name="TextBox 15"/>
          <p:cNvSpPr txBox="1">
            <a:spLocks noChangeArrowheads="1"/>
          </p:cNvSpPr>
          <p:nvPr/>
        </p:nvSpPr>
        <p:spPr bwMode="auto">
          <a:xfrm>
            <a:off x="0" y="11842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GB">
                <a:latin typeface="Times New Roman" charset="0"/>
                <a:cs typeface="Times New Roman" charset="0"/>
              </a:rPr>
              <a:t>Model and parameters as before but:</a:t>
            </a:r>
            <a:r>
              <a:rPr lang="en-GB">
                <a:solidFill>
                  <a:srgbClr val="FF0000"/>
                </a:solidFill>
                <a:latin typeface="Times New Roman" charset="0"/>
                <a:cs typeface="Times New Roman" charset="0"/>
              </a:rPr>
              <a:t> Maxwellian distribution function; (2) (m,n)=(2,1)</a:t>
            </a:r>
          </a:p>
          <a:p>
            <a:pPr eaLnBrk="1" hangingPunct="1"/>
            <a:r>
              <a:rPr lang="en-GB">
                <a:latin typeface="Times New Roman" charset="0"/>
                <a:cs typeface="Times New Roman" charset="0"/>
              </a:rPr>
              <a:t>Contour plots of the perturbed </a:t>
            </a:r>
            <a:r>
              <a:rPr lang="en-GB">
                <a:solidFill>
                  <a:srgbClr val="FF0000"/>
                </a:solidFill>
                <a:latin typeface="Times New Roman" charset="0"/>
                <a:cs typeface="Times New Roman" charset="0"/>
              </a:rPr>
              <a:t>density response</a:t>
            </a:r>
            <a:r>
              <a:rPr lang="en-GB">
                <a:latin typeface="Times New Roman" charset="0"/>
                <a:cs typeface="Times New Roman" charset="0"/>
              </a:rPr>
              <a:t> in the plane (r/a, t) for HMGC and (x1,t) for HYMAGYC: </a:t>
            </a:r>
          </a:p>
        </p:txBody>
      </p:sp>
      <p:sp>
        <p:nvSpPr>
          <p:cNvPr id="18436" name="TextBox 8"/>
          <p:cNvSpPr txBox="1">
            <a:spLocks noChangeArrowheads="1"/>
          </p:cNvSpPr>
          <p:nvPr/>
        </p:nvSpPr>
        <p:spPr bwMode="auto">
          <a:xfrm>
            <a:off x="0" y="69215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GB" b="1">
                <a:latin typeface="Times New Roman" charset="0"/>
                <a:cs typeface="Times New Roman" charset="0"/>
              </a:rPr>
              <a:t>Comparing HMGC and HYMAGYC , relaxing some of the previous restrictions (no analytical solution available):</a:t>
            </a:r>
          </a:p>
        </p:txBody>
      </p:sp>
      <p:grpSp>
        <p:nvGrpSpPr>
          <p:cNvPr id="18437" name="Group 16"/>
          <p:cNvGrpSpPr>
            <a:grpSpLocks/>
          </p:cNvGrpSpPr>
          <p:nvPr/>
        </p:nvGrpSpPr>
        <p:grpSpPr bwMode="auto">
          <a:xfrm>
            <a:off x="0" y="1844675"/>
            <a:ext cx="8232775" cy="4973638"/>
            <a:chOff x="0" y="1916832"/>
            <a:chExt cx="8233430" cy="4973488"/>
          </a:xfrm>
        </p:grpSpPr>
        <p:grpSp>
          <p:nvGrpSpPr>
            <p:cNvPr id="18438" name="Group 12"/>
            <p:cNvGrpSpPr>
              <a:grpSpLocks/>
            </p:cNvGrpSpPr>
            <p:nvPr/>
          </p:nvGrpSpPr>
          <p:grpSpPr bwMode="auto">
            <a:xfrm>
              <a:off x="0" y="2270968"/>
              <a:ext cx="8015312" cy="1625600"/>
              <a:chOff x="0" y="2270968"/>
              <a:chExt cx="8015312" cy="1625600"/>
            </a:xfrm>
          </p:grpSpPr>
          <p:graphicFrame>
            <p:nvGraphicFramePr>
              <p:cNvPr id="18448" name="Object 7"/>
              <p:cNvGraphicFramePr>
                <a:graphicFrameLocks noChangeAspect="1"/>
              </p:cNvGraphicFramePr>
              <p:nvPr/>
            </p:nvGraphicFramePr>
            <p:xfrm>
              <a:off x="0" y="2270968"/>
              <a:ext cx="7124700" cy="1625600"/>
            </p:xfrm>
            <a:graphic>
              <a:graphicData uri="http://schemas.openxmlformats.org/presentationml/2006/ole">
                <mc:AlternateContent xmlns:mc="http://schemas.openxmlformats.org/markup-compatibility/2006">
                  <mc:Choice xmlns:v="urn:schemas-microsoft-com:vml" Requires="v">
                    <p:oleObj spid="_x0000_s20561" name="Document" r:id="rId4" imgW="7124438" imgH="1625540" progId="Word.Document.12">
                      <p:embed/>
                    </p:oleObj>
                  </mc:Choice>
                  <mc:Fallback>
                    <p:oleObj name="Document" r:id="rId4" imgW="7124438" imgH="1625540" progId="Word.Document.12">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70968"/>
                            <a:ext cx="7124700"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9" name="TextBox 19"/>
              <p:cNvSpPr txBox="1">
                <a:spLocks noChangeArrowheads="1"/>
              </p:cNvSpPr>
              <p:nvPr/>
            </p:nvSpPr>
            <p:spPr bwMode="auto">
              <a:xfrm>
                <a:off x="7380312" y="2914700"/>
                <a:ext cx="63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(m,n)</a:t>
                </a:r>
              </a:p>
            </p:txBody>
          </p:sp>
        </p:grpSp>
        <p:grpSp>
          <p:nvGrpSpPr>
            <p:cNvPr id="18439" name="Group 4"/>
            <p:cNvGrpSpPr>
              <a:grpSpLocks/>
            </p:cNvGrpSpPr>
            <p:nvPr/>
          </p:nvGrpSpPr>
          <p:grpSpPr bwMode="auto">
            <a:xfrm>
              <a:off x="280745" y="1916832"/>
              <a:ext cx="6566286" cy="338554"/>
              <a:chOff x="280745" y="2457376"/>
              <a:chExt cx="6566286" cy="338554"/>
            </a:xfrm>
          </p:grpSpPr>
          <p:sp>
            <p:nvSpPr>
              <p:cNvPr id="18446" name="TextBox 19"/>
              <p:cNvSpPr txBox="1">
                <a:spLocks noChangeArrowheads="1"/>
              </p:cNvSpPr>
              <p:nvPr/>
            </p:nvSpPr>
            <p:spPr bwMode="auto">
              <a:xfrm>
                <a:off x="280745" y="2457376"/>
                <a:ext cx="3067119"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HMGC 	(Real) 	HYMAGYC</a:t>
                </a:r>
              </a:p>
            </p:txBody>
          </p:sp>
          <p:sp>
            <p:nvSpPr>
              <p:cNvPr id="18447" name="TextBox 19"/>
              <p:cNvSpPr txBox="1">
                <a:spLocks noChangeArrowheads="1"/>
              </p:cNvSpPr>
              <p:nvPr/>
            </p:nvSpPr>
            <p:spPr bwMode="auto">
              <a:xfrm>
                <a:off x="3779912" y="2457376"/>
                <a:ext cx="3067119"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HMGC 	(Imm) 	HYMAGYC</a:t>
                </a:r>
              </a:p>
            </p:txBody>
          </p:sp>
        </p:grpSp>
        <p:grpSp>
          <p:nvGrpSpPr>
            <p:cNvPr id="18440" name="Group 10"/>
            <p:cNvGrpSpPr>
              <a:grpSpLocks/>
            </p:cNvGrpSpPr>
            <p:nvPr/>
          </p:nvGrpSpPr>
          <p:grpSpPr bwMode="auto">
            <a:xfrm>
              <a:off x="0" y="3783136"/>
              <a:ext cx="8186041" cy="1625600"/>
              <a:chOff x="0" y="3783136"/>
              <a:chExt cx="8186041" cy="1625600"/>
            </a:xfrm>
          </p:grpSpPr>
          <p:graphicFrame>
            <p:nvGraphicFramePr>
              <p:cNvPr id="18444" name="Object 6"/>
              <p:cNvGraphicFramePr>
                <a:graphicFrameLocks noChangeAspect="1"/>
              </p:cNvGraphicFramePr>
              <p:nvPr/>
            </p:nvGraphicFramePr>
            <p:xfrm>
              <a:off x="0" y="3783136"/>
              <a:ext cx="7112000" cy="1625600"/>
            </p:xfrm>
            <a:graphic>
              <a:graphicData uri="http://schemas.openxmlformats.org/presentationml/2006/ole">
                <mc:AlternateContent xmlns:mc="http://schemas.openxmlformats.org/markup-compatibility/2006">
                  <mc:Choice xmlns:v="urn:schemas-microsoft-com:vml" Requires="v">
                    <p:oleObj spid="_x0000_s20562" name="Document" r:id="rId7" imgW="7111738" imgH="1625540" progId="Word.Document.12">
                      <p:embed/>
                    </p:oleObj>
                  </mc:Choice>
                  <mc:Fallback>
                    <p:oleObj name="Document" r:id="rId7" imgW="7111738" imgH="1625540" progId="Word.Document.12">
                      <p:embed/>
                      <p:pic>
                        <p:nvPicPr>
                          <p:cNvPr id="0" name="Picture 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783136"/>
                            <a:ext cx="7112000"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5" name="TextBox 19"/>
              <p:cNvSpPr txBox="1">
                <a:spLocks noChangeArrowheads="1"/>
              </p:cNvSpPr>
              <p:nvPr/>
            </p:nvSpPr>
            <p:spPr bwMode="auto">
              <a:xfrm>
                <a:off x="7380312" y="4426659"/>
                <a:ext cx="8057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(m-1,n)</a:t>
                </a:r>
              </a:p>
            </p:txBody>
          </p:sp>
        </p:grpSp>
        <p:grpSp>
          <p:nvGrpSpPr>
            <p:cNvPr id="18441" name="Group 9"/>
            <p:cNvGrpSpPr>
              <a:grpSpLocks/>
            </p:cNvGrpSpPr>
            <p:nvPr/>
          </p:nvGrpSpPr>
          <p:grpSpPr bwMode="auto">
            <a:xfrm>
              <a:off x="0" y="5264720"/>
              <a:ext cx="8233430" cy="1625600"/>
              <a:chOff x="0" y="5264720"/>
              <a:chExt cx="8233430" cy="1625600"/>
            </a:xfrm>
          </p:grpSpPr>
          <p:graphicFrame>
            <p:nvGraphicFramePr>
              <p:cNvPr id="18442" name="Object 8"/>
              <p:cNvGraphicFramePr>
                <a:graphicFrameLocks noChangeAspect="1"/>
              </p:cNvGraphicFramePr>
              <p:nvPr/>
            </p:nvGraphicFramePr>
            <p:xfrm>
              <a:off x="0" y="5264720"/>
              <a:ext cx="7112000" cy="1625600"/>
            </p:xfrm>
            <a:graphic>
              <a:graphicData uri="http://schemas.openxmlformats.org/presentationml/2006/ole">
                <mc:AlternateContent xmlns:mc="http://schemas.openxmlformats.org/markup-compatibility/2006">
                  <mc:Choice xmlns:v="urn:schemas-microsoft-com:vml" Requires="v">
                    <p:oleObj spid="_x0000_s20563" name="Document" r:id="rId10" imgW="7111738" imgH="1625540" progId="Word.Document.12">
                      <p:embed/>
                    </p:oleObj>
                  </mc:Choice>
                  <mc:Fallback>
                    <p:oleObj name="Document" r:id="rId10" imgW="7111738" imgH="1625540" progId="Word.Document.12">
                      <p:embed/>
                      <p:pic>
                        <p:nvPicPr>
                          <p:cNvPr id="0" name="Picture 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264720"/>
                            <a:ext cx="7112000"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3" name="TextBox 19"/>
              <p:cNvSpPr txBox="1">
                <a:spLocks noChangeArrowheads="1"/>
              </p:cNvSpPr>
              <p:nvPr/>
            </p:nvSpPr>
            <p:spPr bwMode="auto">
              <a:xfrm>
                <a:off x="7380312" y="5908243"/>
                <a:ext cx="8531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(m+1,n)</a:t>
                </a:r>
              </a:p>
            </p:txBody>
          </p:sp>
        </p:grpSp>
      </p:grpSp>
    </p:spTree>
    <p:extLst>
      <p:ext uri="{BB962C8B-B14F-4D97-AF65-F5344CB8AC3E}">
        <p14:creationId xmlns:p14="http://schemas.microsoft.com/office/powerpoint/2010/main" val="34273856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wt_ph_t150.tiff"/>
          <p:cNvPicPr>
            <a:picLocks/>
          </p:cNvPicPr>
          <p:nvPr/>
        </p:nvPicPr>
        <p:blipFill>
          <a:blip r:embed="rId2">
            <a:extLst>
              <a:ext uri="{28A0092B-C50C-407E-A947-70E740481C1C}">
                <a14:useLocalDpi xmlns:a14="http://schemas.microsoft.com/office/drawing/2010/main" val="0"/>
              </a:ext>
            </a:extLst>
          </a:blip>
          <a:srcRect l="-2" t="29590" r="14825" b="3966"/>
          <a:stretch>
            <a:fillRect/>
          </a:stretch>
        </p:blipFill>
        <p:spPr bwMode="auto">
          <a:xfrm>
            <a:off x="3419475" y="2930525"/>
            <a:ext cx="237648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a:xfrm>
            <a:off x="3419475" y="0"/>
            <a:ext cx="5724525" cy="765175"/>
          </a:xfrm>
        </p:spPr>
        <p:txBody>
          <a:bodyPr/>
          <a:lstStyle/>
          <a:p>
            <a:r>
              <a:rPr lang="en-US" dirty="0">
                <a:cs typeface="Arial"/>
              </a:rPr>
              <a:t>HYMAGYC progresses and  benchmarks</a:t>
            </a:r>
            <a:endParaRPr lang="en-US" dirty="0">
              <a:latin typeface="Arial" charset="0"/>
            </a:endParaRPr>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68F54C4-6EC2-C545-9879-84288B09C199}" type="slidenum">
              <a:rPr lang="en-US" sz="1000">
                <a:solidFill>
                  <a:srgbClr val="003399"/>
                </a:solidFill>
              </a:rPr>
              <a:pPr eaLnBrk="1" hangingPunct="1"/>
              <a:t>17</a:t>
            </a:fld>
            <a:endParaRPr lang="en-US" sz="1000">
              <a:solidFill>
                <a:srgbClr val="003399"/>
              </a:solidFill>
            </a:endParaRPr>
          </a:p>
        </p:txBody>
      </p:sp>
      <p:sp>
        <p:nvSpPr>
          <p:cNvPr id="19460" name="TextBox 15"/>
          <p:cNvSpPr txBox="1">
            <a:spLocks noChangeArrowheads="1"/>
          </p:cNvSpPr>
          <p:nvPr/>
        </p:nvSpPr>
        <p:spPr bwMode="auto">
          <a:xfrm>
            <a:off x="0" y="1184275"/>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More deeper comparisons are required for the φ-components and satellites of the divergence of the pressure tensor (the divergence of the pressure tensor is the actual drive terms which enters in the extended MHD equations giving the feedback of the energetic particles to fields evolution…)</a:t>
            </a:r>
          </a:p>
          <a:p>
            <a:pPr eaLnBrk="1" hangingPunct="1"/>
            <a:endParaRPr lang="en-US">
              <a:latin typeface="Times New Roman" charset="0"/>
              <a:cs typeface="Times New Roman" charset="0"/>
            </a:endParaRPr>
          </a:p>
          <a:p>
            <a:pPr eaLnBrk="1" hangingPunct="1"/>
            <a:r>
              <a:rPr lang="en-US">
                <a:latin typeface="Times New Roman" charset="0"/>
                <a:cs typeface="Times New Roman" charset="0"/>
              </a:rPr>
              <a:t>Simulations using complete versions (self-consistent evolution of fields and energetic particles) of HMGC and HYMAGYC (n=2, m=1,…,4); below is a scan on energetic particle density (intensity of the drive). Note that the details of continuous damping is different between the two codes…)</a:t>
            </a:r>
            <a:endParaRPr lang="en-GB">
              <a:latin typeface="Times New Roman" charset="0"/>
              <a:cs typeface="Times New Roman" charset="0"/>
            </a:endParaRPr>
          </a:p>
        </p:txBody>
      </p:sp>
      <p:sp>
        <p:nvSpPr>
          <p:cNvPr id="19461" name="TextBox 8"/>
          <p:cNvSpPr txBox="1">
            <a:spLocks noChangeArrowheads="1"/>
          </p:cNvSpPr>
          <p:nvPr/>
        </p:nvSpPr>
        <p:spPr bwMode="auto">
          <a:xfrm>
            <a:off x="0" y="69215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GB" b="1">
                <a:latin typeface="Times New Roman" charset="0"/>
                <a:cs typeface="Times New Roman" charset="0"/>
              </a:rPr>
              <a:t>Comparing HMGC and HYMAGYC , relaxing some of the previous restrictions (no analytical solution available):</a:t>
            </a:r>
          </a:p>
        </p:txBody>
      </p:sp>
      <p:sp>
        <p:nvSpPr>
          <p:cNvPr id="19462" name="TextBox 2"/>
          <p:cNvSpPr txBox="1">
            <a:spLocks noChangeArrowheads="1"/>
          </p:cNvSpPr>
          <p:nvPr/>
        </p:nvSpPr>
        <p:spPr bwMode="auto">
          <a:xfrm>
            <a:off x="3779838" y="5610225"/>
            <a:ext cx="129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latin typeface="Times New Roman" charset="0"/>
                <a:cs typeface="Times New Roman" charset="0"/>
              </a:rPr>
              <a:t>n</a:t>
            </a:r>
            <a:r>
              <a:rPr lang="en-US" baseline="-25000">
                <a:latin typeface="Times New Roman" charset="0"/>
                <a:cs typeface="Times New Roman" charset="0"/>
              </a:rPr>
              <a:t>H0</a:t>
            </a:r>
            <a:r>
              <a:rPr lang="en-US">
                <a:latin typeface="Times New Roman" charset="0"/>
                <a:cs typeface="Times New Roman" charset="0"/>
              </a:rPr>
              <a:t>/n</a:t>
            </a:r>
            <a:r>
              <a:rPr lang="en-US" baseline="-25000">
                <a:latin typeface="Times New Roman" charset="0"/>
                <a:cs typeface="Times New Roman" charset="0"/>
              </a:rPr>
              <a:t>i0</a:t>
            </a:r>
            <a:r>
              <a:rPr lang="en-US">
                <a:latin typeface="Times New Roman" charset="0"/>
                <a:cs typeface="Times New Roman" charset="0"/>
              </a:rPr>
              <a:t>=0.002</a:t>
            </a:r>
          </a:p>
        </p:txBody>
      </p:sp>
      <p:sp>
        <p:nvSpPr>
          <p:cNvPr id="4" name="Curved Down Arrow 3"/>
          <p:cNvSpPr/>
          <p:nvPr/>
        </p:nvSpPr>
        <p:spPr>
          <a:xfrm>
            <a:off x="1957388" y="2852738"/>
            <a:ext cx="2830512" cy="731837"/>
          </a:xfrm>
          <a:prstGeom prst="curvedDownArrow">
            <a:avLst/>
          </a:prstGeom>
          <a:solidFill>
            <a:srgbClr val="00FF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1" name="Curved Down Arrow 10"/>
          <p:cNvSpPr/>
          <p:nvPr/>
        </p:nvSpPr>
        <p:spPr>
          <a:xfrm flipV="1">
            <a:off x="1979613" y="4941888"/>
            <a:ext cx="2520950" cy="557212"/>
          </a:xfrm>
          <a:prstGeom prst="curvedDownArrow">
            <a:avLst/>
          </a:prstGeom>
          <a:solidFill>
            <a:srgbClr val="FF6600">
              <a:alpha val="21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19465" name="Picture 1" descr="omega_HYMAGYC_HMGC-GF.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13100"/>
            <a:ext cx="34671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 descr="gamma_HYMAGYC_HMGC-GV.pdf"/>
          <p:cNvPicPr>
            <a:picLocks noChangeAspect="1"/>
          </p:cNvPicPr>
          <p:nvPr/>
        </p:nvPicPr>
        <p:blipFill>
          <a:blip r:embed="rId4">
            <a:extLst>
              <a:ext uri="{28A0092B-C50C-407E-A947-70E740481C1C}">
                <a14:useLocalDpi xmlns:a14="http://schemas.microsoft.com/office/drawing/2010/main" val="0"/>
              </a:ext>
            </a:extLst>
          </a:blip>
          <a:srcRect l="-8893" r="8893"/>
          <a:stretch>
            <a:fillRect/>
          </a:stretch>
        </p:blipFill>
        <p:spPr bwMode="auto">
          <a:xfrm>
            <a:off x="5075238" y="2643188"/>
            <a:ext cx="40481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9923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bildnummer 4"/>
          <p:cNvSpPr txBox="1">
            <a:spLocks noGrp="1"/>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97CCBAD-5C9E-EC43-88B6-54F097E5B561}" type="slidenum">
              <a:rPr lang="en-US" sz="1000" b="1">
                <a:solidFill>
                  <a:srgbClr val="003399"/>
                </a:solidFill>
              </a:rPr>
              <a:pPr algn="r" eaLnBrk="1" hangingPunct="1"/>
              <a:t>2</a:t>
            </a:fld>
            <a:endParaRPr lang="en-US" sz="1000">
              <a:solidFill>
                <a:srgbClr val="003399"/>
              </a:solidFill>
            </a:endParaRPr>
          </a:p>
        </p:txBody>
      </p:sp>
      <p:sp>
        <p:nvSpPr>
          <p:cNvPr id="11267" name="Rectangle 4"/>
          <p:cNvSpPr>
            <a:spLocks noChangeArrowheads="1"/>
          </p:cNvSpPr>
          <p:nvPr/>
        </p:nvSpPr>
        <p:spPr bwMode="auto">
          <a:xfrm>
            <a:off x="381000" y="1066800"/>
            <a:ext cx="8382000" cy="50680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t>Codes in the field of ECRH, LHCD, ICRH, NBI, alpha particles and fast particle interaction with instabilities integrated in the ITM framework</a:t>
            </a:r>
          </a:p>
          <a:p>
            <a:pPr algn="just"/>
            <a:endParaRPr lang="en-US" sz="2000" dirty="0"/>
          </a:p>
          <a:p>
            <a:pPr algn="just"/>
            <a:r>
              <a:rPr lang="en-US" sz="2000" dirty="0"/>
              <a:t>For each physics area two levels: </a:t>
            </a:r>
          </a:p>
          <a:p>
            <a:pPr algn="just"/>
            <a:endParaRPr lang="en-US" sz="2000" dirty="0"/>
          </a:p>
          <a:p>
            <a:pPr marL="457200" indent="-457200" algn="just">
              <a:spcAft>
                <a:spcPts val="600"/>
              </a:spcAft>
              <a:buFont typeface="+mj-lt"/>
              <a:buAutoNum type="arabicPeriod"/>
            </a:pPr>
            <a:r>
              <a:rPr lang="en-US" sz="2000" dirty="0" smtClean="0"/>
              <a:t>one </a:t>
            </a:r>
            <a:r>
              <a:rPr lang="en-US" sz="2000" dirty="0"/>
              <a:t>basic and less detailed, enabling fast computations, providing, e.g., </a:t>
            </a:r>
            <a:r>
              <a:rPr lang="en-US" sz="2000" b="1" i="1" dirty="0"/>
              <a:t>sources for the ETS code</a:t>
            </a:r>
            <a:r>
              <a:rPr lang="en-US" sz="2000" dirty="0"/>
              <a:t>, i.e., profiles of absorbed power and driven current densities,</a:t>
            </a:r>
            <a:r>
              <a:rPr lang="en-US" sz="2000" i="1" dirty="0"/>
              <a:t> </a:t>
            </a:r>
            <a:r>
              <a:rPr lang="en-US" sz="2000" i="1" dirty="0" err="1"/>
              <a:t>dP</a:t>
            </a:r>
            <a:r>
              <a:rPr lang="en-US" sz="2000" i="1" dirty="0"/>
              <a:t>/</a:t>
            </a:r>
            <a:r>
              <a:rPr lang="en-US" sz="2000" i="1" dirty="0" err="1"/>
              <a:t>dV</a:t>
            </a:r>
            <a:r>
              <a:rPr lang="en-US" sz="2000" i="1" dirty="0"/>
              <a:t> </a:t>
            </a:r>
            <a:r>
              <a:rPr lang="en-US" sz="2000" dirty="0"/>
              <a:t>and</a:t>
            </a:r>
            <a:r>
              <a:rPr lang="en-US" sz="2000" i="1" dirty="0"/>
              <a:t>  </a:t>
            </a:r>
            <a:r>
              <a:rPr lang="en-US" sz="2000" i="1" dirty="0" err="1"/>
              <a:t>J</a:t>
            </a:r>
            <a:r>
              <a:rPr lang="en-US" sz="2000" i="1" baseline="-25000" dirty="0" err="1"/>
              <a:t>cd</a:t>
            </a:r>
            <a:endParaRPr lang="en-US" sz="2000" i="1" baseline="-25000" dirty="0"/>
          </a:p>
          <a:p>
            <a:pPr marL="457200" indent="-457200" algn="just">
              <a:spcAft>
                <a:spcPts val="600"/>
              </a:spcAft>
              <a:buFont typeface="+mj-lt"/>
              <a:buAutoNum type="arabicPeriod"/>
            </a:pPr>
            <a:endParaRPr lang="en-US" sz="2000" i="1" baseline="-25000" dirty="0"/>
          </a:p>
          <a:p>
            <a:pPr marL="457200" indent="-457200" algn="just">
              <a:buFont typeface="+mj-lt"/>
              <a:buAutoNum type="arabicPeriod"/>
            </a:pPr>
            <a:r>
              <a:rPr lang="en-US" sz="2000" dirty="0" smtClean="0"/>
              <a:t>one </a:t>
            </a:r>
            <a:r>
              <a:rPr lang="en-US" sz="2000" dirty="0"/>
              <a:t>advanced, but computationally expensive, enabling detailed computations of the distribution functions of electrons and ions during heating and current drive, ultimately incorporating non-linear effects of instabilities.</a:t>
            </a:r>
          </a:p>
          <a:p>
            <a:pPr marL="457200" indent="-457200" algn="just">
              <a:buFont typeface="+mj-lt"/>
              <a:buAutoNum type="arabicPeriod"/>
            </a:pPr>
            <a:endParaRPr lang="en-US" sz="2000" dirty="0" smtClean="0"/>
          </a:p>
          <a:p>
            <a:pPr algn="just"/>
            <a:r>
              <a:rPr lang="en-US" sz="2000" dirty="0" smtClean="0"/>
              <a:t>In 2012 main effort in point 1, in 2013 we shall put effort to advance also in point 2.</a:t>
            </a:r>
            <a:endParaRPr lang="en-US" sz="2000" dirty="0"/>
          </a:p>
        </p:txBody>
      </p:sp>
      <p:sp>
        <p:nvSpPr>
          <p:cNvPr id="11268"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hangingPunct="0"/>
            <a:r>
              <a:rPr lang="en-US" sz="2800" b="1" dirty="0"/>
              <a:t>IMP5 goals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nummer 4"/>
          <p:cNvSpPr txBox="1">
            <a:spLocks noGrp="1"/>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84858E7-9AAB-1449-A6EA-A55A03415FC1}" type="slidenum">
              <a:rPr lang="en-US" sz="1000" b="1">
                <a:solidFill>
                  <a:srgbClr val="003399"/>
                </a:solidFill>
              </a:rPr>
              <a:pPr algn="r" eaLnBrk="1" hangingPunct="1"/>
              <a:t>3</a:t>
            </a:fld>
            <a:endParaRPr lang="en-US" sz="1000">
              <a:solidFill>
                <a:srgbClr val="003399"/>
              </a:solidFill>
            </a:endParaRPr>
          </a:p>
        </p:txBody>
      </p:sp>
      <p:sp>
        <p:nvSpPr>
          <p:cNvPr id="12291"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dirty="0"/>
              <a:t>2012 IMP5 Activities</a:t>
            </a:r>
            <a:endParaRPr lang="en-US" sz="2800" b="1" dirty="0">
              <a:solidFill>
                <a:schemeClr val="tx2"/>
              </a:solidFill>
            </a:endParaRPr>
          </a:p>
        </p:txBody>
      </p:sp>
      <p:graphicFrame>
        <p:nvGraphicFramePr>
          <p:cNvPr id="7" name="Content Placeholder 3"/>
          <p:cNvGraphicFramePr>
            <a:graphicFrameLocks noGrp="1"/>
          </p:cNvGraphicFramePr>
          <p:nvPr>
            <p:extLst>
              <p:ext uri="{D42A27DB-BD31-4B8C-83A1-F6EECF244321}">
                <p14:modId xmlns:p14="http://schemas.microsoft.com/office/powerpoint/2010/main" val="1010473714"/>
              </p:ext>
            </p:extLst>
          </p:nvPr>
        </p:nvGraphicFramePr>
        <p:xfrm>
          <a:off x="467544" y="908720"/>
          <a:ext cx="7715250" cy="3800477"/>
        </p:xfrm>
        <a:graphic>
          <a:graphicData uri="http://schemas.openxmlformats.org/drawingml/2006/table">
            <a:tbl>
              <a:tblPr/>
              <a:tblGrid>
                <a:gridCol w="1843088"/>
                <a:gridCol w="4375150"/>
                <a:gridCol w="1497012"/>
              </a:tblGrid>
              <a:tr h="925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ＭＳ Ｐゴシック" charset="0"/>
                          <a:cs typeface="ＭＳ Ｐゴシック" charset="0"/>
                        </a:rPr>
                        <a:t>WP12-ITM-IMP5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ＭＳ Ｐゴシック" charset="0"/>
                          <a:cs typeface="ＭＳ Ｐゴシック" charset="0"/>
                        </a:rPr>
                        <a:t>Topic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ＭＳ Ｐゴシック" charset="0"/>
                          <a:cs typeface="ＭＳ Ｐゴシック" charset="0"/>
                        </a:rPr>
                        <a:t>Support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25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ＭＳ Ｐゴシック" charset="0"/>
                        </a:rPr>
                        <a:t>ACT1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Creation, testing and benchmarking of </a:t>
                      </a:r>
                      <a:r>
                        <a:rPr kumimoji="0" lang="en-US" sz="1800" b="0" i="0" u="none" strike="noStrike" cap="none" normalizeH="0" baseline="0" dirty="0" err="1">
                          <a:ln>
                            <a:noFill/>
                          </a:ln>
                          <a:solidFill>
                            <a:schemeClr val="tx1"/>
                          </a:solidFill>
                          <a:effectLst/>
                          <a:latin typeface="Arial" charset="0"/>
                          <a:ea typeface="ＭＳ Ｐゴシック" charset="0"/>
                          <a:cs typeface="ＭＳ Ｐゴシック" charset="0"/>
                        </a:rPr>
                        <a:t>Kepler</a:t>
                      </a: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 Actors.</a:t>
                      </a:r>
                      <a:endParaRPr kumimoji="0" lang="en-US" sz="1800" b="0" i="0" u="none" strike="noStrike" cap="none" normalizeH="0" baseline="0" dirty="0">
                        <a:ln>
                          <a:noFill/>
                        </a:ln>
                        <a:solidFill>
                          <a:srgbClr val="000000"/>
                        </a:solidFill>
                        <a:effectLst/>
                        <a:latin typeface="Arial"/>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ＭＳ Ｐゴシック" charset="0"/>
                        </a:rPr>
                        <a:t>PS</a:t>
                      </a:r>
                      <a:r>
                        <a:rPr kumimoji="0" lang="en-US" sz="1800" b="0" i="0" u="none" strike="noStrike" cap="none" normalizeH="0" baseline="0" dirty="0">
                          <a:ln>
                            <a:noFill/>
                          </a:ln>
                          <a:solidFill>
                            <a:srgbClr val="000000"/>
                          </a:solidFill>
                          <a:effectLst/>
                          <a:latin typeface="Arial"/>
                          <a:ea typeface="ＭＳ Ｐゴシック" charset="0"/>
                          <a:cs typeface="ＭＳ Ｐゴシック" charset="0"/>
                        </a:rPr>
                        <a:t>/BS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7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ＭＳ Ｐゴシック" charset="0"/>
                        </a:rPr>
                        <a:t>ACT2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Integration in ITM workflows</a:t>
                      </a:r>
                      <a:endParaRPr kumimoji="0" lang="en-US" sz="1800" b="0" i="0" u="none" strike="noStrike" cap="none" normalizeH="0" baseline="0" dirty="0">
                        <a:ln>
                          <a:noFill/>
                        </a:ln>
                        <a:solidFill>
                          <a:srgbClr val="000000"/>
                        </a:solidFill>
                        <a:effectLst/>
                        <a:latin typeface="Arial"/>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ＭＳ Ｐゴシック" charset="0"/>
                        </a:rPr>
                        <a:t>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25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a:ea typeface="ＭＳ Ｐゴシック" charset="0"/>
                          <a:cs typeface="ＭＳ Ｐゴシック" charset="0"/>
                        </a:rPr>
                        <a:t>ACT3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Synergy models and self-consistent coupling of IMP5 heating codes</a:t>
                      </a:r>
                      <a:endParaRPr kumimoji="0" lang="en-US" sz="1800" b="0" i="0" u="none" strike="noStrike" cap="none" normalizeH="0" baseline="0" dirty="0">
                        <a:ln>
                          <a:noFill/>
                        </a:ln>
                        <a:solidFill>
                          <a:schemeClr val="tx1"/>
                        </a:solidFill>
                        <a:effectLst/>
                        <a:latin typeface="Arial"/>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a:ea typeface="ＭＳ Ｐゴシック" charset="0"/>
                          <a:cs typeface="ＭＳ Ｐゴシック" charset="0"/>
                        </a:rPr>
                        <a:t>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6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ＭＳ Ｐゴシック" charset="0"/>
                        </a:rPr>
                        <a:t>ACT4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Fast particle codes</a:t>
                      </a:r>
                      <a:endParaRPr kumimoji="0" lang="en-US" sz="1800" b="0" i="0" u="none" strike="noStrike" cap="none" normalizeH="0" baseline="0" dirty="0">
                        <a:ln>
                          <a:noFill/>
                        </a:ln>
                        <a:solidFill>
                          <a:srgbClr val="000000"/>
                        </a:solidFill>
                        <a:effectLst/>
                        <a:latin typeface="Arial"/>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ＭＳ Ｐゴシック" charset="0"/>
                        </a:rPr>
                        <a:t>BS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extBox 1"/>
          <p:cNvSpPr txBox="1"/>
          <p:nvPr/>
        </p:nvSpPr>
        <p:spPr>
          <a:xfrm>
            <a:off x="1498789" y="4941168"/>
            <a:ext cx="3204761" cy="1477328"/>
          </a:xfrm>
          <a:prstGeom prst="rect">
            <a:avLst/>
          </a:prstGeom>
          <a:noFill/>
          <a:ln>
            <a:solidFill>
              <a:srgbClr val="1F497D"/>
            </a:solidFill>
          </a:ln>
        </p:spPr>
        <p:txBody>
          <a:bodyPr wrap="none" rtlCol="0">
            <a:spAutoFit/>
          </a:bodyPr>
          <a:lstStyle/>
          <a:p>
            <a:r>
              <a:rPr lang="en-US" dirty="0" smtClean="0"/>
              <a:t>“Active” IMP5 codes in </a:t>
            </a:r>
            <a:r>
              <a:rPr lang="en-US" dirty="0"/>
              <a:t>2012 </a:t>
            </a:r>
            <a:r>
              <a:rPr lang="en-US" dirty="0" smtClean="0"/>
              <a:t>:</a:t>
            </a:r>
          </a:p>
          <a:p>
            <a:pPr marL="285750" indent="-285750">
              <a:buFont typeface="Arial"/>
              <a:buChar char="•"/>
            </a:pPr>
            <a:r>
              <a:rPr lang="en-US" dirty="0" smtClean="0"/>
              <a:t>8 - electron physics </a:t>
            </a:r>
          </a:p>
          <a:p>
            <a:pPr marL="285750" indent="-285750">
              <a:buFont typeface="Arial"/>
              <a:buChar char="•"/>
            </a:pPr>
            <a:r>
              <a:rPr lang="en-US" dirty="0" smtClean="0"/>
              <a:t>14 - ion physics</a:t>
            </a:r>
          </a:p>
          <a:p>
            <a:pPr marL="285750" indent="-285750">
              <a:buFont typeface="Arial"/>
              <a:buChar char="•"/>
            </a:pPr>
            <a:r>
              <a:rPr lang="en-US" dirty="0" smtClean="0"/>
              <a:t>5  - fast particle </a:t>
            </a:r>
            <a:r>
              <a:rPr lang="en-US" dirty="0"/>
              <a:t>physics</a:t>
            </a:r>
            <a:endParaRPr lang="en-US" dirty="0" smtClean="0"/>
          </a:p>
          <a:p>
            <a:pPr marL="285750" indent="-285750">
              <a:buFont typeface="Arial"/>
              <a:buChar char="•"/>
            </a:pPr>
            <a:r>
              <a:rPr lang="en-US" dirty="0" smtClean="0"/>
              <a:t>+ a few other codes</a:t>
            </a:r>
          </a:p>
        </p:txBody>
      </p:sp>
      <p:sp>
        <p:nvSpPr>
          <p:cNvPr id="3" name="TextBox 2"/>
          <p:cNvSpPr txBox="1"/>
          <p:nvPr/>
        </p:nvSpPr>
        <p:spPr>
          <a:xfrm>
            <a:off x="5652120" y="5373216"/>
            <a:ext cx="2198038" cy="369332"/>
          </a:xfrm>
          <a:prstGeom prst="rect">
            <a:avLst/>
          </a:prstGeom>
          <a:noFill/>
          <a:ln>
            <a:solidFill>
              <a:srgbClr val="1F497D"/>
            </a:solidFill>
          </a:ln>
        </p:spPr>
        <p:txBody>
          <a:bodyPr wrap="none" rtlCol="0">
            <a:spAutoFit/>
          </a:bodyPr>
          <a:lstStyle/>
          <a:p>
            <a:r>
              <a:rPr lang="en-US" dirty="0" smtClean="0"/>
              <a:t>IMP5HCD workflow</a:t>
            </a:r>
            <a:endParaRPr lang="en-US" dirty="0"/>
          </a:p>
        </p:txBody>
      </p:sp>
      <p:sp>
        <p:nvSpPr>
          <p:cNvPr id="4" name="TextBox 3"/>
          <p:cNvSpPr txBox="1"/>
          <p:nvPr/>
        </p:nvSpPr>
        <p:spPr>
          <a:xfrm>
            <a:off x="4860032" y="5373216"/>
            <a:ext cx="648072" cy="369332"/>
          </a:xfrm>
          <a:prstGeom prst="rect">
            <a:avLst/>
          </a:prstGeom>
          <a:noFill/>
        </p:spPr>
        <p:txBody>
          <a:bodyPr wrap="square" rtlCol="0">
            <a:spAutoFit/>
          </a:bodyPr>
          <a:lstStyle/>
          <a:p>
            <a:r>
              <a:rPr lang="en-US" dirty="0" smtClean="0">
                <a:solidFill>
                  <a:schemeClr val="tx2"/>
                </a:solidFill>
                <a:latin typeface="Wingdings"/>
                <a:ea typeface="Wingdings"/>
                <a:cs typeface="Wingdings"/>
                <a:sym typeface="Wingdings"/>
              </a:rPr>
              <a:t></a:t>
            </a:r>
            <a:endParaRPr lang="en-US"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tshållare för bildnummer 4"/>
          <p:cNvSpPr txBox="1">
            <a:spLocks noGrp="1"/>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303ACB2-ACF0-7747-B241-EFCB7F8F45B1}" type="slidenum">
              <a:rPr lang="en-US" sz="1000" b="1">
                <a:solidFill>
                  <a:srgbClr val="003399"/>
                </a:solidFill>
              </a:rPr>
              <a:pPr algn="r" eaLnBrk="1" hangingPunct="1"/>
              <a:t>4</a:t>
            </a:fld>
            <a:endParaRPr lang="en-US" sz="1000">
              <a:solidFill>
                <a:srgbClr val="003399"/>
              </a:solidFill>
            </a:endParaRPr>
          </a:p>
        </p:txBody>
      </p:sp>
      <p:sp>
        <p:nvSpPr>
          <p:cNvPr id="13315"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dirty="0"/>
              <a:t>EC+LH codes</a:t>
            </a:r>
            <a:endParaRPr lang="en-US" sz="2800" b="1" dirty="0">
              <a:solidFill>
                <a:schemeClr val="tx2"/>
              </a:solidFill>
            </a:endParaRPr>
          </a:p>
        </p:txBody>
      </p:sp>
      <p:graphicFrame>
        <p:nvGraphicFramePr>
          <p:cNvPr id="5" name="Table 4"/>
          <p:cNvGraphicFramePr>
            <a:graphicFrameLocks noGrp="1"/>
          </p:cNvGraphicFramePr>
          <p:nvPr/>
        </p:nvGraphicFramePr>
        <p:xfrm>
          <a:off x="611188" y="908050"/>
          <a:ext cx="8137525" cy="4129092"/>
        </p:xfrm>
        <a:graphic>
          <a:graphicData uri="http://schemas.openxmlformats.org/drawingml/2006/table">
            <a:tbl>
              <a:tblPr/>
              <a:tblGrid>
                <a:gridCol w="1674812"/>
                <a:gridCol w="1714500"/>
                <a:gridCol w="2373313"/>
                <a:gridCol w="2374900"/>
              </a:tblGrid>
              <a:tr h="4365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CODE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Topic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Responsible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Status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3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F243E"/>
                          </a:solidFill>
                          <a:effectLst/>
                          <a:latin typeface="Arial" charset="0"/>
                          <a:ea typeface="ＭＳ Ｐゴシック" charset="0"/>
                          <a:cs typeface="Cambria" charset="0"/>
                        </a:rPr>
                        <a:t>TORAY-FOM</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F243E"/>
                          </a:solidFill>
                          <a:effectLst/>
                          <a:latin typeface="Arial" charset="0"/>
                          <a:ea typeface="ＭＳ Ｐゴシック" charset="0"/>
                          <a:cs typeface="Cambria" charset="0"/>
                        </a:rPr>
                        <a:t>EC ray-tracing code</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0F243E"/>
                          </a:solidFill>
                          <a:effectLst/>
                          <a:latin typeface="Arial" charset="0"/>
                          <a:ea typeface="ＭＳ Ｐゴシック" charset="0"/>
                          <a:cs typeface="Cambria" charset="0"/>
                        </a:rPr>
                        <a:t>Westerhof,</a:t>
                      </a:r>
                      <a:r>
                        <a:rPr kumimoji="0" lang="en-US" sz="1200" b="0" i="0" u="none" strike="noStrike" cap="none" normalizeH="0" baseline="0">
                          <a:ln>
                            <a:noFill/>
                          </a:ln>
                          <a:solidFill>
                            <a:srgbClr val="0F243E"/>
                          </a:solidFill>
                          <a:effectLst/>
                          <a:latin typeface="Arial" charset="0"/>
                          <a:ea typeface="ＭＳ Ｐゴシック" charset="0"/>
                          <a:cs typeface="Cambria" charset="0"/>
                        </a:rPr>
                        <a:t> DIFFER</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Cambria" charset="0"/>
                        </a:rPr>
                        <a:t>Actor in 4.10a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65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F243E"/>
                          </a:solidFill>
                          <a:effectLst/>
                          <a:latin typeface="Arial" charset="0"/>
                          <a:ea typeface="ＭＳ Ｐゴシック" charset="0"/>
                          <a:cs typeface="Cambria" charset="0"/>
                        </a:rPr>
                        <a:t>TORBEAM</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F243E"/>
                          </a:solidFill>
                          <a:effectLst/>
                          <a:latin typeface="Arial" charset="0"/>
                          <a:ea typeface="ＭＳ Ｐゴシック" charset="0"/>
                          <a:cs typeface="Cambria" charset="0"/>
                        </a:rPr>
                        <a:t>EC beam-tracing code</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0F243E"/>
                          </a:solidFill>
                          <a:effectLst/>
                          <a:latin typeface="Arial" charset="0"/>
                          <a:ea typeface="ＭＳ Ｐゴシック" charset="0"/>
                          <a:cs typeface="Cambria" charset="0"/>
                        </a:rPr>
                        <a:t>Poli, </a:t>
                      </a:r>
                      <a:r>
                        <a:rPr kumimoji="0" lang="en-US" sz="1200" b="0" i="0" u="none" strike="noStrike" cap="none" normalizeH="0" baseline="0">
                          <a:ln>
                            <a:noFill/>
                          </a:ln>
                          <a:solidFill>
                            <a:srgbClr val="0F243E"/>
                          </a:solidFill>
                          <a:effectLst/>
                          <a:latin typeface="Arial" charset="0"/>
                          <a:ea typeface="ＭＳ Ｐゴシック" charset="0"/>
                          <a:cs typeface="Cambria" charset="0"/>
                        </a:rPr>
                        <a:t>IPP, Garching</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Cambria" charset="0"/>
                        </a:rPr>
                        <a:t>Testing Actor in 4.10a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65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F243E"/>
                          </a:solidFill>
                          <a:effectLst/>
                          <a:latin typeface="Arial" charset="0"/>
                          <a:ea typeface="ＭＳ Ｐゴシック" charset="0"/>
                          <a:cs typeface="Cambria" charset="0"/>
                        </a:rPr>
                        <a:t>GRAY </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F243E"/>
                          </a:solidFill>
                          <a:effectLst/>
                          <a:latin typeface="Arial" charset="0"/>
                          <a:ea typeface="ＭＳ Ｐゴシック" charset="0"/>
                          <a:cs typeface="Cambria" charset="0"/>
                        </a:rPr>
                        <a:t>EC beam-tracing code</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F243E"/>
                          </a:solidFill>
                          <a:effectLst/>
                          <a:latin typeface="Arial" charset="0"/>
                          <a:ea typeface="ＭＳ Ｐゴシック" charset="0"/>
                          <a:cs typeface="Cambria" charset="0"/>
                        </a:rPr>
                        <a:t>Farina, </a:t>
                      </a:r>
                      <a:r>
                        <a:rPr kumimoji="0" lang="en-US" sz="1200" b="0" i="1" u="none" strike="noStrike" cap="none" normalizeH="0" baseline="0">
                          <a:ln>
                            <a:noFill/>
                          </a:ln>
                          <a:solidFill>
                            <a:srgbClr val="0F243E"/>
                          </a:solidFill>
                          <a:effectLst/>
                          <a:latin typeface="Arial" charset="0"/>
                          <a:ea typeface="ＭＳ Ｐゴシック" charset="0"/>
                          <a:cs typeface="Cambria" charset="0"/>
                        </a:rPr>
                        <a:t>Figini,</a:t>
                      </a:r>
                      <a:r>
                        <a:rPr kumimoji="0" lang="en-US" sz="1200" b="0" i="0" u="none" strike="noStrike" cap="none" normalizeH="0" baseline="0">
                          <a:ln>
                            <a:noFill/>
                          </a:ln>
                          <a:solidFill>
                            <a:srgbClr val="0F243E"/>
                          </a:solidFill>
                          <a:effectLst/>
                          <a:latin typeface="Arial" charset="0"/>
                          <a:ea typeface="ＭＳ Ｐゴシック" charset="0"/>
                          <a:cs typeface="Cambria" charset="0"/>
                        </a:rPr>
                        <a:t> CNR, Milano</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Cambria" charset="0"/>
                        </a:rPr>
                        <a:t>Actor in 4.10a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3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F243E"/>
                          </a:solidFill>
                          <a:effectLst/>
                          <a:latin typeface="Arial" charset="0"/>
                          <a:ea typeface="ＭＳ Ｐゴシック" charset="0"/>
                          <a:cs typeface="Cambria" charset="0"/>
                        </a:rPr>
                        <a:t>TRAVIS</a:t>
                      </a:r>
                      <a:r>
                        <a:rPr kumimoji="0" lang="en-US" sz="1600" b="0" i="0" u="none" strike="noStrike" cap="none" normalizeH="0" baseline="0">
                          <a:ln>
                            <a:noFill/>
                          </a:ln>
                          <a:solidFill>
                            <a:srgbClr val="0F243E"/>
                          </a:solidFill>
                          <a:effectLst/>
                          <a:latin typeface="Arial" charset="0"/>
                          <a:ea typeface="ＭＳ Ｐゴシック" charset="0"/>
                          <a:cs typeface="Cambria" charset="0"/>
                        </a:rPr>
                        <a:t> </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F243E"/>
                          </a:solidFill>
                          <a:effectLst/>
                          <a:latin typeface="Arial" charset="0"/>
                          <a:ea typeface="ＭＳ Ｐゴシック" charset="0"/>
                          <a:cs typeface="Cambria" charset="0"/>
                        </a:rPr>
                        <a:t>EC ray-tracing code </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0F243E"/>
                          </a:solidFill>
                          <a:effectLst/>
                          <a:latin typeface="Arial" charset="0"/>
                          <a:ea typeface="ＭＳ Ｐゴシック" charset="0"/>
                          <a:cs typeface="Cambria" charset="0"/>
                        </a:rPr>
                        <a:t>Marushechenko</a:t>
                      </a:r>
                      <a:r>
                        <a:rPr kumimoji="0" lang="en-US" sz="1200" b="0" i="0" u="none" strike="noStrike" cap="none" normalizeH="0" baseline="0">
                          <a:ln>
                            <a:noFill/>
                          </a:ln>
                          <a:solidFill>
                            <a:srgbClr val="0F243E"/>
                          </a:solidFill>
                          <a:effectLst/>
                          <a:latin typeface="Arial" charset="0"/>
                          <a:ea typeface="ＭＳ Ｐゴシック" charset="0"/>
                          <a:cs typeface="Cambria" charset="0"/>
                        </a:rPr>
                        <a:t>, IPP- Greifswald</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Cambria" charset="0"/>
                        </a:rPr>
                        <a:t>Actor in 4.09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3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F243E"/>
                          </a:solidFill>
                          <a:effectLst/>
                          <a:latin typeface="Arial" charset="0"/>
                          <a:ea typeface="ＭＳ Ｐゴシック" charset="0"/>
                          <a:cs typeface="Cambria" charset="0"/>
                        </a:rPr>
                        <a:t>RELAX</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Cambria" charset="0"/>
                        </a:rPr>
                        <a:t>Electron FP code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0F243E"/>
                          </a:solidFill>
                          <a:effectLst/>
                          <a:latin typeface="Arial" charset="0"/>
                          <a:ea typeface="ＭＳ Ｐゴシック" charset="0"/>
                          <a:cs typeface="Cambria" charset="0"/>
                        </a:rPr>
                        <a:t>Westerhof</a:t>
                      </a:r>
                      <a:r>
                        <a:rPr kumimoji="0" lang="en-US" sz="1200" b="0" i="0" u="none" strike="noStrike" cap="none" normalizeH="0" baseline="0">
                          <a:ln>
                            <a:noFill/>
                          </a:ln>
                          <a:solidFill>
                            <a:srgbClr val="0F243E"/>
                          </a:solidFill>
                          <a:effectLst/>
                          <a:latin typeface="Arial" charset="0"/>
                          <a:ea typeface="ＭＳ Ｐゴシック" charset="0"/>
                          <a:cs typeface="Cambria" charset="0"/>
                        </a:rPr>
                        <a:t>, DIFFER</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Cambria" charset="0"/>
                        </a:rPr>
                        <a:t>Testing Actor in 4.10a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65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Cambria" charset="0"/>
                        </a:rPr>
                        <a:t>C3PO-LUKE</a:t>
                      </a:r>
                      <a:endParaRPr kumimoji="0" lang="en-US" sz="1600" b="0" i="0" u="none" strike="noStrike" cap="none" normalizeH="0" baseline="0">
                        <a:ln>
                          <a:noFill/>
                        </a:ln>
                        <a:solidFill>
                          <a:schemeClr val="tx1"/>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raytracing+FP code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Arial" charset="0"/>
                          <a:ea typeface="ＭＳ Ｐゴシック" charset="0"/>
                          <a:cs typeface="Cambria" charset="0"/>
                        </a:rPr>
                        <a:t>Peysson, CEA</a:t>
                      </a:r>
                      <a:endParaRPr kumimoji="0" lang="en-US" sz="1200" b="0" i="1" u="none" strike="noStrike" cap="none" normalizeH="0" baseline="0">
                        <a:ln>
                          <a:noFill/>
                        </a:ln>
                        <a:solidFill>
                          <a:schemeClr val="tx1"/>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Actor </a:t>
                      </a:r>
                      <a:r>
                        <a:rPr kumimoji="0" lang="en-US" sz="1600" b="0" i="0" u="none" strike="noStrike" cap="none" normalizeH="0" baseline="0">
                          <a:ln>
                            <a:noFill/>
                          </a:ln>
                          <a:solidFill>
                            <a:srgbClr val="000000"/>
                          </a:solidFill>
                          <a:effectLst/>
                          <a:latin typeface="Arial" charset="0"/>
                          <a:ea typeface="ＭＳ Ｐゴシック" charset="0"/>
                          <a:cs typeface="Cambria" charset="0"/>
                        </a:rPr>
                        <a:t>in 4.09</a:t>
                      </a: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65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Cambria" charset="0"/>
                        </a:rPr>
                        <a:t>FWTOR</a:t>
                      </a:r>
                      <a:endParaRPr kumimoji="0" lang="en-US" sz="1600" b="0" i="0" u="none" strike="noStrike" cap="none" normalizeH="0" baseline="0">
                        <a:ln>
                          <a:noFill/>
                        </a:ln>
                        <a:solidFill>
                          <a:schemeClr val="tx1"/>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EC full-wave code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Arial" charset="0"/>
                          <a:ea typeface="ＭＳ Ｐゴシック" charset="0"/>
                          <a:cs typeface="Cambria" charset="0"/>
                        </a:rPr>
                        <a:t>Tsironis et al, Greece</a:t>
                      </a:r>
                      <a:endParaRPr kumimoji="0" lang="en-US" sz="1200" b="0" i="1" u="none" strike="noStrike" cap="none" normalizeH="0" baseline="0">
                        <a:ln>
                          <a:noFill/>
                        </a:ln>
                        <a:solidFill>
                          <a:schemeClr val="tx1"/>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Cambria" charset="0"/>
                        </a:rPr>
                        <a:t>Ported to the gateway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65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F243E"/>
                          </a:solidFill>
                          <a:effectLst/>
                          <a:latin typeface="Arial" charset="0"/>
                          <a:ea typeface="ＭＳ Ｐゴシック" charset="0"/>
                          <a:cs typeface="Cambria" charset="0"/>
                        </a:rPr>
                        <a:t>RAYLH</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Cambria" charset="0"/>
                        </a:rPr>
                        <a:t>LH ray tracing code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0F243E"/>
                          </a:solidFill>
                          <a:effectLst/>
                          <a:latin typeface="Arial" charset="0"/>
                          <a:ea typeface="ＭＳ Ｐゴシック" charset="0"/>
                          <a:cs typeface="Cambria" charset="0"/>
                        </a:rPr>
                        <a:t>Cardinali,</a:t>
                      </a:r>
                      <a:r>
                        <a:rPr kumimoji="0" lang="en-US" sz="1200" b="0" i="0" u="none" strike="noStrike" cap="none" normalizeH="0" baseline="0">
                          <a:ln>
                            <a:noFill/>
                          </a:ln>
                          <a:solidFill>
                            <a:srgbClr val="0F243E"/>
                          </a:solidFill>
                          <a:effectLst/>
                          <a:latin typeface="Arial" charset="0"/>
                          <a:ea typeface="ＭＳ Ｐゴシック" charset="0"/>
                          <a:cs typeface="Cambria" charset="0"/>
                        </a:rPr>
                        <a:t> ENEA, Frascati</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Cambria" charset="0"/>
                        </a:rPr>
                        <a:t>Actor in progress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3368" name="TextBox 1"/>
          <p:cNvSpPr txBox="1">
            <a:spLocks noChangeArrowheads="1"/>
          </p:cNvSpPr>
          <p:nvPr/>
        </p:nvSpPr>
        <p:spPr bwMode="auto">
          <a:xfrm>
            <a:off x="2368550" y="5661025"/>
            <a:ext cx="4403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In 2012: successful EC benchmark </a:t>
            </a:r>
          </a:p>
          <a:p>
            <a:pPr eaLnBrk="1" hangingPunct="1"/>
            <a:r>
              <a:rPr lang="en-US" sz="2000" b="1" dirty="0"/>
              <a:t>in ITM workflow under 4.09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nummer 4"/>
          <p:cNvSpPr txBox="1">
            <a:spLocks noGrp="1"/>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5F90AE-9611-354A-8272-662ECE6CF969}" type="slidenum">
              <a:rPr lang="en-US" sz="1000" b="1">
                <a:solidFill>
                  <a:srgbClr val="003399"/>
                </a:solidFill>
              </a:rPr>
              <a:pPr algn="r" eaLnBrk="1" hangingPunct="1"/>
              <a:t>5</a:t>
            </a:fld>
            <a:endParaRPr lang="en-US" sz="1000">
              <a:solidFill>
                <a:srgbClr val="003399"/>
              </a:solidFill>
            </a:endParaRPr>
          </a:p>
        </p:txBody>
      </p:sp>
      <p:sp>
        <p:nvSpPr>
          <p:cNvPr id="14339"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dirty="0"/>
              <a:t>IC &amp; NBI codes</a:t>
            </a:r>
            <a:endParaRPr lang="en-US" sz="2800" b="1" dirty="0">
              <a:solidFill>
                <a:schemeClr val="tx2"/>
              </a:solidFill>
            </a:endParaRPr>
          </a:p>
        </p:txBody>
      </p:sp>
      <p:graphicFrame>
        <p:nvGraphicFramePr>
          <p:cNvPr id="6" name="Table 5"/>
          <p:cNvGraphicFramePr>
            <a:graphicFrameLocks noGrp="1"/>
          </p:cNvGraphicFramePr>
          <p:nvPr/>
        </p:nvGraphicFramePr>
        <p:xfrm>
          <a:off x="228600" y="746125"/>
          <a:ext cx="8401050" cy="5807075"/>
        </p:xfrm>
        <a:graphic>
          <a:graphicData uri="http://schemas.openxmlformats.org/drawingml/2006/table">
            <a:tbl>
              <a:tblPr/>
              <a:tblGrid>
                <a:gridCol w="1620838"/>
                <a:gridCol w="2236787"/>
                <a:gridCol w="2078038"/>
                <a:gridCol w="2465387"/>
              </a:tblGrid>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CODE</a:t>
                      </a:r>
                    </a:p>
                  </a:txBody>
                  <a:tcPr marL="36000" marR="0" marT="7200" marB="7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TOPIC</a:t>
                      </a:r>
                      <a:endParaRPr kumimoji="0" lang="en-US" sz="1800" b="1" i="1" u="none" strike="noStrike" cap="none" normalizeH="0" baseline="0">
                        <a:ln>
                          <a:noFill/>
                        </a:ln>
                        <a:solidFill>
                          <a:srgbClr val="FFFFFF"/>
                        </a:solidFill>
                        <a:effectLst/>
                        <a:latin typeface="Arial" charset="0"/>
                        <a:ea typeface="ＭＳ Ｐゴシック" charset="0"/>
                        <a:cs typeface="ＭＳ Ｐゴシック" charset="0"/>
                      </a:endParaRPr>
                    </a:p>
                  </a:txBody>
                  <a:tcPr marL="36000" marR="0" marT="7200" marB="7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Responsible</a:t>
                      </a:r>
                    </a:p>
                  </a:txBody>
                  <a:tcPr marL="36000" marR="0" marT="7200" marB="7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Status</a:t>
                      </a:r>
                    </a:p>
                  </a:txBody>
                  <a:tcPr marL="36000" marR="0" marT="7200" marB="7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TORIC</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Arial" charset="0"/>
                        </a:rPr>
                        <a:t>ICRF full-wave</a:t>
                      </a:r>
                      <a:endParaRPr kumimoji="0" lang="en-US" sz="1400" b="0" i="0" u="none" strike="noStrike" cap="none" normalizeH="0" baseline="0">
                        <a:ln>
                          <a:noFill/>
                        </a:ln>
                        <a:solidFill>
                          <a:srgbClr val="262626"/>
                        </a:solidFill>
                        <a:effectLst/>
                        <a:latin typeface="Arial" charset="0"/>
                        <a:ea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Bilato,</a:t>
                      </a:r>
                      <a:r>
                        <a:rPr kumimoji="0" lang="en-US" sz="1200" b="0" i="0" u="none" strike="noStrike" cap="none" normalizeH="0" baseline="0">
                          <a:ln>
                            <a:noFill/>
                          </a:ln>
                          <a:solidFill>
                            <a:srgbClr val="262626"/>
                          </a:solidFill>
                          <a:effectLst/>
                          <a:latin typeface="Arial" charset="0"/>
                          <a:ea typeface="Cambria" charset="0"/>
                        </a:rPr>
                        <a:t> IPP Garching</a:t>
                      </a:r>
                      <a:endParaRPr kumimoji="0" lang="en-US" sz="1200" b="0" i="1" u="none" strike="noStrike" cap="none" normalizeH="0" baseline="0">
                        <a:ln>
                          <a:noFill/>
                        </a:ln>
                        <a:solidFill>
                          <a:srgbClr val="262626"/>
                        </a:solidFill>
                        <a:effectLst/>
                        <a:latin typeface="Arial" charset="0"/>
                        <a:ea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Actor in 4.10a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EVE</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Arial" charset="0"/>
                        </a:rPr>
                        <a:t>ICRF full-wave</a:t>
                      </a:r>
                      <a:endParaRPr kumimoji="0" lang="en-US" sz="1400" b="0" i="0" u="none" strike="noStrike" cap="none" normalizeH="0" baseline="0">
                        <a:ln>
                          <a:noFill/>
                        </a:ln>
                        <a:solidFill>
                          <a:srgbClr val="262626"/>
                        </a:solidFill>
                        <a:effectLst/>
                        <a:latin typeface="Arial" charset="0"/>
                        <a:ea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Dumont </a:t>
                      </a:r>
                      <a:r>
                        <a:rPr kumimoji="0" lang="en-US" sz="1200" b="0" i="0" u="none" strike="noStrike" cap="none" normalizeH="0" baseline="0">
                          <a:ln>
                            <a:noFill/>
                          </a:ln>
                          <a:solidFill>
                            <a:srgbClr val="262626"/>
                          </a:solidFill>
                          <a:effectLst/>
                          <a:latin typeface="Arial" charset="0"/>
                          <a:ea typeface="Cambria" charset="0"/>
                        </a:rPr>
                        <a:t>,CEA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Actor</a:t>
                      </a: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 in 4.10a</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Cambria" charset="0"/>
                        </a:rPr>
                        <a:t>LION</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Arial" charset="0"/>
                        </a:rPr>
                        <a:t>ICRF full-wave</a:t>
                      </a:r>
                      <a:endParaRPr kumimoji="0" lang="en-US" sz="1400" b="0" i="0" u="none" strike="noStrike" cap="none" normalizeH="0" baseline="0">
                        <a:ln>
                          <a:noFill/>
                        </a:ln>
                        <a:solidFill>
                          <a:srgbClr val="262626"/>
                        </a:solidFill>
                        <a:effectLst/>
                        <a:latin typeface="Arial" charset="0"/>
                        <a:ea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Sauter/Villard</a:t>
                      </a:r>
                      <a:r>
                        <a:rPr kumimoji="0" lang="en-US" sz="1200" b="0" i="0" u="none" strike="noStrike" cap="none" normalizeH="0" baseline="0">
                          <a:ln>
                            <a:noFill/>
                          </a:ln>
                          <a:solidFill>
                            <a:srgbClr val="262626"/>
                          </a:solidFill>
                          <a:effectLst/>
                          <a:latin typeface="Arial" charset="0"/>
                          <a:ea typeface="Cambria" charset="0"/>
                        </a:rPr>
                        <a:t>, CRPP</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Actor in progress</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0"/>
                          <a:cs typeface="Cambria" charset="0"/>
                        </a:rPr>
                        <a:t>ICCOUP</a:t>
                      </a:r>
                      <a:endParaRPr kumimoji="0" lang="en-US" sz="1600" b="0" i="0" u="none" strike="noStrike" cap="none" normalizeH="0" baseline="0" dirty="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262626"/>
                          </a:solidFill>
                          <a:effectLst/>
                          <a:latin typeface="Arial" charset="0"/>
                          <a:ea typeface="Cambria" charset="0"/>
                        </a:rPr>
                        <a:t>ICRF</a:t>
                      </a:r>
                      <a:r>
                        <a:rPr kumimoji="0" lang="en-US" sz="1400" b="0" i="0" u="none" strike="noStrike" cap="none" normalizeH="0" baseline="0" dirty="0" smtClean="0">
                          <a:ln>
                            <a:noFill/>
                          </a:ln>
                          <a:solidFill>
                            <a:srgbClr val="262626"/>
                          </a:solidFill>
                          <a:effectLst/>
                          <a:latin typeface="Arial" charset="0"/>
                          <a:ea typeface="Cambria" charset="0"/>
                        </a:rPr>
                        <a:t> coupling</a:t>
                      </a:r>
                      <a:endParaRPr kumimoji="0" lang="en-US" sz="1400" b="0" i="0" u="none" strike="noStrike" cap="none" normalizeH="0" baseline="0" dirty="0">
                        <a:ln>
                          <a:noFill/>
                        </a:ln>
                        <a:solidFill>
                          <a:srgbClr val="262626"/>
                        </a:solidFill>
                        <a:effectLst/>
                        <a:latin typeface="Arial" charset="0"/>
                        <a:ea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2626"/>
                          </a:solidFill>
                          <a:effectLst/>
                          <a:latin typeface="Arial" charset="0"/>
                          <a:ea typeface="Cambria" charset="0"/>
                        </a:rPr>
                        <a:t>Johnson</a:t>
                      </a:r>
                      <a:r>
                        <a:rPr kumimoji="0" lang="en-US" sz="1200" b="0" i="0" u="none" strike="noStrike" cap="none" normalizeH="0" baseline="0" dirty="0">
                          <a:ln>
                            <a:noFill/>
                          </a:ln>
                          <a:solidFill>
                            <a:srgbClr val="262626"/>
                          </a:solidFill>
                          <a:effectLst/>
                          <a:latin typeface="Arial" charset="0"/>
                          <a:ea typeface="Cambria" charset="0"/>
                        </a:rPr>
                        <a:t>, VR</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Actor </a:t>
                      </a:r>
                      <a:r>
                        <a:rPr kumimoji="0" lang="en-US" sz="1400" b="0" i="0" u="none" strike="noStrike" cap="none" normalizeH="0" baseline="0" dirty="0">
                          <a:ln>
                            <a:noFill/>
                          </a:ln>
                          <a:solidFill>
                            <a:srgbClr val="000000"/>
                          </a:solidFill>
                          <a:effectLst/>
                          <a:latin typeface="Arial" charset="0"/>
                          <a:ea typeface="ＭＳ Ｐゴシック" charset="0"/>
                          <a:cs typeface="Arial" charset="0"/>
                        </a:rPr>
                        <a:t>in </a:t>
                      </a: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4.10a</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FPSIM</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262626"/>
                          </a:solidFill>
                          <a:effectLst/>
                          <a:latin typeface="Arial" charset="0"/>
                          <a:ea typeface="Cambria" charset="0"/>
                        </a:rPr>
                        <a:t>ICRF Fokker-Planck</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Eriksson</a:t>
                      </a:r>
                      <a:r>
                        <a:rPr kumimoji="0" lang="en-US" sz="1200" b="0" i="0" u="none" strike="noStrike" cap="none" normalizeH="0" baseline="0">
                          <a:ln>
                            <a:noFill/>
                          </a:ln>
                          <a:solidFill>
                            <a:srgbClr val="262626"/>
                          </a:solidFill>
                          <a:effectLst/>
                          <a:latin typeface="Arial" charset="0"/>
                          <a:ea typeface="Cambria" charset="0"/>
                        </a:rPr>
                        <a:t>, EC Brussels, </a:t>
                      </a:r>
                      <a:r>
                        <a:rPr kumimoji="0" lang="en-US" sz="1200" b="0" i="1" u="none" strike="noStrike" cap="none" normalizeH="0" baseline="0">
                          <a:ln>
                            <a:noFill/>
                          </a:ln>
                          <a:solidFill>
                            <a:srgbClr val="262626"/>
                          </a:solidFill>
                          <a:effectLst/>
                          <a:latin typeface="Arial" charset="0"/>
                          <a:ea typeface="Cambria" charset="0"/>
                        </a:rPr>
                        <a:t>Johnson</a:t>
                      </a:r>
                      <a:r>
                        <a:rPr kumimoji="0" lang="en-US" sz="1200" b="0" i="0" u="none" strike="noStrike" cap="none" normalizeH="0" baseline="0">
                          <a:ln>
                            <a:noFill/>
                          </a:ln>
                          <a:solidFill>
                            <a:srgbClr val="262626"/>
                          </a:solidFill>
                          <a:effectLst/>
                          <a:latin typeface="Arial" charset="0"/>
                          <a:ea typeface="Cambria" charset="0"/>
                        </a:rPr>
                        <a:t>, VR</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Testing Actor in 4.09a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Cambria" charset="0"/>
                        </a:rPr>
                        <a:t>Stix_redist</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ICRF Fokker-Planck</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Lerche/Van Eester</a:t>
                      </a:r>
                      <a:r>
                        <a:rPr kumimoji="0" lang="en-US" sz="1200" b="0" i="0" u="none" strike="noStrike" cap="none" normalizeH="0" baseline="0">
                          <a:ln>
                            <a:noFill/>
                          </a:ln>
                          <a:solidFill>
                            <a:srgbClr val="262626"/>
                          </a:solidFill>
                          <a:effectLst/>
                          <a:latin typeface="Arial" charset="0"/>
                          <a:ea typeface="Cambria" charset="0"/>
                        </a:rPr>
                        <a:t>, ERM/KMS</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ported to the gateway</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SELFO-light</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Arial" charset="0"/>
                        </a:rPr>
                        <a:t>Self-consistent </a:t>
                      </a:r>
                      <a:br>
                        <a:rPr kumimoji="0" lang="en-US" sz="1400" b="0" i="0" u="none" strike="noStrike" cap="none" normalizeH="0" baseline="0">
                          <a:ln>
                            <a:noFill/>
                          </a:ln>
                          <a:solidFill>
                            <a:schemeClr val="tx1"/>
                          </a:solidFill>
                          <a:effectLst/>
                          <a:latin typeface="Arial" charset="0"/>
                          <a:ea typeface="ＭＳ Ｐゴシック" charset="0"/>
                          <a:cs typeface="Arial" charset="0"/>
                        </a:rPr>
                      </a:br>
                      <a:r>
                        <a:rPr kumimoji="0" lang="en-US" sz="1400" b="0" i="0" u="none" strike="noStrike" cap="none" normalizeH="0" baseline="0">
                          <a:ln>
                            <a:noFill/>
                          </a:ln>
                          <a:solidFill>
                            <a:schemeClr val="tx1"/>
                          </a:solidFill>
                          <a:effectLst/>
                          <a:latin typeface="Arial" charset="0"/>
                          <a:ea typeface="ＭＳ Ｐゴシック" charset="0"/>
                          <a:cs typeface="Arial" charset="0"/>
                        </a:rPr>
                        <a:t>Wave/FP/Source</a:t>
                      </a:r>
                      <a:endParaRPr kumimoji="0" lang="en-US" sz="1400" b="0" i="0" u="none" strike="noStrike" cap="none" normalizeH="0" baseline="0">
                        <a:ln>
                          <a:noFill/>
                        </a:ln>
                        <a:solidFill>
                          <a:srgbClr val="262626"/>
                        </a:solidFill>
                        <a:effectLst/>
                        <a:latin typeface="Arial" charset="0"/>
                        <a:ea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Hellsten/Johnson</a:t>
                      </a:r>
                      <a:r>
                        <a:rPr kumimoji="0" lang="en-US" sz="1200" b="0" i="0" u="none" strike="noStrike" cap="none" normalizeH="0" baseline="0">
                          <a:ln>
                            <a:noFill/>
                          </a:ln>
                          <a:solidFill>
                            <a:srgbClr val="262626"/>
                          </a:solidFill>
                          <a:effectLst/>
                          <a:latin typeface="Arial" charset="0"/>
                          <a:ea typeface="Cambria" charset="0"/>
                        </a:rPr>
                        <a:t>, VR</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ported to the gateway</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56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BBNBI</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NBI source module</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Asunta</a:t>
                      </a:r>
                      <a:r>
                        <a:rPr kumimoji="0" lang="en-US" sz="1200" b="0" i="0" u="none" strike="noStrike" cap="none" normalizeH="0" baseline="0">
                          <a:ln>
                            <a:noFill/>
                          </a:ln>
                          <a:solidFill>
                            <a:srgbClr val="262626"/>
                          </a:solidFill>
                          <a:effectLst/>
                          <a:latin typeface="Arial" charset="0"/>
                          <a:ea typeface="Cambria" charset="0"/>
                        </a:rPr>
                        <a:t>, TEKES</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Actor</a:t>
                      </a: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 in 4.10a</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NEMO</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NBI source module</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Schneider</a:t>
                      </a:r>
                      <a:r>
                        <a:rPr kumimoji="0" lang="en-US" sz="1200" b="0" i="0" u="none" strike="noStrike" cap="none" normalizeH="0" baseline="0">
                          <a:ln>
                            <a:noFill/>
                          </a:ln>
                          <a:solidFill>
                            <a:srgbClr val="262626"/>
                          </a:solidFill>
                          <a:effectLst/>
                          <a:latin typeface="Arial" charset="0"/>
                          <a:ea typeface="Cambria" charset="0"/>
                        </a:rPr>
                        <a:t>, CEA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Actor</a:t>
                      </a: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 in 4.09a</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SNBI</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NBI source module</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Goloborod'ko</a:t>
                      </a:r>
                      <a:r>
                        <a:rPr kumimoji="0" lang="en-US" sz="1200" b="0" i="0" u="none" strike="noStrike" cap="none" normalizeH="0" baseline="0">
                          <a:ln>
                            <a:noFill/>
                          </a:ln>
                          <a:solidFill>
                            <a:srgbClr val="262626"/>
                          </a:solidFill>
                          <a:effectLst/>
                          <a:latin typeface="Arial" charset="0"/>
                          <a:ea typeface="Cambria" charset="0"/>
                        </a:rPr>
                        <a:t>, ÖAW</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Testing Actor in 4.10a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ASCOT</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Fast ion Fokker-Planck</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Sipilä/Asuta</a:t>
                      </a:r>
                      <a:r>
                        <a:rPr kumimoji="0" lang="en-US" sz="1200" b="0" i="0" u="none" strike="noStrike" cap="none" normalizeH="0" baseline="0">
                          <a:ln>
                            <a:noFill/>
                          </a:ln>
                          <a:solidFill>
                            <a:srgbClr val="262626"/>
                          </a:solidFill>
                          <a:effectLst/>
                          <a:latin typeface="Arial" charset="0"/>
                          <a:ea typeface="Cambria" charset="0"/>
                        </a:rPr>
                        <a:t>, TEKES</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Testing Actor in 4.10a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Cambria" charset="0"/>
                        </a:rPr>
                        <a:t>FIDIT</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Fast ion Fokker-Planck</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Goloborod'ko</a:t>
                      </a:r>
                      <a:r>
                        <a:rPr kumimoji="0" lang="en-US" sz="1200" b="0" i="0" u="none" strike="noStrike" cap="none" normalizeH="0" baseline="0">
                          <a:ln>
                            <a:noFill/>
                          </a:ln>
                          <a:solidFill>
                            <a:srgbClr val="262626"/>
                          </a:solidFill>
                          <a:effectLst/>
                          <a:latin typeface="Arial" charset="0"/>
                          <a:ea typeface="Cambria" charset="0"/>
                        </a:rPr>
                        <a:t>, ÖAW</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Testing Actor in 4.10a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SPOT</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Fast ion Fokker-Planck</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Schneider, </a:t>
                      </a:r>
                      <a:r>
                        <a:rPr kumimoji="0" lang="en-US" sz="1200" b="0" i="0" u="none" strike="noStrike" cap="none" normalizeH="0" baseline="0">
                          <a:ln>
                            <a:noFill/>
                          </a:ln>
                          <a:solidFill>
                            <a:srgbClr val="262626"/>
                          </a:solidFill>
                          <a:effectLst/>
                          <a:latin typeface="Arial" charset="0"/>
                          <a:ea typeface="Cambria" charset="0"/>
                        </a:rPr>
                        <a:t>CEA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Actor in progress</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RISK</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Fast ion Fokker-Planck</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Schneider, </a:t>
                      </a:r>
                      <a:r>
                        <a:rPr kumimoji="0" lang="en-US" sz="1200" b="0" i="0" u="none" strike="noStrike" cap="none" normalizeH="0" baseline="0">
                          <a:ln>
                            <a:noFill/>
                          </a:ln>
                          <a:solidFill>
                            <a:srgbClr val="262626"/>
                          </a:solidFill>
                          <a:effectLst/>
                          <a:latin typeface="Arial" charset="0"/>
                          <a:ea typeface="Cambria" charset="0"/>
                        </a:rPr>
                        <a:t>CEA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Actor in progress</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NBIsim</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mbria" charset="0"/>
                        </a:rPr>
                        <a:t>Fast ion Fokker-Planck</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rgbClr val="262626"/>
                          </a:solidFill>
                          <a:effectLst/>
                          <a:latin typeface="Arial" charset="0"/>
                          <a:ea typeface="Cambria" charset="0"/>
                        </a:rPr>
                        <a:t>Johnson</a:t>
                      </a:r>
                      <a:r>
                        <a:rPr kumimoji="0" lang="en-US" sz="1200" b="0" i="0" u="none" strike="noStrike" cap="none" normalizeH="0" baseline="0">
                          <a:ln>
                            <a:noFill/>
                          </a:ln>
                          <a:solidFill>
                            <a:srgbClr val="262626"/>
                          </a:solidFill>
                          <a:effectLst/>
                          <a:latin typeface="Arial" charset="0"/>
                          <a:ea typeface="Cambria" charset="0"/>
                        </a:rPr>
                        <a:t>, VR</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Actor in 4.10a</a:t>
                      </a:r>
                    </a:p>
                  </a:txBody>
                  <a:tcPr marL="36000" marR="0" marT="7200" marB="7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nummer 4"/>
          <p:cNvSpPr txBox="1">
            <a:spLocks noGrp="1"/>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0E02AC8-4EFB-3F4E-9B1F-EB64FB5FA9C8}" type="slidenum">
              <a:rPr lang="en-US" sz="1000" b="1">
                <a:solidFill>
                  <a:srgbClr val="003399"/>
                </a:solidFill>
              </a:rPr>
              <a:pPr algn="r" eaLnBrk="1" hangingPunct="1"/>
              <a:t>6</a:t>
            </a:fld>
            <a:endParaRPr lang="en-US" sz="1000">
              <a:solidFill>
                <a:srgbClr val="003399"/>
              </a:solidFill>
            </a:endParaRPr>
          </a:p>
        </p:txBody>
      </p:sp>
      <p:sp>
        <p:nvSpPr>
          <p:cNvPr id="15363"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a:t>Fast particle codes</a:t>
            </a:r>
            <a:endParaRPr lang="en-US" sz="2800" b="1">
              <a:solidFill>
                <a:schemeClr val="tx2"/>
              </a:solidFill>
            </a:endParaRPr>
          </a:p>
        </p:txBody>
      </p:sp>
      <p:graphicFrame>
        <p:nvGraphicFramePr>
          <p:cNvPr id="5" name="Table 4"/>
          <p:cNvGraphicFramePr>
            <a:graphicFrameLocks noGrp="1"/>
          </p:cNvGraphicFramePr>
          <p:nvPr/>
        </p:nvGraphicFramePr>
        <p:xfrm>
          <a:off x="598488" y="836613"/>
          <a:ext cx="7943850" cy="3029522"/>
        </p:xfrm>
        <a:graphic>
          <a:graphicData uri="http://schemas.openxmlformats.org/drawingml/2006/table">
            <a:tbl>
              <a:tblPr/>
              <a:tblGrid>
                <a:gridCol w="1533525"/>
                <a:gridCol w="2114550"/>
                <a:gridCol w="1333500"/>
                <a:gridCol w="2962275"/>
              </a:tblGrid>
              <a:tr h="436563">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CODE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800" b="1" i="1" u="none" strike="noStrike" cap="none" normalizeH="0" baseline="0">
                          <a:ln>
                            <a:noFill/>
                          </a:ln>
                          <a:solidFill>
                            <a:srgbClr val="FFFFFF"/>
                          </a:solidFill>
                          <a:effectLst/>
                          <a:latin typeface="Arial" charset="0"/>
                          <a:ea typeface="ＭＳ Ｐゴシック" charset="0"/>
                          <a:cs typeface="ＭＳ Ｐゴシック" charset="0"/>
                        </a:rPr>
                        <a:t>TOPIC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800" b="1" i="1" u="none" strike="noStrike" cap="none" normalizeH="0" baseline="0">
                          <a:ln>
                            <a:noFill/>
                          </a:ln>
                          <a:solidFill>
                            <a:srgbClr val="FFFFFF"/>
                          </a:solidFill>
                          <a:effectLst/>
                          <a:latin typeface="Arial" charset="0"/>
                          <a:ea typeface="ＭＳ Ｐゴシック" charset="0"/>
                          <a:cs typeface="ＭＳ Ｐゴシック" charset="0"/>
                        </a:rPr>
                        <a:t>Responsible</a:t>
                      </a:r>
                      <a:endParaRPr kumimoji="0" lang="en-US" sz="18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Status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6563">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HYMAGYC</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Arial" charset="0"/>
                          <a:ea typeface="ＭＳ Ｐゴシック" charset="0"/>
                          <a:cs typeface="Cambria" charset="0"/>
                        </a:rPr>
                        <a:t>Hybrid MHD-gyrokinetic</a:t>
                      </a:r>
                      <a:endParaRPr kumimoji="0" lang="en-US" sz="1400" b="0" i="1"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Cambria" charset="0"/>
                        </a:rPr>
                        <a:t>Vlad, ENEA</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Actor and Kepler workflow 4.10a.1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6563">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HMGC </a:t>
                      </a:r>
                      <a:endParaRPr kumimoji="0" lang="en-US" sz="16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Arial" charset="0"/>
                          <a:ea typeface="ＭＳ Ｐゴシック" charset="0"/>
                          <a:cs typeface="Cambria" charset="0"/>
                        </a:rPr>
                        <a:t>Hybrid MHD-gyrokinetic</a:t>
                      </a:r>
                      <a:endParaRPr kumimoji="0" lang="en-US" sz="1400" b="0" i="1"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Cambria" charset="0"/>
                        </a:rPr>
                        <a:t>Vlad, ENEA</a:t>
                      </a:r>
                      <a:endParaRPr kumimoji="0" lang="en-US" sz="1200" b="0" i="0" u="none" strike="noStrike" cap="none" normalizeH="0" baseline="0">
                        <a:ln>
                          <a:noFill/>
                        </a:ln>
                        <a:solidFill>
                          <a:srgbClr val="000000"/>
                        </a:solidFill>
                        <a:effectLst/>
                        <a:latin typeface="Times New Roman"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Actor and Kepler workflow for equilibrium interface 4.10a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5613">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ARENA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Electron runaway</a:t>
                      </a:r>
                      <a:endParaRPr kumimoji="0" lang="en-US" sz="1400" b="0" i="1" u="none" strike="noStrike" cap="none" normalizeH="0" baseline="0">
                        <a:ln>
                          <a:noFill/>
                        </a:ln>
                        <a:solidFill>
                          <a:srgbClr val="000000"/>
                        </a:solidFill>
                        <a:effectLst/>
                        <a:latin typeface="Arial" charset="0"/>
                        <a:ea typeface="ＭＳ Ｐゴシック" charset="0"/>
                        <a:cs typeface="Cambria"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Csépány/Pokol</a:t>
                      </a:r>
                      <a:r>
                        <a:rPr kumimoji="0" lang="en-US" sz="1200" b="0" i="0" u="none" strike="noStrike" cap="none" normalizeH="0" baseline="0">
                          <a:ln>
                            <a:noFill/>
                          </a:ln>
                          <a:solidFill>
                            <a:srgbClr val="000000"/>
                          </a:solidFill>
                          <a:effectLst/>
                          <a:latin typeface="Arial" charset="0"/>
                          <a:ea typeface="ＭＳ Ｐゴシック" charset="0"/>
                          <a:cs typeface="Cambria" charset="0"/>
                        </a:rPr>
                        <a:t>, BME, NTI, VR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Testing actor in 4.09a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436563">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NuclearSim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Arial" charset="0"/>
                          <a:ea typeface="ＭＳ Ｐゴシック" charset="0"/>
                          <a:cs typeface="Cambria" charset="0"/>
                        </a:rPr>
                        <a:t>Nuclear sources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1200" b="0" i="1" u="none" strike="noStrike" cap="none" normalizeH="0" baseline="0">
                          <a:ln>
                            <a:noFill/>
                          </a:ln>
                          <a:solidFill>
                            <a:srgbClr val="000000"/>
                          </a:solidFill>
                          <a:effectLst/>
                          <a:latin typeface="Arial" charset="0"/>
                          <a:ea typeface="ＭＳ Ｐゴシック" charset="0"/>
                          <a:cs typeface="Cambria" charset="0"/>
                        </a:rPr>
                        <a:t>Johnson, </a:t>
                      </a:r>
                      <a:r>
                        <a:rPr kumimoji="0" lang="en-US" sz="1200" b="0" i="0" u="none" strike="noStrike" cap="none" normalizeH="0" baseline="0">
                          <a:ln>
                            <a:noFill/>
                          </a:ln>
                          <a:solidFill>
                            <a:srgbClr val="000000"/>
                          </a:solidFill>
                          <a:effectLst/>
                          <a:latin typeface="Arial" charset="0"/>
                          <a:ea typeface="ＭＳ Ｐゴシック" charset="0"/>
                          <a:cs typeface="Cambria" charset="0"/>
                        </a:rPr>
                        <a:t>VR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Actor in 4.10a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6563">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ＭＳ Ｐゴシック" charset="0"/>
                          <a:cs typeface="Cambria" charset="0"/>
                        </a:rPr>
                        <a:t>AFSI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Arial" charset="0"/>
                          <a:ea typeface="ＭＳ Ｐゴシック" charset="0"/>
                          <a:cs typeface="Cambria" charset="0"/>
                        </a:rPr>
                        <a:t>Nuclear sources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Cambria" charset="0"/>
                        </a:rPr>
                        <a:t>Äkeslompolo, TEKES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Actor in progress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5401" name="Rectangle 7"/>
          <p:cNvSpPr>
            <a:spLocks noChangeArrowheads="1"/>
          </p:cNvSpPr>
          <p:nvPr/>
        </p:nvSpPr>
        <p:spPr bwMode="auto">
          <a:xfrm>
            <a:off x="608013" y="4114800"/>
            <a:ext cx="7924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a:t>Benchmark activity among analytical, HMGC and HYMAGYC done in 2012</a:t>
            </a:r>
            <a:endParaRPr lang="en-US" sz="1400"/>
          </a:p>
          <a:p>
            <a:pPr marL="342900" indent="-342900"/>
            <a:endParaRPr 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nummer 4"/>
          <p:cNvSpPr txBox="1">
            <a:spLocks noGrp="1"/>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7E866B0-F82B-124E-A998-FD43B91BE490}" type="slidenum">
              <a:rPr lang="en-US" sz="1000" b="1">
                <a:solidFill>
                  <a:srgbClr val="003399"/>
                </a:solidFill>
              </a:rPr>
              <a:pPr algn="r" eaLnBrk="1" hangingPunct="1"/>
              <a:t>7</a:t>
            </a:fld>
            <a:endParaRPr lang="en-US" sz="1000">
              <a:solidFill>
                <a:srgbClr val="003399"/>
              </a:solidFill>
            </a:endParaRPr>
          </a:p>
        </p:txBody>
      </p:sp>
      <p:sp>
        <p:nvSpPr>
          <p:cNvPr id="16387"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dirty="0">
                <a:solidFill>
                  <a:srgbClr val="000000"/>
                </a:solidFill>
              </a:rPr>
              <a:t>main achievements</a:t>
            </a:r>
          </a:p>
        </p:txBody>
      </p:sp>
      <p:sp>
        <p:nvSpPr>
          <p:cNvPr id="16388" name="Rectangle 7"/>
          <p:cNvSpPr>
            <a:spLocks noChangeArrowheads="1"/>
          </p:cNvSpPr>
          <p:nvPr/>
        </p:nvSpPr>
        <p:spPr bwMode="auto">
          <a:xfrm>
            <a:off x="608013" y="981075"/>
            <a:ext cx="79248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20000"/>
              </a:lnSpc>
              <a:buFont typeface="Arial"/>
              <a:buChar char="•"/>
            </a:pPr>
            <a:r>
              <a:rPr lang="en-US" sz="2000" dirty="0" smtClean="0"/>
              <a:t>Most </a:t>
            </a:r>
            <a:r>
              <a:rPr lang="en-US" sz="2000" dirty="0"/>
              <a:t>of the </a:t>
            </a:r>
            <a:r>
              <a:rPr lang="en-US" sz="2000" b="1" dirty="0" smtClean="0"/>
              <a:t>IMP5 codes </a:t>
            </a:r>
            <a:r>
              <a:rPr lang="en-US" sz="2000" dirty="0" smtClean="0"/>
              <a:t>adapted </a:t>
            </a:r>
            <a:r>
              <a:rPr lang="en-US" sz="2000" dirty="0"/>
              <a:t>to the latest </a:t>
            </a:r>
            <a:r>
              <a:rPr lang="en-US" sz="2000" dirty="0" err="1"/>
              <a:t>datastructure</a:t>
            </a:r>
            <a:r>
              <a:rPr lang="en-US" sz="2000" dirty="0"/>
              <a:t> release</a:t>
            </a:r>
          </a:p>
          <a:p>
            <a:pPr marL="800100" lvl="1" indent="-342900">
              <a:lnSpc>
                <a:spcPct val="120000"/>
              </a:lnSpc>
              <a:buFont typeface="Arial" charset="0"/>
              <a:buChar char="•"/>
            </a:pPr>
            <a:r>
              <a:rPr lang="en-US" sz="2000" dirty="0">
                <a:solidFill>
                  <a:srgbClr val="FF0000"/>
                </a:solidFill>
              </a:rPr>
              <a:t>very time demanding activity</a:t>
            </a:r>
          </a:p>
          <a:p>
            <a:pPr marL="800100" lvl="1" indent="-342900">
              <a:lnSpc>
                <a:spcPct val="120000"/>
              </a:lnSpc>
              <a:buFont typeface="Arial" charset="0"/>
              <a:buChar char="•"/>
            </a:pPr>
            <a:r>
              <a:rPr lang="en-US" sz="2000" dirty="0" smtClean="0">
                <a:solidFill>
                  <a:srgbClr val="FF0000"/>
                </a:solidFill>
              </a:rPr>
              <a:t>Caveat: transition </a:t>
            </a:r>
            <a:r>
              <a:rPr lang="en-US" sz="2000" dirty="0">
                <a:solidFill>
                  <a:srgbClr val="FF0000"/>
                </a:solidFill>
              </a:rPr>
              <a:t>to new </a:t>
            </a:r>
            <a:r>
              <a:rPr lang="en-US" sz="2000" dirty="0" err="1">
                <a:solidFill>
                  <a:srgbClr val="FF0000"/>
                </a:solidFill>
              </a:rPr>
              <a:t>datastructure</a:t>
            </a:r>
            <a:r>
              <a:rPr lang="en-US" sz="2000" dirty="0">
                <a:solidFill>
                  <a:srgbClr val="FF0000"/>
                </a:solidFill>
              </a:rPr>
              <a:t> </a:t>
            </a:r>
            <a:r>
              <a:rPr lang="en-US" sz="2000" dirty="0" smtClean="0">
                <a:solidFill>
                  <a:srgbClr val="FF0000"/>
                </a:solidFill>
              </a:rPr>
              <a:t>needed although not </a:t>
            </a:r>
            <a:r>
              <a:rPr lang="en-US" sz="2000" dirty="0">
                <a:solidFill>
                  <a:srgbClr val="FF0000"/>
                </a:solidFill>
              </a:rPr>
              <a:t>trivial for IMP5</a:t>
            </a:r>
          </a:p>
          <a:p>
            <a:pPr marL="342900" indent="-342900">
              <a:lnSpc>
                <a:spcPct val="120000"/>
              </a:lnSpc>
              <a:buFont typeface="Arial" charset="0"/>
              <a:buChar char="•"/>
            </a:pPr>
            <a:endParaRPr lang="en-US" sz="2000" dirty="0">
              <a:solidFill>
                <a:srgbClr val="000000"/>
              </a:solidFill>
            </a:endParaRPr>
          </a:p>
          <a:p>
            <a:pPr marL="342900" indent="-342900">
              <a:lnSpc>
                <a:spcPct val="120000"/>
              </a:lnSpc>
              <a:buFont typeface="Arial" charset="0"/>
              <a:buChar char="•"/>
            </a:pPr>
            <a:r>
              <a:rPr lang="en-US" sz="2000" b="1" dirty="0" smtClean="0">
                <a:solidFill>
                  <a:srgbClr val="000000"/>
                </a:solidFill>
              </a:rPr>
              <a:t>IMP5HCD</a:t>
            </a:r>
            <a:r>
              <a:rPr lang="en-US" sz="2000" dirty="0" smtClean="0">
                <a:solidFill>
                  <a:srgbClr val="000000"/>
                </a:solidFill>
              </a:rPr>
              <a:t> </a:t>
            </a:r>
            <a:r>
              <a:rPr lang="en-US" sz="2000" dirty="0">
                <a:solidFill>
                  <a:srgbClr val="000000"/>
                </a:solidFill>
              </a:rPr>
              <a:t>workflow – integration of all heating schemes</a:t>
            </a:r>
          </a:p>
          <a:p>
            <a:pPr marL="800100" lvl="1" indent="-342900">
              <a:lnSpc>
                <a:spcPct val="120000"/>
              </a:lnSpc>
              <a:buFont typeface="Arial" charset="0"/>
              <a:buChar char="•"/>
            </a:pPr>
            <a:r>
              <a:rPr lang="en-US" sz="2000" dirty="0">
                <a:solidFill>
                  <a:srgbClr val="FF0000"/>
                </a:solidFill>
              </a:rPr>
              <a:t>Integrated in the ETS</a:t>
            </a:r>
          </a:p>
          <a:p>
            <a:pPr marL="342900" indent="-342900"/>
            <a:endParaRPr lang="en-US" sz="2000" dirty="0"/>
          </a:p>
          <a:p>
            <a:pPr marL="342900" indent="-342900">
              <a:buFont typeface="Arial" charset="0"/>
              <a:buChar char="•"/>
            </a:pPr>
            <a:r>
              <a:rPr lang="en-US" sz="2000" b="1" dirty="0"/>
              <a:t>Verification</a:t>
            </a:r>
          </a:p>
          <a:p>
            <a:pPr marL="800100" lvl="1" indent="-342900">
              <a:buFont typeface="Arial" charset="0"/>
              <a:buChar char="•"/>
            </a:pPr>
            <a:r>
              <a:rPr lang="en-US" sz="2000" dirty="0">
                <a:solidFill>
                  <a:srgbClr val="FF0000"/>
                </a:solidFill>
              </a:rPr>
              <a:t>EC codes in ITM framework</a:t>
            </a:r>
          </a:p>
          <a:p>
            <a:pPr marL="800100" lvl="1" indent="-342900">
              <a:buFont typeface="Arial" charset="0"/>
              <a:buChar char="•"/>
            </a:pPr>
            <a:r>
              <a:rPr lang="en-US" sz="2000" dirty="0">
                <a:solidFill>
                  <a:srgbClr val="FF0000"/>
                </a:solidFill>
              </a:rPr>
              <a:t>codes on energetic particles</a:t>
            </a:r>
          </a:p>
          <a:p>
            <a:pPr marL="800100" lvl="1" indent="-342900">
              <a:buFont typeface="Arial" charset="0"/>
              <a:buChar char="•"/>
            </a:pPr>
            <a:r>
              <a:rPr lang="en-US" sz="2000" dirty="0">
                <a:solidFill>
                  <a:srgbClr val="FF0000"/>
                </a:solidFill>
              </a:rPr>
              <a:t>agreed roadmap for ICRH code for </a:t>
            </a:r>
            <a:r>
              <a:rPr lang="en-US" sz="2000" dirty="0" smtClean="0">
                <a:solidFill>
                  <a:srgbClr val="FF0000"/>
                </a:solidFill>
              </a:rPr>
              <a:t>2013</a:t>
            </a:r>
            <a:endParaRPr lang="en-US" sz="2000" dirty="0">
              <a:solidFill>
                <a:srgbClr val="FF0000"/>
              </a:solidFill>
            </a:endParaRPr>
          </a:p>
          <a:p>
            <a:pPr marL="342900" indent="-342900">
              <a:buFont typeface="Arial" charset="0"/>
              <a:buChar char="•"/>
            </a:pPr>
            <a:endParaRPr lang="en-US" sz="2000" dirty="0"/>
          </a:p>
          <a:p>
            <a:pPr marL="342900" indent="-342900"/>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bildnummer 4"/>
          <p:cNvSpPr txBox="1">
            <a:spLocks noGrp="1"/>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8D9F3A5-402B-DB4E-BF6A-D7FDA056133D}" type="slidenum">
              <a:rPr lang="en-US" sz="1000" b="1">
                <a:solidFill>
                  <a:srgbClr val="003399"/>
                </a:solidFill>
              </a:rPr>
              <a:pPr algn="r" eaLnBrk="1" hangingPunct="1"/>
              <a:t>8</a:t>
            </a:fld>
            <a:endParaRPr lang="en-US" sz="1000">
              <a:solidFill>
                <a:srgbClr val="003399"/>
              </a:solidFill>
            </a:endParaRPr>
          </a:p>
        </p:txBody>
      </p:sp>
      <p:sp>
        <p:nvSpPr>
          <p:cNvPr id="17411"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dirty="0">
                <a:solidFill>
                  <a:srgbClr val="000000"/>
                </a:solidFill>
              </a:rPr>
              <a:t>EC </a:t>
            </a:r>
            <a:r>
              <a:rPr lang="en-US" sz="2800" b="1" dirty="0" smtClean="0">
                <a:solidFill>
                  <a:srgbClr val="000000"/>
                </a:solidFill>
              </a:rPr>
              <a:t>benchmark</a:t>
            </a:r>
            <a:endParaRPr lang="en-US" sz="2800" b="1" dirty="0">
              <a:solidFill>
                <a:srgbClr val="000000"/>
              </a:solidFill>
            </a:endParaRPr>
          </a:p>
        </p:txBody>
      </p:sp>
      <p:sp>
        <p:nvSpPr>
          <p:cNvPr id="9" name="Rectangle 8"/>
          <p:cNvSpPr/>
          <p:nvPr/>
        </p:nvSpPr>
        <p:spPr>
          <a:xfrm>
            <a:off x="0" y="1814466"/>
            <a:ext cx="8906387" cy="31790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287511" y="5173101"/>
            <a:ext cx="4598663" cy="430887"/>
          </a:xfrm>
          <a:prstGeom prst="rect">
            <a:avLst/>
          </a:prstGeom>
          <a:solidFill>
            <a:schemeClr val="bg1">
              <a:alpha val="75000"/>
            </a:schemeClr>
          </a:solidFill>
        </p:spPr>
        <p:txBody>
          <a:bodyPr wrap="square">
            <a:spAutoFit/>
          </a:bodyPr>
          <a:lstStyle/>
          <a:p>
            <a:pPr marL="360000" indent="-360000" algn="just">
              <a:spcBef>
                <a:spcPts val="1200"/>
              </a:spcBef>
              <a:spcAft>
                <a:spcPts val="0"/>
              </a:spcAft>
              <a:buFont typeface="Courier New"/>
              <a:buChar char="o"/>
            </a:pPr>
            <a:endParaRPr lang="en-US" sz="2200" dirty="0" smtClean="0">
              <a:latin typeface="Helvetica"/>
              <a:ea typeface="Helvetica"/>
              <a:cs typeface="Helvetica"/>
            </a:endParaRPr>
          </a:p>
        </p:txBody>
      </p:sp>
      <p:grpSp>
        <p:nvGrpSpPr>
          <p:cNvPr id="69" name="Group 68"/>
          <p:cNvGrpSpPr>
            <a:grpSpLocks noChangeAspect="1"/>
          </p:cNvGrpSpPr>
          <p:nvPr/>
        </p:nvGrpSpPr>
        <p:grpSpPr>
          <a:xfrm>
            <a:off x="196587" y="836712"/>
            <a:ext cx="4212768" cy="5580577"/>
            <a:chOff x="196586" y="549005"/>
            <a:chExt cx="4430178" cy="5868579"/>
          </a:xfrm>
        </p:grpSpPr>
        <p:pic>
          <p:nvPicPr>
            <p:cNvPr id="70" name="Picture 69" descr="ETS-snapshot.png"/>
            <p:cNvPicPr>
              <a:picLocks noChangeAspect="1"/>
            </p:cNvPicPr>
            <p:nvPr/>
          </p:nvPicPr>
          <p:blipFill>
            <a:blip r:embed="rId2"/>
            <a:stretch>
              <a:fillRect/>
            </a:stretch>
          </p:blipFill>
          <p:spPr>
            <a:xfrm>
              <a:off x="424152" y="549005"/>
              <a:ext cx="4202612" cy="1705529"/>
            </a:xfrm>
            <a:prstGeom prst="rect">
              <a:avLst/>
            </a:prstGeom>
            <a:ln w="28575" cap="flat" cmpd="sng" algn="ctr">
              <a:solidFill>
                <a:srgbClr val="0A4AAE"/>
              </a:solidFill>
              <a:prstDash val="solid"/>
              <a:round/>
              <a:headEnd type="none" w="med" len="med"/>
              <a:tailEnd type="none" w="med" len="med"/>
            </a:ln>
          </p:spPr>
        </p:pic>
        <p:sp>
          <p:nvSpPr>
            <p:cNvPr id="71" name="Arc 70"/>
            <p:cNvSpPr/>
            <p:nvPr/>
          </p:nvSpPr>
          <p:spPr bwMode="auto">
            <a:xfrm>
              <a:off x="2995959" y="4082097"/>
              <a:ext cx="1311417" cy="999293"/>
            </a:xfrm>
            <a:prstGeom prst="arc">
              <a:avLst>
                <a:gd name="adj1" fmla="val 16200000"/>
                <a:gd name="adj2" fmla="val 20862696"/>
              </a:avLst>
            </a:prstGeom>
            <a:noFill/>
            <a:ln w="28575" cap="flat" cmpd="sng" algn="ctr">
              <a:solidFill>
                <a:srgbClr val="FF000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2" charset="0"/>
              </a:endParaRPr>
            </a:p>
          </p:txBody>
        </p:sp>
        <p:sp>
          <p:nvSpPr>
            <p:cNvPr id="72" name="Arc 71"/>
            <p:cNvSpPr/>
            <p:nvPr/>
          </p:nvSpPr>
          <p:spPr bwMode="auto">
            <a:xfrm>
              <a:off x="3262154" y="4843275"/>
              <a:ext cx="1106778" cy="1035883"/>
            </a:xfrm>
            <a:prstGeom prst="arc">
              <a:avLst>
                <a:gd name="adj1" fmla="val 730292"/>
                <a:gd name="adj2" fmla="val 3881740"/>
              </a:avLst>
            </a:prstGeom>
            <a:noFill/>
            <a:ln w="28575" cap="flat" cmpd="sng" algn="ctr">
              <a:solidFill>
                <a:srgbClr val="FF000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2" charset="0"/>
              </a:endParaRPr>
            </a:p>
          </p:txBody>
        </p:sp>
        <p:pic>
          <p:nvPicPr>
            <p:cNvPr id="73" name="Picture 72" descr="updatesource-snapshot.png"/>
            <p:cNvPicPr>
              <a:picLocks noChangeAspect="1"/>
            </p:cNvPicPr>
            <p:nvPr/>
          </p:nvPicPr>
          <p:blipFill>
            <a:blip r:embed="rId3"/>
            <a:srcRect l="4006" r="4020"/>
            <a:stretch>
              <a:fillRect/>
            </a:stretch>
          </p:blipFill>
          <p:spPr>
            <a:xfrm>
              <a:off x="424151" y="2377083"/>
              <a:ext cx="1505135" cy="762930"/>
            </a:xfrm>
            <a:prstGeom prst="rect">
              <a:avLst/>
            </a:prstGeom>
            <a:ln w="28575" cap="flat" cmpd="sng" algn="ctr">
              <a:solidFill>
                <a:srgbClr val="0A4AAE"/>
              </a:solidFill>
              <a:prstDash val="solid"/>
              <a:round/>
              <a:headEnd type="none" w="med" len="med"/>
              <a:tailEnd type="none" w="med" len="med"/>
            </a:ln>
          </p:spPr>
        </p:pic>
        <p:pic>
          <p:nvPicPr>
            <p:cNvPr id="74" name="Picture 73" descr="HCD-snapshot.png"/>
            <p:cNvPicPr>
              <a:picLocks noChangeAspect="1"/>
            </p:cNvPicPr>
            <p:nvPr/>
          </p:nvPicPr>
          <p:blipFill>
            <a:blip r:embed="rId4"/>
            <a:srcRect l="6327" r="5525"/>
            <a:stretch>
              <a:fillRect/>
            </a:stretch>
          </p:blipFill>
          <p:spPr>
            <a:xfrm>
              <a:off x="852295" y="3104265"/>
              <a:ext cx="1311534" cy="831421"/>
            </a:xfrm>
            <a:prstGeom prst="rect">
              <a:avLst/>
            </a:prstGeom>
            <a:ln w="28575" cap="flat" cmpd="sng" algn="ctr">
              <a:solidFill>
                <a:srgbClr val="0A4AAE"/>
              </a:solidFill>
              <a:prstDash val="solid"/>
              <a:round/>
              <a:headEnd type="none" w="med" len="med"/>
              <a:tailEnd type="none" w="med" len="med"/>
            </a:ln>
          </p:spPr>
        </p:pic>
        <p:grpSp>
          <p:nvGrpSpPr>
            <p:cNvPr id="75" name="Group 74"/>
            <p:cNvGrpSpPr/>
            <p:nvPr/>
          </p:nvGrpSpPr>
          <p:grpSpPr>
            <a:xfrm>
              <a:off x="2960477" y="4561312"/>
              <a:ext cx="1633990" cy="782705"/>
              <a:chOff x="4495800" y="18236974"/>
              <a:chExt cx="2421467" cy="1159919"/>
            </a:xfrm>
          </p:grpSpPr>
          <p:pic>
            <p:nvPicPr>
              <p:cNvPr id="91" name="Picture 90" descr="gray-snapshot.png"/>
              <p:cNvPicPr>
                <a:picLocks noChangeAspect="1"/>
              </p:cNvPicPr>
              <p:nvPr/>
            </p:nvPicPr>
            <p:blipFill>
              <a:blip r:embed="rId5"/>
              <a:srcRect l="1498" t="1948" r="2320" b="9077"/>
              <a:stretch>
                <a:fillRect/>
              </a:stretch>
            </p:blipFill>
            <p:spPr>
              <a:xfrm>
                <a:off x="4495800" y="18236974"/>
                <a:ext cx="2421467" cy="1159919"/>
              </a:xfrm>
              <a:prstGeom prst="rect">
                <a:avLst/>
              </a:prstGeom>
              <a:ln w="28575" cap="flat" cmpd="sng" algn="ctr">
                <a:solidFill>
                  <a:srgbClr val="0A4AAE"/>
                </a:solidFill>
                <a:prstDash val="solid"/>
                <a:round/>
                <a:headEnd type="none" w="med" len="med"/>
                <a:tailEnd type="none" w="med" len="med"/>
              </a:ln>
            </p:spPr>
          </p:pic>
          <p:sp>
            <p:nvSpPr>
              <p:cNvPr id="92" name="TextBox 91"/>
              <p:cNvSpPr txBox="1"/>
              <p:nvPr/>
            </p:nvSpPr>
            <p:spPr>
              <a:xfrm>
                <a:off x="5384697" y="18288466"/>
                <a:ext cx="839297" cy="215444"/>
              </a:xfrm>
              <a:prstGeom prst="rect">
                <a:avLst/>
              </a:prstGeom>
              <a:solidFill>
                <a:schemeClr val="bg1"/>
              </a:solidFill>
            </p:spPr>
            <p:txBody>
              <a:bodyPr wrap="none" lIns="0" tIns="0" rIns="0" bIns="0" rtlCol="0">
                <a:spAutoFit/>
              </a:bodyPr>
              <a:lstStyle/>
              <a:p>
                <a:r>
                  <a:rPr lang="en-US" sz="1400" dirty="0" smtClean="0"/>
                  <a:t>C3PO/LUKE</a:t>
                </a:r>
                <a:endParaRPr lang="en-US" sz="1400" dirty="0"/>
              </a:p>
            </p:txBody>
          </p:sp>
        </p:grpSp>
        <p:grpSp>
          <p:nvGrpSpPr>
            <p:cNvPr id="76" name="Group 75"/>
            <p:cNvGrpSpPr/>
            <p:nvPr/>
          </p:nvGrpSpPr>
          <p:grpSpPr>
            <a:xfrm>
              <a:off x="1800687" y="3830026"/>
              <a:ext cx="1633990" cy="782705"/>
              <a:chOff x="3098800" y="18245442"/>
              <a:chExt cx="2421467" cy="1159919"/>
            </a:xfrm>
          </p:grpSpPr>
          <p:pic>
            <p:nvPicPr>
              <p:cNvPr id="89" name="Picture 88" descr="gray-snapshot.png"/>
              <p:cNvPicPr>
                <a:picLocks noChangeAspect="1"/>
              </p:cNvPicPr>
              <p:nvPr/>
            </p:nvPicPr>
            <p:blipFill>
              <a:blip r:embed="rId5"/>
              <a:srcRect l="1498" t="1948" r="2320" b="9077"/>
              <a:stretch>
                <a:fillRect/>
              </a:stretch>
            </p:blipFill>
            <p:spPr>
              <a:xfrm>
                <a:off x="3098800" y="18245442"/>
                <a:ext cx="2421467" cy="1159919"/>
              </a:xfrm>
              <a:prstGeom prst="rect">
                <a:avLst/>
              </a:prstGeom>
              <a:ln w="28575" cap="flat" cmpd="sng" algn="ctr">
                <a:solidFill>
                  <a:srgbClr val="FF0000"/>
                </a:solidFill>
                <a:prstDash val="solid"/>
                <a:round/>
                <a:headEnd type="none" w="med" len="med"/>
                <a:tailEnd type="none" w="med" len="med"/>
              </a:ln>
            </p:spPr>
          </p:pic>
          <p:sp>
            <p:nvSpPr>
              <p:cNvPr id="90" name="TextBox 89"/>
              <p:cNvSpPr txBox="1"/>
              <p:nvPr/>
            </p:nvSpPr>
            <p:spPr>
              <a:xfrm>
                <a:off x="3987697" y="18296934"/>
                <a:ext cx="410369" cy="215444"/>
              </a:xfrm>
              <a:prstGeom prst="rect">
                <a:avLst/>
              </a:prstGeom>
              <a:solidFill>
                <a:schemeClr val="bg1"/>
              </a:solidFill>
            </p:spPr>
            <p:txBody>
              <a:bodyPr wrap="none" lIns="0" tIns="0" rIns="0" bIns="0" rtlCol="0">
                <a:spAutoFit/>
              </a:bodyPr>
              <a:lstStyle/>
              <a:p>
                <a:r>
                  <a:rPr lang="en-US" sz="1400" dirty="0" smtClean="0"/>
                  <a:t>GRAY</a:t>
                </a:r>
                <a:endParaRPr lang="en-US" sz="1400" dirty="0"/>
              </a:p>
            </p:txBody>
          </p:sp>
        </p:grpSp>
        <p:grpSp>
          <p:nvGrpSpPr>
            <p:cNvPr id="77" name="Group 76"/>
            <p:cNvGrpSpPr/>
            <p:nvPr/>
          </p:nvGrpSpPr>
          <p:grpSpPr>
            <a:xfrm>
              <a:off x="555555" y="4395632"/>
              <a:ext cx="1633990" cy="782705"/>
              <a:chOff x="4495800" y="18236974"/>
              <a:chExt cx="2421467" cy="1159919"/>
            </a:xfrm>
          </p:grpSpPr>
          <p:pic>
            <p:nvPicPr>
              <p:cNvPr id="87" name="Picture 86" descr="gray-snapshot.png"/>
              <p:cNvPicPr>
                <a:picLocks noChangeAspect="1"/>
              </p:cNvPicPr>
              <p:nvPr/>
            </p:nvPicPr>
            <p:blipFill>
              <a:blip r:embed="rId5"/>
              <a:srcRect l="1498" t="1948" r="2320" b="9077"/>
              <a:stretch>
                <a:fillRect/>
              </a:stretch>
            </p:blipFill>
            <p:spPr>
              <a:xfrm>
                <a:off x="4495800" y="18236974"/>
                <a:ext cx="2421467" cy="1159919"/>
              </a:xfrm>
              <a:prstGeom prst="rect">
                <a:avLst/>
              </a:prstGeom>
              <a:ln w="28575" cap="flat" cmpd="sng" algn="ctr">
                <a:solidFill>
                  <a:srgbClr val="0A4AAE"/>
                </a:solidFill>
                <a:prstDash val="solid"/>
                <a:round/>
                <a:headEnd type="none" w="med" len="med"/>
                <a:tailEnd type="none" w="med" len="med"/>
              </a:ln>
            </p:spPr>
          </p:pic>
          <p:sp>
            <p:nvSpPr>
              <p:cNvPr id="88" name="TextBox 87"/>
              <p:cNvSpPr txBox="1"/>
              <p:nvPr/>
            </p:nvSpPr>
            <p:spPr>
              <a:xfrm>
                <a:off x="5384697" y="18288466"/>
                <a:ext cx="905045" cy="215444"/>
              </a:xfrm>
              <a:prstGeom prst="rect">
                <a:avLst/>
              </a:prstGeom>
              <a:solidFill>
                <a:schemeClr val="bg1"/>
              </a:solidFill>
            </p:spPr>
            <p:txBody>
              <a:bodyPr wrap="none" lIns="0" tIns="0" rIns="0" bIns="0" rtlCol="0">
                <a:spAutoFit/>
              </a:bodyPr>
              <a:lstStyle/>
              <a:p>
                <a:r>
                  <a:rPr lang="en-US" sz="1400" dirty="0" smtClean="0"/>
                  <a:t>TORAY-FOM</a:t>
                </a:r>
                <a:endParaRPr lang="en-US" sz="1400" dirty="0"/>
              </a:p>
            </p:txBody>
          </p:sp>
        </p:grpSp>
        <p:grpSp>
          <p:nvGrpSpPr>
            <p:cNvPr id="78" name="Group 77"/>
            <p:cNvGrpSpPr/>
            <p:nvPr/>
          </p:nvGrpSpPr>
          <p:grpSpPr>
            <a:xfrm>
              <a:off x="789799" y="5144233"/>
              <a:ext cx="1633990" cy="782705"/>
              <a:chOff x="4495800" y="18236974"/>
              <a:chExt cx="2421467" cy="1159919"/>
            </a:xfrm>
          </p:grpSpPr>
          <p:pic>
            <p:nvPicPr>
              <p:cNvPr id="85" name="Picture 84" descr="gray-snapshot.png"/>
              <p:cNvPicPr>
                <a:picLocks noChangeAspect="1"/>
              </p:cNvPicPr>
              <p:nvPr/>
            </p:nvPicPr>
            <p:blipFill>
              <a:blip r:embed="rId5"/>
              <a:srcRect l="1498" t="1948" r="2320" b="9077"/>
              <a:stretch>
                <a:fillRect/>
              </a:stretch>
            </p:blipFill>
            <p:spPr>
              <a:xfrm>
                <a:off x="4495800" y="18236974"/>
                <a:ext cx="2421467" cy="1159919"/>
              </a:xfrm>
              <a:prstGeom prst="rect">
                <a:avLst/>
              </a:prstGeom>
              <a:ln w="28575" cap="flat" cmpd="sng" algn="ctr">
                <a:solidFill>
                  <a:srgbClr val="0A4AAE"/>
                </a:solidFill>
                <a:prstDash val="solid"/>
                <a:round/>
                <a:headEnd type="none" w="med" len="med"/>
                <a:tailEnd type="none" w="med" len="med"/>
              </a:ln>
            </p:spPr>
          </p:pic>
          <p:sp>
            <p:nvSpPr>
              <p:cNvPr id="86" name="TextBox 85"/>
              <p:cNvSpPr txBox="1"/>
              <p:nvPr/>
            </p:nvSpPr>
            <p:spPr>
              <a:xfrm>
                <a:off x="5384697" y="18288466"/>
                <a:ext cx="746549" cy="215444"/>
              </a:xfrm>
              <a:prstGeom prst="rect">
                <a:avLst/>
              </a:prstGeom>
              <a:solidFill>
                <a:schemeClr val="bg1"/>
              </a:solidFill>
            </p:spPr>
            <p:txBody>
              <a:bodyPr wrap="none" lIns="0" tIns="0" rIns="0" bIns="0" rtlCol="0">
                <a:spAutoFit/>
              </a:bodyPr>
              <a:lstStyle/>
              <a:p>
                <a:r>
                  <a:rPr lang="en-US" sz="1400" dirty="0" smtClean="0"/>
                  <a:t>TORBEAM</a:t>
                </a:r>
                <a:endParaRPr lang="en-US" sz="1400" dirty="0"/>
              </a:p>
            </p:txBody>
          </p:sp>
        </p:grpSp>
        <p:grpSp>
          <p:nvGrpSpPr>
            <p:cNvPr id="79" name="Group 78"/>
            <p:cNvGrpSpPr/>
            <p:nvPr/>
          </p:nvGrpSpPr>
          <p:grpSpPr>
            <a:xfrm>
              <a:off x="2315236" y="5418291"/>
              <a:ext cx="1633990" cy="782705"/>
              <a:chOff x="4495800" y="18236974"/>
              <a:chExt cx="2421467" cy="1159919"/>
            </a:xfrm>
          </p:grpSpPr>
          <p:pic>
            <p:nvPicPr>
              <p:cNvPr id="83" name="Picture 82" descr="gray-snapshot.png"/>
              <p:cNvPicPr>
                <a:picLocks noChangeAspect="1"/>
              </p:cNvPicPr>
              <p:nvPr/>
            </p:nvPicPr>
            <p:blipFill>
              <a:blip r:embed="rId5"/>
              <a:srcRect l="1498" t="1948" r="2320" b="9077"/>
              <a:stretch>
                <a:fillRect/>
              </a:stretch>
            </p:blipFill>
            <p:spPr>
              <a:xfrm>
                <a:off x="4495800" y="18236974"/>
                <a:ext cx="2421467" cy="1159919"/>
              </a:xfrm>
              <a:prstGeom prst="rect">
                <a:avLst/>
              </a:prstGeom>
              <a:ln w="28575" cap="flat" cmpd="sng" algn="ctr">
                <a:solidFill>
                  <a:srgbClr val="0A4AAE"/>
                </a:solidFill>
                <a:prstDash val="solid"/>
                <a:round/>
                <a:headEnd type="none" w="med" len="med"/>
                <a:tailEnd type="none" w="med" len="med"/>
              </a:ln>
            </p:spPr>
          </p:pic>
          <p:sp>
            <p:nvSpPr>
              <p:cNvPr id="84" name="TextBox 83"/>
              <p:cNvSpPr txBox="1"/>
              <p:nvPr/>
            </p:nvSpPr>
            <p:spPr>
              <a:xfrm>
                <a:off x="5384697" y="18288466"/>
                <a:ext cx="518446" cy="215444"/>
              </a:xfrm>
              <a:prstGeom prst="rect">
                <a:avLst/>
              </a:prstGeom>
              <a:solidFill>
                <a:schemeClr val="bg1"/>
              </a:solidFill>
            </p:spPr>
            <p:txBody>
              <a:bodyPr wrap="none" lIns="0" tIns="0" rIns="0" bIns="0" rtlCol="0">
                <a:spAutoFit/>
              </a:bodyPr>
              <a:lstStyle/>
              <a:p>
                <a:r>
                  <a:rPr lang="en-US" sz="1400" dirty="0" smtClean="0"/>
                  <a:t>TRAVIS</a:t>
                </a:r>
                <a:endParaRPr lang="en-US" sz="1400" dirty="0"/>
              </a:p>
            </p:txBody>
          </p:sp>
        </p:grpSp>
        <p:sp>
          <p:nvSpPr>
            <p:cNvPr id="80" name="Arc 79"/>
            <p:cNvSpPr/>
            <p:nvPr/>
          </p:nvSpPr>
          <p:spPr bwMode="auto">
            <a:xfrm>
              <a:off x="1003819" y="4019102"/>
              <a:ext cx="1311417" cy="843230"/>
            </a:xfrm>
            <a:prstGeom prst="arc">
              <a:avLst>
                <a:gd name="adj1" fmla="val 10822563"/>
                <a:gd name="adj2" fmla="val 15461615"/>
              </a:avLst>
            </a:prstGeom>
            <a:noFill/>
            <a:ln w="28575" cap="flat" cmpd="sng" algn="ctr">
              <a:solidFill>
                <a:srgbClr val="FF000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2" charset="0"/>
              </a:endParaRPr>
            </a:p>
          </p:txBody>
        </p:sp>
        <p:sp>
          <p:nvSpPr>
            <p:cNvPr id="81" name="Arc 80"/>
            <p:cNvSpPr/>
            <p:nvPr/>
          </p:nvSpPr>
          <p:spPr bwMode="auto">
            <a:xfrm>
              <a:off x="196586" y="4845458"/>
              <a:ext cx="1311417" cy="843230"/>
            </a:xfrm>
            <a:prstGeom prst="arc">
              <a:avLst>
                <a:gd name="adj1" fmla="val 7511883"/>
                <a:gd name="adj2" fmla="val 13608356"/>
              </a:avLst>
            </a:prstGeom>
            <a:noFill/>
            <a:ln w="28575" cap="flat" cmpd="sng" algn="ctr">
              <a:solidFill>
                <a:srgbClr val="FF000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2" charset="0"/>
              </a:endParaRPr>
            </a:p>
          </p:txBody>
        </p:sp>
        <p:sp>
          <p:nvSpPr>
            <p:cNvPr id="82" name="Arc 81"/>
            <p:cNvSpPr/>
            <p:nvPr/>
          </p:nvSpPr>
          <p:spPr bwMode="auto">
            <a:xfrm>
              <a:off x="1110386" y="5418291"/>
              <a:ext cx="1311417" cy="999293"/>
            </a:xfrm>
            <a:prstGeom prst="arc">
              <a:avLst>
                <a:gd name="adj1" fmla="val 2204892"/>
                <a:gd name="adj2" fmla="val 10578348"/>
              </a:avLst>
            </a:prstGeom>
            <a:noFill/>
            <a:ln w="28575" cap="flat" cmpd="sng" algn="ctr">
              <a:solidFill>
                <a:srgbClr val="FF000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2" charset="0"/>
              </a:endParaRPr>
            </a:p>
          </p:txBody>
        </p:sp>
      </p:grpSp>
      <p:sp>
        <p:nvSpPr>
          <p:cNvPr id="3" name="TextBox 2"/>
          <p:cNvSpPr txBox="1"/>
          <p:nvPr/>
        </p:nvSpPr>
        <p:spPr>
          <a:xfrm>
            <a:off x="6918960" y="2042160"/>
            <a:ext cx="184666" cy="369332"/>
          </a:xfrm>
          <a:prstGeom prst="rect">
            <a:avLst/>
          </a:prstGeom>
          <a:noFill/>
        </p:spPr>
        <p:txBody>
          <a:bodyPr wrap="none" rtlCol="0">
            <a:spAutoFit/>
          </a:bodyPr>
          <a:lstStyle/>
          <a:p>
            <a:endParaRPr lang="en-US" dirty="0"/>
          </a:p>
        </p:txBody>
      </p:sp>
      <p:sp>
        <p:nvSpPr>
          <p:cNvPr id="4" name="TextBox 3"/>
          <p:cNvSpPr txBox="1"/>
          <p:nvPr/>
        </p:nvSpPr>
        <p:spPr>
          <a:xfrm>
            <a:off x="4788024" y="836712"/>
            <a:ext cx="4050312" cy="4832093"/>
          </a:xfrm>
          <a:prstGeom prst="rect">
            <a:avLst/>
          </a:prstGeom>
          <a:noFill/>
          <a:ln>
            <a:solidFill>
              <a:schemeClr val="tx2"/>
            </a:solidFill>
          </a:ln>
        </p:spPr>
        <p:txBody>
          <a:bodyPr wrap="square" rtlCol="0">
            <a:spAutoFit/>
          </a:bodyPr>
          <a:lstStyle/>
          <a:p>
            <a:pPr marL="360000" indent="-360000" algn="just">
              <a:spcBef>
                <a:spcPts val="1200"/>
              </a:spcBef>
              <a:spcAft>
                <a:spcPts val="0"/>
              </a:spcAft>
              <a:buFont typeface="Courier New"/>
              <a:buChar char="o"/>
            </a:pPr>
            <a:r>
              <a:rPr lang="en-GB" altLang="zh-CN" dirty="0" smtClean="0">
                <a:latin typeface="Arial"/>
                <a:cs typeface="Arial"/>
              </a:rPr>
              <a:t>Five European </a:t>
            </a:r>
            <a:r>
              <a:rPr lang="en-GB" altLang="zh-CN" dirty="0">
                <a:latin typeface="Arial"/>
                <a:cs typeface="Arial"/>
              </a:rPr>
              <a:t>EC beam/ray-tracing codes </a:t>
            </a:r>
            <a:r>
              <a:rPr lang="en-GB" altLang="zh-CN" dirty="0" smtClean="0">
                <a:latin typeface="Arial"/>
                <a:cs typeface="Arial"/>
              </a:rPr>
              <a:t>involved </a:t>
            </a:r>
            <a:r>
              <a:rPr lang="en-US" dirty="0" smtClean="0">
                <a:latin typeface="Arial"/>
                <a:ea typeface="Helvetica"/>
                <a:cs typeface="Arial"/>
              </a:rPr>
              <a:t>within </a:t>
            </a:r>
            <a:r>
              <a:rPr lang="en-US" dirty="0">
                <a:latin typeface="Arial"/>
                <a:ea typeface="Helvetica"/>
                <a:cs typeface="Arial"/>
              </a:rPr>
              <a:t>the project IMP5</a:t>
            </a:r>
          </a:p>
          <a:p>
            <a:pPr marL="360000" indent="-360000" algn="just">
              <a:spcBef>
                <a:spcPts val="1200"/>
              </a:spcBef>
              <a:spcAft>
                <a:spcPts val="0"/>
              </a:spcAft>
              <a:buFont typeface="Courier New"/>
              <a:buChar char="o"/>
            </a:pPr>
            <a:r>
              <a:rPr lang="en-GB" altLang="zh-CN" b="1" dirty="0" smtClean="0">
                <a:solidFill>
                  <a:srgbClr val="FF0000"/>
                </a:solidFill>
                <a:latin typeface="Arial"/>
                <a:cs typeface="Arial"/>
              </a:rPr>
              <a:t>C3PO</a:t>
            </a:r>
            <a:r>
              <a:rPr lang="en-GB" altLang="zh-CN" b="1" dirty="0">
                <a:solidFill>
                  <a:srgbClr val="FF0000"/>
                </a:solidFill>
                <a:latin typeface="Arial"/>
                <a:cs typeface="Arial"/>
              </a:rPr>
              <a:t>, GRAY, TORAY-FOM, TORBEAM, </a:t>
            </a:r>
            <a:r>
              <a:rPr lang="en-GB" altLang="zh-CN" b="1" dirty="0" smtClean="0">
                <a:solidFill>
                  <a:srgbClr val="FF0000"/>
                </a:solidFill>
                <a:latin typeface="Arial"/>
                <a:cs typeface="Arial"/>
              </a:rPr>
              <a:t>TRAVIS</a:t>
            </a:r>
          </a:p>
          <a:p>
            <a:pPr marL="817200" lvl="1" indent="-360000" algn="just">
              <a:spcBef>
                <a:spcPts val="1200"/>
              </a:spcBef>
              <a:spcAft>
                <a:spcPts val="0"/>
              </a:spcAft>
              <a:buFont typeface="Courier New"/>
              <a:buChar char="o"/>
            </a:pPr>
            <a:r>
              <a:rPr lang="en-US" dirty="0" smtClean="0">
                <a:latin typeface="Arial"/>
                <a:ea typeface="Helvetica"/>
                <a:cs typeface="Arial"/>
              </a:rPr>
              <a:t>Input </a:t>
            </a:r>
            <a:r>
              <a:rPr lang="en-US" dirty="0">
                <a:latin typeface="Arial"/>
                <a:ea typeface="Helvetica"/>
                <a:cs typeface="Arial"/>
              </a:rPr>
              <a:t>CPOs: </a:t>
            </a:r>
            <a:r>
              <a:rPr lang="en-US" dirty="0" err="1">
                <a:latin typeface="Arial"/>
                <a:ea typeface="Helvetica"/>
                <a:cs typeface="Arial"/>
              </a:rPr>
              <a:t>coreprof</a:t>
            </a:r>
            <a:r>
              <a:rPr lang="en-US" dirty="0">
                <a:latin typeface="Arial"/>
                <a:ea typeface="Helvetica"/>
                <a:cs typeface="Arial"/>
              </a:rPr>
              <a:t>, equilibrium, antennas</a:t>
            </a:r>
          </a:p>
          <a:p>
            <a:pPr marL="817200" lvl="1" indent="-360000" algn="just">
              <a:spcBef>
                <a:spcPts val="0"/>
              </a:spcBef>
              <a:spcAft>
                <a:spcPts val="0"/>
              </a:spcAft>
              <a:buFont typeface="Courier New"/>
              <a:buChar char="o"/>
            </a:pPr>
            <a:r>
              <a:rPr lang="en-US" dirty="0">
                <a:latin typeface="Arial"/>
                <a:ea typeface="Helvetica"/>
                <a:cs typeface="Arial"/>
              </a:rPr>
              <a:t>Output CPO: waves</a:t>
            </a:r>
          </a:p>
          <a:p>
            <a:pPr marL="817200" lvl="1" indent="-360000" algn="just">
              <a:spcAft>
                <a:spcPts val="0"/>
              </a:spcAft>
              <a:buFont typeface="Courier New"/>
              <a:buChar char="o"/>
            </a:pPr>
            <a:r>
              <a:rPr lang="en-US" dirty="0">
                <a:latin typeface="Arial"/>
                <a:ea typeface="Helvetica"/>
                <a:cs typeface="Arial"/>
              </a:rPr>
              <a:t>Can be run in the </a:t>
            </a:r>
            <a:r>
              <a:rPr lang="en-US" b="1" dirty="0">
                <a:latin typeface="Arial"/>
                <a:ea typeface="Helvetica"/>
                <a:cs typeface="Arial"/>
              </a:rPr>
              <a:t>same exact workflow</a:t>
            </a:r>
            <a:r>
              <a:rPr lang="en-US" dirty="0">
                <a:latin typeface="Arial"/>
                <a:ea typeface="Helvetica"/>
                <a:cs typeface="Arial"/>
              </a:rPr>
              <a:t>, in order to </a:t>
            </a:r>
            <a:r>
              <a:rPr lang="en-US" b="1" dirty="0">
                <a:latin typeface="Arial"/>
                <a:ea typeface="Helvetica"/>
                <a:cs typeface="Arial"/>
              </a:rPr>
              <a:t>benchmark </a:t>
            </a:r>
            <a:r>
              <a:rPr lang="en-US" dirty="0">
                <a:latin typeface="Arial"/>
                <a:ea typeface="Helvetica"/>
                <a:cs typeface="Arial"/>
              </a:rPr>
              <a:t>the </a:t>
            </a:r>
            <a:r>
              <a:rPr lang="en-US" dirty="0" smtClean="0">
                <a:latin typeface="Arial"/>
                <a:ea typeface="Helvetica"/>
                <a:cs typeface="Arial"/>
              </a:rPr>
              <a:t>results</a:t>
            </a:r>
          </a:p>
          <a:p>
            <a:pPr marL="817200" lvl="1" indent="-360000" algn="just">
              <a:spcAft>
                <a:spcPts val="0"/>
              </a:spcAft>
              <a:buFont typeface="Courier New"/>
              <a:buChar char="o"/>
            </a:pPr>
            <a:endParaRPr lang="en-US" dirty="0" smtClean="0">
              <a:latin typeface="Arial"/>
              <a:ea typeface="Helvetica"/>
              <a:cs typeface="Arial"/>
            </a:endParaRPr>
          </a:p>
          <a:p>
            <a:pPr marL="360000" indent="-360000" algn="just">
              <a:spcAft>
                <a:spcPts val="0"/>
              </a:spcAft>
              <a:buFont typeface="Courier New"/>
              <a:buChar char="o"/>
            </a:pPr>
            <a:r>
              <a:rPr lang="en-US" dirty="0" smtClean="0">
                <a:latin typeface="Arial"/>
                <a:ea typeface="Helvetica"/>
                <a:cs typeface="Arial"/>
              </a:rPr>
              <a:t>The 5 codes </a:t>
            </a:r>
            <a:r>
              <a:rPr lang="en-US" dirty="0" smtClean="0">
                <a:latin typeface="Arial"/>
                <a:ea typeface="Helvetica"/>
                <a:cs typeface="Arial"/>
              </a:rPr>
              <a:t>address </a:t>
            </a:r>
            <a:r>
              <a:rPr lang="en-US" smtClean="0">
                <a:latin typeface="Arial"/>
                <a:ea typeface="Helvetica"/>
                <a:cs typeface="Arial"/>
              </a:rPr>
              <a:t>the “same” physics </a:t>
            </a:r>
            <a:r>
              <a:rPr lang="en-US" dirty="0" smtClean="0">
                <a:latin typeface="Arial"/>
                <a:ea typeface="Helvetica"/>
                <a:cs typeface="Arial"/>
              </a:rPr>
              <a:t>but use different models for propagation, absorption and current drive calculations</a:t>
            </a:r>
            <a:endParaRPr lang="en-US" dirty="0">
              <a:latin typeface="Arial"/>
              <a:ea typeface="Helvetica"/>
              <a:cs typeface="Arial"/>
            </a:endParaRPr>
          </a:p>
        </p:txBody>
      </p:sp>
    </p:spTree>
    <p:extLst>
      <p:ext uri="{BB962C8B-B14F-4D97-AF65-F5344CB8AC3E}">
        <p14:creationId xmlns:p14="http://schemas.microsoft.com/office/powerpoint/2010/main" val="30590457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unches.pdf"/>
          <p:cNvPicPr>
            <a:picLocks noChangeAspect="1"/>
          </p:cNvPicPr>
          <p:nvPr/>
        </p:nvPicPr>
        <p:blipFill>
          <a:blip r:embed="rId2"/>
          <a:srcRect t="9908" r="5655" b="3506"/>
          <a:stretch>
            <a:fillRect/>
          </a:stretch>
        </p:blipFill>
        <p:spPr>
          <a:xfrm>
            <a:off x="6156176" y="1065309"/>
            <a:ext cx="2847170" cy="4307907"/>
          </a:xfrm>
          <a:prstGeom prst="rect">
            <a:avLst/>
          </a:prstGeom>
        </p:spPr>
      </p:pic>
      <p:sp>
        <p:nvSpPr>
          <p:cNvPr id="17410" name="Platshållare för bildnummer 4"/>
          <p:cNvSpPr txBox="1">
            <a:spLocks noGrp="1"/>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8D9F3A5-402B-DB4E-BF6A-D7FDA056133D}" type="slidenum">
              <a:rPr lang="en-US" sz="1000" b="1">
                <a:solidFill>
                  <a:srgbClr val="003399"/>
                </a:solidFill>
              </a:rPr>
              <a:pPr algn="r" eaLnBrk="1" hangingPunct="1"/>
              <a:t>9</a:t>
            </a:fld>
            <a:endParaRPr lang="en-US" sz="1000">
              <a:solidFill>
                <a:srgbClr val="003399"/>
              </a:solidFill>
            </a:endParaRPr>
          </a:p>
        </p:txBody>
      </p:sp>
      <p:sp>
        <p:nvSpPr>
          <p:cNvPr id="17411" name="Rubrik 1"/>
          <p:cNvSpPr>
            <a:spLocks/>
          </p:cNvSpPr>
          <p:nvPr/>
        </p:nvSpPr>
        <p:spPr bwMode="auto">
          <a:xfrm>
            <a:off x="3419475" y="0"/>
            <a:ext cx="572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dirty="0">
                <a:solidFill>
                  <a:srgbClr val="000000"/>
                </a:solidFill>
              </a:rPr>
              <a:t>EC </a:t>
            </a:r>
            <a:r>
              <a:rPr lang="en-US" sz="2800" b="1" dirty="0" smtClean="0">
                <a:solidFill>
                  <a:srgbClr val="000000"/>
                </a:solidFill>
              </a:rPr>
              <a:t>benchmark</a:t>
            </a:r>
            <a:endParaRPr lang="en-US" sz="2800" b="1" dirty="0">
              <a:solidFill>
                <a:srgbClr val="000000"/>
              </a:solidFill>
            </a:endParaRPr>
          </a:p>
        </p:txBody>
      </p:sp>
      <p:sp>
        <p:nvSpPr>
          <p:cNvPr id="5" name="Text Box 342"/>
          <p:cNvSpPr txBox="1">
            <a:spLocks noChangeArrowheads="1"/>
          </p:cNvSpPr>
          <p:nvPr/>
        </p:nvSpPr>
        <p:spPr bwMode="auto">
          <a:xfrm>
            <a:off x="155244" y="1020618"/>
            <a:ext cx="6072940" cy="3168046"/>
          </a:xfrm>
          <a:prstGeom prst="rect">
            <a:avLst/>
          </a:prstGeom>
          <a:noFill/>
          <a:ln w="6350" cmpd="sng">
            <a:solidFill>
              <a:srgbClr val="1F497D"/>
            </a:solidFill>
            <a:miter lim="800000"/>
            <a:headEnd/>
            <a:tailEnd/>
          </a:ln>
          <a:effectLst/>
        </p:spPr>
        <p:txBody>
          <a:bodyPr wrap="square">
            <a:prstTxWarp prst="textNoShape">
              <a:avLst/>
            </a:prstTxWarp>
            <a:spAutoFit/>
          </a:bodyPr>
          <a:lstStyle/>
          <a:p>
            <a:pPr defTabSz="4154488">
              <a:lnSpc>
                <a:spcPct val="100000"/>
              </a:lnSpc>
              <a:tabLst>
                <a:tab pos="1787525" algn="l"/>
              </a:tabLst>
            </a:pPr>
            <a:endParaRPr lang="en-GB" altLang="zh-CN" dirty="0" smtClean="0">
              <a:latin typeface="Arial"/>
              <a:cs typeface="Arial"/>
            </a:endParaRPr>
          </a:p>
          <a:p>
            <a:pPr marL="180000" indent="-180000" defTabSz="4154488">
              <a:lnSpc>
                <a:spcPct val="120000"/>
              </a:lnSpc>
              <a:buFont typeface="Arial"/>
              <a:buChar char="•"/>
              <a:tabLst>
                <a:tab pos="1787525" algn="l"/>
              </a:tabLst>
            </a:pPr>
            <a:r>
              <a:rPr lang="en-GB" altLang="zh-CN" b="0" dirty="0" smtClean="0">
                <a:solidFill>
                  <a:schemeClr val="tx1"/>
                </a:solidFill>
                <a:latin typeface="Arial"/>
                <a:cs typeface="Arial"/>
              </a:rPr>
              <a:t>Standard </a:t>
            </a:r>
            <a:r>
              <a:rPr lang="en-GB" altLang="zh-CN" b="0" dirty="0">
                <a:solidFill>
                  <a:schemeClr val="tx1"/>
                </a:solidFill>
                <a:latin typeface="Arial"/>
                <a:cs typeface="Arial"/>
              </a:rPr>
              <a:t>inductive H-mode ITER "Scenario </a:t>
            </a:r>
            <a:r>
              <a:rPr lang="en-GB" altLang="zh-CN" b="0" dirty="0" smtClean="0">
                <a:solidFill>
                  <a:schemeClr val="tx1"/>
                </a:solidFill>
                <a:latin typeface="Arial"/>
                <a:cs typeface="Arial"/>
              </a:rPr>
              <a:t>2” </a:t>
            </a:r>
          </a:p>
          <a:p>
            <a:pPr defTabSz="4154488">
              <a:lnSpc>
                <a:spcPct val="120000"/>
              </a:lnSpc>
              <a:tabLst>
                <a:tab pos="1787525" algn="l"/>
              </a:tabLst>
            </a:pPr>
            <a:r>
              <a:rPr lang="en-GB" altLang="zh-CN" dirty="0">
                <a:latin typeface="Arial"/>
                <a:cs typeface="Arial"/>
              </a:rPr>
              <a:t> </a:t>
            </a:r>
            <a:r>
              <a:rPr lang="en-GB" altLang="zh-CN" dirty="0" smtClean="0">
                <a:latin typeface="Arial"/>
                <a:cs typeface="Arial"/>
              </a:rPr>
              <a:t>  </a:t>
            </a:r>
            <a:r>
              <a:rPr lang="en-GB" altLang="zh-CN" b="0" dirty="0" smtClean="0">
                <a:solidFill>
                  <a:schemeClr val="tx1"/>
                </a:solidFill>
                <a:latin typeface="Arial"/>
                <a:cs typeface="Arial"/>
              </a:rPr>
              <a:t>(B</a:t>
            </a:r>
            <a:r>
              <a:rPr lang="en-GB" altLang="zh-CN" b="0" baseline="-25000" dirty="0" smtClean="0">
                <a:solidFill>
                  <a:schemeClr val="tx1"/>
                </a:solidFill>
                <a:latin typeface="Arial"/>
                <a:cs typeface="Arial"/>
              </a:rPr>
              <a:t>0</a:t>
            </a:r>
            <a:r>
              <a:rPr lang="en-GB" altLang="zh-CN" b="0" dirty="0" smtClean="0">
                <a:solidFill>
                  <a:schemeClr val="tx1"/>
                </a:solidFill>
                <a:latin typeface="Arial"/>
                <a:cs typeface="Arial"/>
              </a:rPr>
              <a:t> = 5.3 T, </a:t>
            </a:r>
            <a:r>
              <a:rPr lang="en-GB" altLang="zh-CN" b="0" dirty="0" err="1" smtClean="0">
                <a:solidFill>
                  <a:schemeClr val="tx1"/>
                </a:solidFill>
                <a:latin typeface="Arial"/>
                <a:cs typeface="Arial"/>
              </a:rPr>
              <a:t>I</a:t>
            </a:r>
            <a:r>
              <a:rPr lang="en-GB" altLang="zh-CN" b="0" baseline="-25000" dirty="0" err="1" smtClean="0">
                <a:solidFill>
                  <a:schemeClr val="tx1"/>
                </a:solidFill>
                <a:latin typeface="Arial"/>
                <a:cs typeface="Arial"/>
              </a:rPr>
              <a:t>p</a:t>
            </a:r>
            <a:r>
              <a:rPr lang="en-GB" altLang="zh-CN" b="0" dirty="0" smtClean="0">
                <a:solidFill>
                  <a:schemeClr val="tx1"/>
                </a:solidFill>
                <a:latin typeface="Arial"/>
                <a:cs typeface="Arial"/>
              </a:rPr>
              <a:t>= 15 MA)</a:t>
            </a:r>
          </a:p>
          <a:p>
            <a:pPr marL="180000" indent="-180000" defTabSz="4154488">
              <a:lnSpc>
                <a:spcPct val="120000"/>
              </a:lnSpc>
              <a:buFont typeface="Arial"/>
              <a:buChar char="•"/>
              <a:tabLst>
                <a:tab pos="1787525" algn="l"/>
              </a:tabLst>
            </a:pPr>
            <a:r>
              <a:rPr lang="en-GB" altLang="zh-CN" dirty="0" smtClean="0">
                <a:solidFill>
                  <a:schemeClr val="tx1"/>
                </a:solidFill>
                <a:latin typeface="Arial"/>
                <a:cs typeface="Arial"/>
              </a:rPr>
              <a:t>Ordinary mode at 170 GHz from </a:t>
            </a:r>
            <a:r>
              <a:rPr lang="en-GB" altLang="zh-CN" dirty="0">
                <a:solidFill>
                  <a:schemeClr val="tx1"/>
                </a:solidFill>
                <a:latin typeface="Arial"/>
                <a:cs typeface="Arial"/>
              </a:rPr>
              <a:t>the Equatorial</a:t>
            </a:r>
            <a:r>
              <a:rPr lang="en-GB" altLang="zh-CN" dirty="0" smtClean="0">
                <a:solidFill>
                  <a:schemeClr val="tx1"/>
                </a:solidFill>
                <a:latin typeface="Arial"/>
                <a:cs typeface="Arial"/>
              </a:rPr>
              <a:t> (</a:t>
            </a:r>
            <a:r>
              <a:rPr lang="en-GB" altLang="zh-CN" dirty="0">
                <a:solidFill>
                  <a:schemeClr val="tx1"/>
                </a:solidFill>
                <a:latin typeface="Arial"/>
                <a:cs typeface="Arial"/>
              </a:rPr>
              <a:t>EL) and Upper Launcher (UL</a:t>
            </a:r>
            <a:r>
              <a:rPr lang="en-GB" altLang="zh-CN" dirty="0" smtClean="0">
                <a:solidFill>
                  <a:schemeClr val="tx1"/>
                </a:solidFill>
                <a:latin typeface="Arial"/>
                <a:cs typeface="Arial"/>
              </a:rPr>
              <a:t>):</a:t>
            </a:r>
          </a:p>
          <a:p>
            <a:pPr marL="360000" lvl="1" indent="-180000" defTabSz="4154488">
              <a:lnSpc>
                <a:spcPct val="120000"/>
              </a:lnSpc>
              <a:buFont typeface="+mj-lt"/>
              <a:buAutoNum type="arabicPeriod"/>
              <a:tabLst>
                <a:tab pos="1787525" algn="l"/>
              </a:tabLst>
            </a:pPr>
            <a:r>
              <a:rPr lang="en-US" sz="1600" dirty="0" smtClean="0">
                <a:latin typeface="Arial"/>
                <a:ea typeface="Helvetica"/>
                <a:cs typeface="Arial"/>
              </a:rPr>
              <a:t> </a:t>
            </a:r>
            <a:r>
              <a:rPr lang="en-US" sz="1600" b="1" dirty="0" smtClean="0">
                <a:latin typeface="Arial"/>
                <a:ea typeface="Helvetica"/>
                <a:cs typeface="Arial"/>
              </a:rPr>
              <a:t>Divergent</a:t>
            </a:r>
            <a:r>
              <a:rPr lang="en-US" sz="1600" dirty="0" smtClean="0">
                <a:latin typeface="Arial"/>
                <a:ea typeface="Helvetica"/>
                <a:cs typeface="Arial"/>
              </a:rPr>
              <a:t> beam from EL at small </a:t>
            </a:r>
            <a:r>
              <a:rPr lang="en-US" sz="1600" dirty="0" err="1" smtClean="0">
                <a:latin typeface="Arial"/>
                <a:ea typeface="Helvetica"/>
                <a:cs typeface="Arial"/>
              </a:rPr>
              <a:t>toroidal</a:t>
            </a:r>
            <a:r>
              <a:rPr lang="en-US" sz="1600" dirty="0" smtClean="0">
                <a:latin typeface="Arial"/>
                <a:ea typeface="Helvetica"/>
                <a:cs typeface="Arial"/>
              </a:rPr>
              <a:t> launching angle:</a:t>
            </a:r>
            <a:r>
              <a:rPr lang="en-US" sz="1600" dirty="0" smtClean="0">
                <a:latin typeface="Arial"/>
                <a:ea typeface="Helvetica"/>
                <a:cs typeface="Arial"/>
                <a:sym typeface="Wingdings"/>
              </a:rPr>
              <a:t> </a:t>
            </a:r>
            <a:r>
              <a:rPr lang="en-US" sz="1600" b="1" dirty="0" smtClean="0">
                <a:latin typeface="Arial"/>
                <a:ea typeface="Helvetica"/>
                <a:cs typeface="Arial"/>
                <a:sym typeface="Wingdings"/>
              </a:rPr>
              <a:t>core </a:t>
            </a:r>
            <a:r>
              <a:rPr lang="en-US" sz="1600" dirty="0" smtClean="0">
                <a:latin typeface="Arial"/>
                <a:ea typeface="Helvetica"/>
                <a:cs typeface="Arial"/>
                <a:sym typeface="Wingdings"/>
              </a:rPr>
              <a:t>H&amp;CD</a:t>
            </a:r>
          </a:p>
          <a:p>
            <a:pPr marL="360000" lvl="1" indent="-180000" defTabSz="4154488">
              <a:lnSpc>
                <a:spcPct val="120000"/>
              </a:lnSpc>
              <a:buFont typeface="+mj-lt"/>
              <a:buAutoNum type="arabicPeriod"/>
              <a:tabLst>
                <a:tab pos="1787525" algn="l"/>
              </a:tabLst>
            </a:pPr>
            <a:r>
              <a:rPr lang="en-US" sz="1600" dirty="0" smtClean="0">
                <a:latin typeface="Arial"/>
                <a:ea typeface="Helvetica"/>
                <a:cs typeface="Arial"/>
              </a:rPr>
              <a:t> Same as 1), with larger </a:t>
            </a:r>
            <a:r>
              <a:rPr lang="en-US" sz="1600" dirty="0" err="1" smtClean="0">
                <a:latin typeface="Arial"/>
                <a:ea typeface="Helvetica"/>
                <a:cs typeface="Arial"/>
              </a:rPr>
              <a:t>toroidal</a:t>
            </a:r>
            <a:r>
              <a:rPr lang="en-US" sz="1600" dirty="0" smtClean="0">
                <a:latin typeface="Arial"/>
                <a:ea typeface="Helvetica"/>
                <a:cs typeface="Arial"/>
              </a:rPr>
              <a:t> launching angle:</a:t>
            </a:r>
            <a:r>
              <a:rPr lang="en-US" sz="1600" dirty="0" smtClean="0">
                <a:latin typeface="Arial"/>
                <a:ea typeface="Helvetica"/>
                <a:cs typeface="Arial"/>
                <a:sym typeface="Wingdings"/>
              </a:rPr>
              <a:t> </a:t>
            </a:r>
            <a:r>
              <a:rPr lang="en-US" sz="1600" b="1" dirty="0" smtClean="0">
                <a:latin typeface="Arial"/>
                <a:ea typeface="Helvetica"/>
                <a:cs typeface="Arial"/>
                <a:sym typeface="Wingdings"/>
              </a:rPr>
              <a:t>off-axis </a:t>
            </a:r>
            <a:r>
              <a:rPr lang="en-US" sz="1600" dirty="0" smtClean="0">
                <a:latin typeface="Arial"/>
                <a:ea typeface="Helvetica"/>
                <a:cs typeface="Arial"/>
                <a:sym typeface="Wingdings"/>
              </a:rPr>
              <a:t>H&amp;CD</a:t>
            </a:r>
          </a:p>
          <a:p>
            <a:pPr marL="360000" lvl="1" indent="-180000" defTabSz="4154488">
              <a:lnSpc>
                <a:spcPct val="120000"/>
              </a:lnSpc>
              <a:buFont typeface="+mj-lt"/>
              <a:buAutoNum type="arabicPeriod"/>
              <a:tabLst>
                <a:tab pos="1787525" algn="l"/>
              </a:tabLst>
            </a:pPr>
            <a:r>
              <a:rPr lang="en-US" sz="1600" dirty="0" smtClean="0">
                <a:latin typeface="Arial"/>
                <a:ea typeface="Helvetica"/>
                <a:cs typeface="Arial"/>
              </a:rPr>
              <a:t> </a:t>
            </a:r>
            <a:r>
              <a:rPr lang="en-US" sz="1600" b="1" dirty="0" smtClean="0">
                <a:latin typeface="Arial"/>
                <a:ea typeface="Helvetica"/>
                <a:cs typeface="Arial"/>
              </a:rPr>
              <a:t>Focused</a:t>
            </a:r>
            <a:r>
              <a:rPr lang="en-US" sz="1600" dirty="0" smtClean="0">
                <a:latin typeface="Arial"/>
                <a:ea typeface="Helvetica"/>
                <a:cs typeface="Arial"/>
              </a:rPr>
              <a:t> beam from the UL</a:t>
            </a:r>
          </a:p>
        </p:txBody>
      </p:sp>
      <p:graphicFrame>
        <p:nvGraphicFramePr>
          <p:cNvPr id="6" name="Table 5"/>
          <p:cNvGraphicFramePr>
            <a:graphicFrameLocks noGrp="1"/>
          </p:cNvGraphicFramePr>
          <p:nvPr>
            <p:extLst>
              <p:ext uri="{D42A27DB-BD31-4B8C-83A1-F6EECF244321}">
                <p14:modId xmlns:p14="http://schemas.microsoft.com/office/powerpoint/2010/main" val="1871007724"/>
              </p:ext>
            </p:extLst>
          </p:nvPr>
        </p:nvGraphicFramePr>
        <p:xfrm>
          <a:off x="323528" y="5085184"/>
          <a:ext cx="4645246" cy="1432559"/>
        </p:xfrm>
        <a:graphic>
          <a:graphicData uri="http://schemas.openxmlformats.org/drawingml/2006/table">
            <a:tbl>
              <a:tblPr firstRow="1" bandRow="1">
                <a:tableStyleId>{2D5ABB26-0587-4C30-8999-92F81FD0307C}</a:tableStyleId>
              </a:tblPr>
              <a:tblGrid>
                <a:gridCol w="871780"/>
                <a:gridCol w="682444"/>
                <a:gridCol w="653928"/>
                <a:gridCol w="561700"/>
                <a:gridCol w="545890"/>
                <a:gridCol w="715572"/>
                <a:gridCol w="613932"/>
              </a:tblGrid>
              <a:tr h="492115">
                <a:tc>
                  <a:txBody>
                    <a:bodyPr/>
                    <a:lstStyle/>
                    <a:p>
                      <a:r>
                        <a:rPr lang="en-US" sz="1400" dirty="0" smtClean="0"/>
                        <a:t>Case</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dirty="0" smtClean="0"/>
                        <a:t>R</a:t>
                      </a:r>
                      <a:r>
                        <a:rPr lang="en-US" sz="1400" baseline="-25000" dirty="0" smtClean="0"/>
                        <a:t>0</a:t>
                      </a:r>
                      <a:r>
                        <a:rPr lang="en-US" sz="1400" baseline="0" dirty="0" smtClean="0"/>
                        <a:t> (</a:t>
                      </a:r>
                      <a:r>
                        <a:rPr lang="en-US" sz="1400" baseline="0" dirty="0" err="1" smtClean="0"/>
                        <a:t>m</a:t>
                      </a:r>
                      <a:r>
                        <a:rPr lang="en-US" sz="1400" baseline="0" dirty="0" smtClean="0"/>
                        <a:t>)</a:t>
                      </a:r>
                      <a:endParaRPr lang="en-US" sz="1400" baseline="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dirty="0" smtClean="0"/>
                        <a:t>z</a:t>
                      </a:r>
                      <a:r>
                        <a:rPr lang="en-US" sz="1400" baseline="-25000" dirty="0" smtClean="0"/>
                        <a:t>0</a:t>
                      </a:r>
                      <a:r>
                        <a:rPr lang="en-US" sz="1400" baseline="0" dirty="0" smtClean="0"/>
                        <a:t> (</a:t>
                      </a:r>
                      <a:r>
                        <a:rPr lang="en-US" sz="1400" baseline="0" dirty="0" err="1" smtClean="0"/>
                        <a:t>m</a:t>
                      </a:r>
                      <a:r>
                        <a:rPr lang="en-US" sz="1400" baseline="0" dirty="0" smtClean="0"/>
                        <a:t>)</a:t>
                      </a:r>
                      <a:endParaRPr lang="en-US" sz="1400" baseline="-250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dirty="0" smtClean="0">
                          <a:latin typeface="Symbol" charset="2"/>
                          <a:cs typeface="Symbol" charset="2"/>
                        </a:rPr>
                        <a:t>a</a:t>
                      </a:r>
                      <a:r>
                        <a:rPr lang="en-US" sz="1400" dirty="0" smtClean="0"/>
                        <a:t> (º)</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dirty="0" err="1" smtClean="0">
                          <a:latin typeface="Symbol" charset="2"/>
                          <a:cs typeface="Symbol" charset="2"/>
                        </a:rPr>
                        <a:t>b</a:t>
                      </a:r>
                      <a:r>
                        <a:rPr lang="en-US" sz="1400" dirty="0" smtClean="0"/>
                        <a:t> (º)</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dirty="0" smtClean="0"/>
                        <a:t>w</a:t>
                      </a:r>
                      <a:r>
                        <a:rPr lang="en-US" sz="1400" baseline="-25000" dirty="0" smtClean="0"/>
                        <a:t>0</a:t>
                      </a:r>
                      <a:r>
                        <a:rPr lang="en-US" sz="1400" baseline="0" dirty="0" smtClean="0"/>
                        <a:t> (</a:t>
                      </a:r>
                      <a:r>
                        <a:rPr lang="en-US" sz="1400" baseline="0" dirty="0" err="1" smtClean="0"/>
                        <a:t>m</a:t>
                      </a:r>
                      <a:r>
                        <a:rPr lang="en-US" sz="1400" baseline="0" dirty="0" smtClean="0"/>
                        <a:t>)</a:t>
                      </a:r>
                      <a:endParaRPr lang="en-US" sz="1400" baseline="-250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dirty="0" err="1" smtClean="0"/>
                        <a:t>d</a:t>
                      </a:r>
                      <a:r>
                        <a:rPr lang="en-US" sz="1400" dirty="0" smtClean="0"/>
                        <a:t> (</a:t>
                      </a:r>
                      <a:r>
                        <a:rPr lang="en-US" sz="1400" dirty="0" err="1" smtClean="0"/>
                        <a:t>m</a:t>
                      </a:r>
                      <a:r>
                        <a:rPr lang="en-US" sz="1400" dirty="0" smtClean="0"/>
                        <a:t>)</a:t>
                      </a:r>
                      <a:endParaRPr 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89479">
                <a:tc>
                  <a:txBody>
                    <a:bodyPr/>
                    <a:lstStyle/>
                    <a:p>
                      <a:r>
                        <a:rPr lang="en-US" sz="1400" dirty="0" smtClean="0"/>
                        <a:t>1 (EL25)</a:t>
                      </a:r>
                      <a:endParaRPr lang="en-US" sz="1400" dirty="0"/>
                    </a:p>
                  </a:txBody>
                  <a:tcPr>
                    <a:lnR w="28575"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alpha val="43000"/>
                      </a:schemeClr>
                    </a:solidFill>
                  </a:tcPr>
                </a:tc>
                <a:tc>
                  <a:txBody>
                    <a:bodyPr/>
                    <a:lstStyle/>
                    <a:p>
                      <a:pPr algn="ctr"/>
                      <a:r>
                        <a:rPr lang="en-US" sz="1400" dirty="0" smtClean="0"/>
                        <a:t>9.27</a:t>
                      </a:r>
                      <a:endParaRPr lang="en-US" sz="14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alpha val="43000"/>
                      </a:schemeClr>
                    </a:solidFill>
                  </a:tcPr>
                </a:tc>
                <a:tc>
                  <a:txBody>
                    <a:bodyPr/>
                    <a:lstStyle/>
                    <a:p>
                      <a:pPr algn="ctr"/>
                      <a:r>
                        <a:rPr lang="en-US" sz="1400" dirty="0" smtClean="0"/>
                        <a:t>0.62</a:t>
                      </a:r>
                      <a:endParaRPr lang="en-US" sz="14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alpha val="43000"/>
                      </a:schemeClr>
                    </a:solidFill>
                  </a:tcPr>
                </a:tc>
                <a:tc>
                  <a:txBody>
                    <a:bodyPr/>
                    <a:lstStyle/>
                    <a:p>
                      <a:pPr algn="ctr"/>
                      <a:r>
                        <a:rPr lang="en-US" sz="1400" dirty="0" smtClean="0"/>
                        <a:t>0</a:t>
                      </a:r>
                      <a:endParaRPr lang="en-US" sz="14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alpha val="43000"/>
                      </a:schemeClr>
                    </a:solidFill>
                  </a:tcPr>
                </a:tc>
                <a:tc>
                  <a:txBody>
                    <a:bodyPr/>
                    <a:lstStyle/>
                    <a:p>
                      <a:pPr algn="ctr"/>
                      <a:r>
                        <a:rPr lang="en-US" sz="1400" dirty="0" smtClean="0"/>
                        <a:t>25</a:t>
                      </a:r>
                      <a:endParaRPr lang="en-US" sz="14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alpha val="43000"/>
                      </a:schemeClr>
                    </a:solidFill>
                  </a:tcPr>
                </a:tc>
                <a:tc>
                  <a:txBody>
                    <a:bodyPr/>
                    <a:lstStyle/>
                    <a:p>
                      <a:pPr algn="ctr"/>
                      <a:r>
                        <a:rPr lang="en-US" sz="1400" dirty="0" smtClean="0"/>
                        <a:t>0.030</a:t>
                      </a:r>
                      <a:endParaRPr lang="en-US" sz="14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alpha val="43000"/>
                      </a:schemeClr>
                    </a:solidFill>
                  </a:tcPr>
                </a:tc>
                <a:tc>
                  <a:txBody>
                    <a:bodyPr/>
                    <a:lstStyle/>
                    <a:p>
                      <a:pPr algn="ctr"/>
                      <a:r>
                        <a:rPr lang="en-US" sz="1400" dirty="0" smtClean="0"/>
                        <a:t>0.00</a:t>
                      </a:r>
                      <a:endParaRPr lang="en-US" sz="1400" dirty="0"/>
                    </a:p>
                  </a:txBody>
                  <a:tcPr>
                    <a:lnL w="28575" cap="flat" cmpd="sng" algn="ctr">
                      <a:solidFill>
                        <a:srgbClr val="FFFFFF"/>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alpha val="43000"/>
                      </a:schemeClr>
                    </a:solidFill>
                  </a:tcPr>
                </a:tc>
              </a:tr>
              <a:tr h="289479">
                <a:tc>
                  <a:txBody>
                    <a:bodyPr/>
                    <a:lstStyle/>
                    <a:p>
                      <a:r>
                        <a:rPr lang="en-US" sz="1400" dirty="0" smtClean="0"/>
                        <a:t>2 (EL40)</a:t>
                      </a:r>
                      <a:endParaRPr lang="en-US" sz="1400" dirty="0"/>
                    </a:p>
                  </a:txBody>
                  <a:tcPr>
                    <a:lnR w="28575" cap="flat" cmpd="sng" algn="ctr">
                      <a:solidFill>
                        <a:srgbClr val="FFFFFF"/>
                      </a:solidFill>
                      <a:prstDash val="solid"/>
                      <a:round/>
                      <a:headEnd type="none" w="med" len="med"/>
                      <a:tailEnd type="none" w="med" len="med"/>
                    </a:lnR>
                    <a:solidFill>
                      <a:schemeClr val="bg1">
                        <a:alpha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9.27</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alpha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0.62</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alpha val="75000"/>
                      </a:schemeClr>
                    </a:solidFill>
                  </a:tcPr>
                </a:tc>
                <a:tc>
                  <a:txBody>
                    <a:bodyPr/>
                    <a:lstStyle/>
                    <a:p>
                      <a:pPr algn="ctr"/>
                      <a:r>
                        <a:rPr lang="en-US" sz="1400" dirty="0" smtClean="0"/>
                        <a:t>0</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alpha val="75000"/>
                      </a:schemeClr>
                    </a:solidFill>
                  </a:tcPr>
                </a:tc>
                <a:tc>
                  <a:txBody>
                    <a:bodyPr/>
                    <a:lstStyle/>
                    <a:p>
                      <a:pPr algn="ctr"/>
                      <a:r>
                        <a:rPr lang="en-US" sz="1400" dirty="0" smtClean="0"/>
                        <a:t>40</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alpha val="75000"/>
                      </a:schemeClr>
                    </a:solidFill>
                  </a:tcPr>
                </a:tc>
                <a:tc>
                  <a:txBody>
                    <a:bodyPr/>
                    <a:lstStyle/>
                    <a:p>
                      <a:pPr algn="ctr"/>
                      <a:r>
                        <a:rPr lang="en-US" sz="1400" dirty="0" smtClean="0"/>
                        <a:t>0.030</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alpha val="75000"/>
                      </a:schemeClr>
                    </a:solidFill>
                  </a:tcPr>
                </a:tc>
                <a:tc>
                  <a:txBody>
                    <a:bodyPr/>
                    <a:lstStyle/>
                    <a:p>
                      <a:pPr algn="ctr"/>
                      <a:r>
                        <a:rPr lang="en-US" sz="1400" dirty="0" smtClean="0"/>
                        <a:t>0.00</a:t>
                      </a:r>
                      <a:endParaRPr lang="en-US" sz="1400" dirty="0"/>
                    </a:p>
                  </a:txBody>
                  <a:tcPr>
                    <a:lnL w="28575" cap="flat" cmpd="sng" algn="ctr">
                      <a:solidFill>
                        <a:srgbClr val="FFFFFF"/>
                      </a:solidFill>
                      <a:prstDash val="solid"/>
                      <a:round/>
                      <a:headEnd type="none" w="med" len="med"/>
                      <a:tailEnd type="none" w="med" len="med"/>
                    </a:lnL>
                    <a:solidFill>
                      <a:schemeClr val="bg1">
                        <a:alpha val="75000"/>
                      </a:schemeClr>
                    </a:solidFill>
                  </a:tcPr>
                </a:tc>
              </a:tr>
              <a:tr h="289479">
                <a:tc>
                  <a:txBody>
                    <a:bodyPr/>
                    <a:lstStyle/>
                    <a:p>
                      <a:r>
                        <a:rPr lang="en-US" sz="1400" dirty="0" smtClean="0"/>
                        <a:t>3 (UL)</a:t>
                      </a:r>
                      <a:endParaRPr lang="en-US" sz="1400" dirty="0"/>
                    </a:p>
                  </a:txBody>
                  <a:tcPr>
                    <a:lnR w="28575" cap="flat" cmpd="sng" algn="ctr">
                      <a:solidFill>
                        <a:srgbClr val="FFFFFF"/>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alpha val="43000"/>
                      </a:schemeClr>
                    </a:solidFill>
                  </a:tcPr>
                </a:tc>
                <a:tc>
                  <a:txBody>
                    <a:bodyPr/>
                    <a:lstStyle/>
                    <a:p>
                      <a:pPr algn="ctr"/>
                      <a:r>
                        <a:rPr lang="en-US" sz="1400" dirty="0" smtClean="0"/>
                        <a:t>6.90</a:t>
                      </a:r>
                      <a:endParaRPr lang="en-US" sz="14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alpha val="43000"/>
                      </a:schemeClr>
                    </a:solidFill>
                  </a:tcPr>
                </a:tc>
                <a:tc>
                  <a:txBody>
                    <a:bodyPr/>
                    <a:lstStyle/>
                    <a:p>
                      <a:pPr algn="ctr"/>
                      <a:r>
                        <a:rPr lang="en-US" sz="1400" dirty="0" smtClean="0"/>
                        <a:t>4.18</a:t>
                      </a:r>
                      <a:endParaRPr lang="en-US" sz="14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alpha val="43000"/>
                      </a:schemeClr>
                    </a:solidFill>
                  </a:tcPr>
                </a:tc>
                <a:tc>
                  <a:txBody>
                    <a:bodyPr/>
                    <a:lstStyle/>
                    <a:p>
                      <a:pPr algn="ctr"/>
                      <a:r>
                        <a:rPr lang="en-US" sz="1400" dirty="0" smtClean="0"/>
                        <a:t>48</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alpha val="43000"/>
                      </a:schemeClr>
                    </a:solidFill>
                  </a:tcPr>
                </a:tc>
                <a:tc>
                  <a:txBody>
                    <a:bodyPr/>
                    <a:lstStyle/>
                    <a:p>
                      <a:pPr algn="ctr"/>
                      <a:r>
                        <a:rPr lang="en-US" sz="1400" dirty="0" smtClean="0"/>
                        <a:t>18</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alpha val="43000"/>
                      </a:schemeClr>
                    </a:solidFill>
                  </a:tcPr>
                </a:tc>
                <a:tc>
                  <a:txBody>
                    <a:bodyPr/>
                    <a:lstStyle/>
                    <a:p>
                      <a:pPr algn="ctr"/>
                      <a:r>
                        <a:rPr lang="en-US" sz="1400" dirty="0" smtClean="0"/>
                        <a:t>0.021</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alpha val="43000"/>
                      </a:schemeClr>
                    </a:solidFill>
                  </a:tcPr>
                </a:tc>
                <a:tc>
                  <a:txBody>
                    <a:bodyPr/>
                    <a:lstStyle/>
                    <a:p>
                      <a:pPr algn="ctr"/>
                      <a:r>
                        <a:rPr lang="en-US" sz="1400" dirty="0" smtClean="0"/>
                        <a:t>1.62</a:t>
                      </a:r>
                      <a:endParaRPr lang="en-US" sz="1400" dirty="0"/>
                    </a:p>
                  </a:txBody>
                  <a:tcPr>
                    <a:lnL w="28575" cap="flat" cmpd="sng" algn="ctr">
                      <a:solidFill>
                        <a:srgbClr val="FFFFFF"/>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bg1">
                        <a:alpha val="43000"/>
                      </a:schemeClr>
                    </a:solidFill>
                  </a:tcPr>
                </a:tc>
              </a:tr>
            </a:tbl>
          </a:graphicData>
        </a:graphic>
      </p:graphicFrame>
      <p:sp>
        <p:nvSpPr>
          <p:cNvPr id="9" name="Rectangle 8"/>
          <p:cNvSpPr/>
          <p:nvPr/>
        </p:nvSpPr>
        <p:spPr>
          <a:xfrm>
            <a:off x="0" y="1814466"/>
            <a:ext cx="8906387" cy="31790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876256" y="692696"/>
            <a:ext cx="1604488" cy="369332"/>
          </a:xfrm>
          <a:prstGeom prst="rect">
            <a:avLst/>
          </a:prstGeom>
          <a:noFill/>
        </p:spPr>
        <p:txBody>
          <a:bodyPr wrap="none" rtlCol="0">
            <a:spAutoFit/>
          </a:bodyPr>
          <a:lstStyle/>
          <a:p>
            <a:r>
              <a:rPr lang="en-US" dirty="0" smtClean="0"/>
              <a:t>ITER scenario 2</a:t>
            </a:r>
            <a:endParaRPr lang="en-US" dirty="0"/>
          </a:p>
        </p:txBody>
      </p:sp>
      <p:sp>
        <p:nvSpPr>
          <p:cNvPr id="7" name="TextBox 109"/>
          <p:cNvSpPr txBox="1">
            <a:spLocks noChangeArrowheads="1"/>
          </p:cNvSpPr>
          <p:nvPr/>
        </p:nvSpPr>
        <p:spPr bwMode="auto">
          <a:xfrm>
            <a:off x="5148064" y="5355793"/>
            <a:ext cx="2008807" cy="1169551"/>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just">
              <a:spcBef>
                <a:spcPts val="0"/>
              </a:spcBef>
              <a:spcAft>
                <a:spcPts val="0"/>
              </a:spcAft>
            </a:pPr>
            <a:r>
              <a:rPr lang="en-US" sz="1400" dirty="0" smtClean="0">
                <a:latin typeface="Arial"/>
                <a:ea typeface="Helvetica"/>
                <a:cs typeface="Arial"/>
              </a:rPr>
              <a:t>(R</a:t>
            </a:r>
            <a:r>
              <a:rPr lang="en-US" sz="1400" baseline="-25000" dirty="0" smtClean="0">
                <a:latin typeface="Arial"/>
                <a:ea typeface="Helvetica"/>
                <a:cs typeface="Arial"/>
              </a:rPr>
              <a:t>0</a:t>
            </a:r>
            <a:r>
              <a:rPr lang="en-US" sz="1400" dirty="0" smtClean="0">
                <a:latin typeface="Arial"/>
                <a:ea typeface="Helvetica"/>
                <a:cs typeface="Arial"/>
              </a:rPr>
              <a:t>,z</a:t>
            </a:r>
            <a:r>
              <a:rPr lang="en-US" sz="1400" baseline="-25000" dirty="0" smtClean="0">
                <a:latin typeface="Arial"/>
                <a:ea typeface="Helvetica"/>
                <a:cs typeface="Arial"/>
              </a:rPr>
              <a:t>0</a:t>
            </a:r>
            <a:r>
              <a:rPr lang="en-US" sz="1400" dirty="0" smtClean="0">
                <a:latin typeface="Arial"/>
                <a:ea typeface="Helvetica"/>
                <a:cs typeface="Arial"/>
              </a:rPr>
              <a:t>): launching point</a:t>
            </a:r>
          </a:p>
          <a:p>
            <a:pPr algn="just">
              <a:spcBef>
                <a:spcPts val="0"/>
              </a:spcBef>
              <a:spcAft>
                <a:spcPts val="0"/>
              </a:spcAft>
            </a:pPr>
            <a:r>
              <a:rPr lang="en-US" sz="1400" dirty="0" smtClean="0">
                <a:latin typeface="Symbol" charset="2"/>
                <a:ea typeface="Helvetica"/>
                <a:cs typeface="Symbol" charset="2"/>
              </a:rPr>
              <a:t>a</a:t>
            </a:r>
            <a:r>
              <a:rPr lang="en-US" sz="1400" dirty="0" smtClean="0">
                <a:latin typeface="Arial"/>
                <a:ea typeface="Helvetica"/>
                <a:cs typeface="Arial"/>
              </a:rPr>
              <a:t>: </a:t>
            </a:r>
            <a:r>
              <a:rPr lang="en-US" sz="1400" dirty="0" err="1" smtClean="0">
                <a:latin typeface="Arial"/>
                <a:ea typeface="Helvetica"/>
                <a:cs typeface="Arial"/>
              </a:rPr>
              <a:t>poloidal</a:t>
            </a:r>
            <a:r>
              <a:rPr lang="en-US" sz="1400" dirty="0" smtClean="0">
                <a:latin typeface="Arial"/>
                <a:ea typeface="Helvetica"/>
                <a:cs typeface="Arial"/>
              </a:rPr>
              <a:t> angle</a:t>
            </a:r>
          </a:p>
          <a:p>
            <a:pPr algn="just">
              <a:spcBef>
                <a:spcPts val="0"/>
              </a:spcBef>
              <a:spcAft>
                <a:spcPts val="0"/>
              </a:spcAft>
            </a:pPr>
            <a:r>
              <a:rPr lang="en-US" sz="1400" dirty="0" err="1" smtClean="0">
                <a:latin typeface="Symbol" charset="2"/>
                <a:ea typeface="Helvetica"/>
                <a:cs typeface="Symbol" charset="2"/>
              </a:rPr>
              <a:t>b</a:t>
            </a:r>
            <a:r>
              <a:rPr lang="en-US" sz="1400" dirty="0" smtClean="0">
                <a:latin typeface="Arial"/>
                <a:ea typeface="Helvetica"/>
                <a:cs typeface="Arial"/>
              </a:rPr>
              <a:t>: </a:t>
            </a:r>
            <a:r>
              <a:rPr lang="en-US" sz="1400" dirty="0" err="1" smtClean="0">
                <a:latin typeface="Arial"/>
                <a:ea typeface="Helvetica"/>
                <a:cs typeface="Arial"/>
              </a:rPr>
              <a:t>toroidal</a:t>
            </a:r>
            <a:r>
              <a:rPr lang="en-US" sz="1400" dirty="0" smtClean="0">
                <a:latin typeface="Arial"/>
                <a:ea typeface="Helvetica"/>
                <a:cs typeface="Arial"/>
              </a:rPr>
              <a:t> angle</a:t>
            </a:r>
          </a:p>
          <a:p>
            <a:pPr algn="just">
              <a:spcBef>
                <a:spcPts val="0"/>
              </a:spcBef>
              <a:spcAft>
                <a:spcPts val="0"/>
              </a:spcAft>
            </a:pPr>
            <a:r>
              <a:rPr lang="en-US" sz="1400" dirty="0" smtClean="0">
                <a:latin typeface="Arial"/>
                <a:ea typeface="Helvetica"/>
                <a:cs typeface="Arial"/>
              </a:rPr>
              <a:t>w</a:t>
            </a:r>
            <a:r>
              <a:rPr lang="en-US" sz="1400" baseline="-25000" dirty="0" smtClean="0">
                <a:latin typeface="Arial"/>
                <a:ea typeface="Helvetica"/>
                <a:cs typeface="Arial"/>
              </a:rPr>
              <a:t>0</a:t>
            </a:r>
            <a:r>
              <a:rPr lang="en-US" sz="1400" dirty="0" smtClean="0">
                <a:latin typeface="Arial"/>
                <a:ea typeface="Helvetica"/>
                <a:cs typeface="Arial"/>
              </a:rPr>
              <a:t>: beam waist</a:t>
            </a:r>
          </a:p>
          <a:p>
            <a:pPr algn="just">
              <a:spcBef>
                <a:spcPts val="0"/>
              </a:spcBef>
              <a:spcAft>
                <a:spcPts val="0"/>
              </a:spcAft>
            </a:pPr>
            <a:r>
              <a:rPr lang="en-US" sz="1400" dirty="0" err="1" smtClean="0">
                <a:latin typeface="Arial"/>
                <a:ea typeface="Helvetica"/>
                <a:cs typeface="Arial"/>
              </a:rPr>
              <a:t>d</a:t>
            </a:r>
            <a:r>
              <a:rPr lang="en-US" sz="1400" dirty="0" smtClean="0">
                <a:latin typeface="Arial"/>
                <a:ea typeface="Helvetica"/>
                <a:cs typeface="Arial"/>
              </a:rPr>
              <a:t>: focus distance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ITM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ITM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M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M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M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M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M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M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M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M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M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M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M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M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M06">
  <a:themeElements>
    <a:clrScheme name="ITM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M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M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M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M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M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M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M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M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M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M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M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M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M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8183</TotalTime>
  <Words>1900</Words>
  <Application>Microsoft Macintosh PowerPoint</Application>
  <PresentationFormat>On-screen Show (4:3)</PresentationFormat>
  <Paragraphs>359</Paragraphs>
  <Slides>17</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4_ITM06</vt:lpstr>
      <vt:lpstr>ITM06</vt:lpstr>
      <vt:lpstr>Document</vt:lpstr>
      <vt:lpstr>IMP5 2012 overview D Farina, T Jonsson, G Vlad  on behalf of contributors to IMP5  TF Leader : G. Falchetto,  Deputies: R. Coelho, D. P. Coster  EFDA CSU Contact Person: D. Kalupin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IMP5HCD workflow</vt:lpstr>
      <vt:lpstr>Layered composite actors</vt:lpstr>
      <vt:lpstr>Status of the IMP5HCD</vt:lpstr>
      <vt:lpstr>HYMAGYC progresses and  benchmarks</vt:lpstr>
      <vt:lpstr>HYMAGYC progresses and  benchmarks</vt:lpstr>
      <vt:lpstr>HYMAGYC progresses and  benchmarks</vt:lpstr>
      <vt:lpstr>HYMAGYC progresses and  benchmarks</vt:lpstr>
    </vt:vector>
  </TitlesOfParts>
  <Company>UKAEA Culham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EFPW 2006 ITM Overview</dc:title>
  <dc:creator>P. Strand</dc:creator>
  <cp:lastModifiedBy>D F</cp:lastModifiedBy>
  <cp:revision>321</cp:revision>
  <dcterms:created xsi:type="dcterms:W3CDTF">2012-12-13T12:24:27Z</dcterms:created>
  <dcterms:modified xsi:type="dcterms:W3CDTF">2012-12-13T13:29:37Z</dcterms:modified>
</cp:coreProperties>
</file>