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7" r:id="rId2"/>
    <p:sldId id="275" r:id="rId3"/>
    <p:sldId id="276" r:id="rId4"/>
    <p:sldId id="312" r:id="rId5"/>
    <p:sldId id="278" r:id="rId6"/>
    <p:sldId id="279" r:id="rId7"/>
    <p:sldId id="310" r:id="rId8"/>
    <p:sldId id="282" r:id="rId9"/>
    <p:sldId id="283" r:id="rId10"/>
    <p:sldId id="284" r:id="rId11"/>
    <p:sldId id="288" r:id="rId12"/>
    <p:sldId id="289" r:id="rId13"/>
    <p:sldId id="290" r:id="rId14"/>
    <p:sldId id="302" r:id="rId15"/>
    <p:sldId id="291" r:id="rId16"/>
    <p:sldId id="292" r:id="rId17"/>
    <p:sldId id="293" r:id="rId18"/>
    <p:sldId id="297" r:id="rId19"/>
    <p:sldId id="298" r:id="rId20"/>
    <p:sldId id="304" r:id="rId21"/>
    <p:sldId id="313" r:id="rId22"/>
    <p:sldId id="305" r:id="rId23"/>
    <p:sldId id="306" r:id="rId2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611" autoAdjust="0"/>
    <p:restoredTop sz="95560" autoAdjust="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3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74" d="100"/>
          <a:sy n="74" d="100"/>
        </p:scale>
        <p:origin x="-217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7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3" name="Picture 5" descr="PowerPoint_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458200" y="646920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700DA413-F592-4FE7-9851-FA3596672E1A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7308303" y="6469200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latin typeface="+mj-lt"/>
              </a:rPr>
              <a:t>IDM</a:t>
            </a:r>
            <a:r>
              <a:rPr lang="en-US" sz="800" baseline="0" dirty="0" smtClean="0">
                <a:latin typeface="+mj-lt"/>
              </a:rPr>
              <a:t> UID: </a:t>
            </a:r>
            <a:r>
              <a:rPr lang="en-US" sz="800" baseline="0" dirty="0" smtClean="0">
                <a:latin typeface="+mj-lt"/>
              </a:rPr>
              <a:t>CWUVC5</a:t>
            </a:r>
            <a:endParaRPr lang="en-GB" sz="800" dirty="0">
              <a:latin typeface="+mj-lt"/>
            </a:endParaRPr>
          </a:p>
        </p:txBody>
      </p:sp>
      <p:cxnSp>
        <p:nvCxnSpPr>
          <p:cNvPr id="3" name="Straight Connector 2"/>
          <p:cNvCxnSpPr/>
          <p:nvPr userDrawn="1"/>
        </p:nvCxnSpPr>
        <p:spPr bwMode="gray">
          <a:xfrm>
            <a:off x="7243117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2590801" y="6410477"/>
            <a:ext cx="47175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baseline="0" dirty="0" smtClean="0">
                <a:latin typeface="+mj-lt"/>
              </a:rPr>
              <a:t>© 2012, ITER Organization</a:t>
            </a:r>
            <a:br>
              <a:rPr lang="en-GB" sz="800" baseline="0" dirty="0" smtClean="0">
                <a:latin typeface="+mj-lt"/>
              </a:rPr>
            </a:br>
            <a:r>
              <a:rPr lang="en-GB" sz="800" baseline="0" dirty="0" smtClean="0">
                <a:latin typeface="+mj-lt"/>
              </a:rPr>
              <a:t>EFDA ITM-TF Code Camp, </a:t>
            </a:r>
            <a:r>
              <a:rPr lang="en-GB" sz="800" baseline="0" dirty="0" err="1" smtClean="0">
                <a:latin typeface="+mj-lt"/>
              </a:rPr>
              <a:t>Haus</a:t>
            </a:r>
            <a:r>
              <a:rPr lang="en-GB" sz="800" baseline="0" dirty="0" smtClean="0">
                <a:latin typeface="+mj-lt"/>
              </a:rPr>
              <a:t> der </a:t>
            </a:r>
            <a:r>
              <a:rPr lang="en-GB" sz="800" baseline="0" dirty="0" err="1" smtClean="0">
                <a:latin typeface="+mj-lt"/>
              </a:rPr>
              <a:t>Begegnung</a:t>
            </a:r>
            <a:r>
              <a:rPr lang="en-GB" sz="800" baseline="0" dirty="0" smtClean="0">
                <a:latin typeface="+mj-lt"/>
              </a:rPr>
              <a:t>, Innsbruck, 3</a:t>
            </a:r>
            <a:r>
              <a:rPr lang="en-GB" sz="800" baseline="30000" dirty="0" smtClean="0">
                <a:latin typeface="+mj-lt"/>
              </a:rPr>
              <a:t>rd</a:t>
            </a:r>
            <a:r>
              <a:rPr lang="en-GB" sz="800" baseline="0" dirty="0" smtClean="0">
                <a:latin typeface="+mj-lt"/>
              </a:rPr>
              <a:t> – 14</a:t>
            </a:r>
            <a:r>
              <a:rPr lang="en-GB" sz="800" baseline="30000" dirty="0" smtClean="0">
                <a:latin typeface="+mj-lt"/>
              </a:rPr>
              <a:t>th</a:t>
            </a:r>
            <a:r>
              <a:rPr lang="en-GB" sz="800" baseline="0" dirty="0" smtClean="0">
                <a:latin typeface="+mj-lt"/>
              </a:rPr>
              <a:t> December 2012</a:t>
            </a:r>
            <a:endParaRPr lang="en-GB" sz="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609600"/>
            <a:ext cx="20002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6096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6096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752600"/>
            <a:ext cx="800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8" name="Picture 14" descr="PowerPoint_Graph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646920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302" y="6467703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latin typeface="+mj-lt"/>
              </a:rPr>
              <a:t>IDM</a:t>
            </a:r>
            <a:r>
              <a:rPr lang="en-US" sz="800" baseline="0" dirty="0" smtClean="0">
                <a:latin typeface="+mj-lt"/>
              </a:rPr>
              <a:t> UID: </a:t>
            </a:r>
            <a:r>
              <a:rPr lang="en-US" sz="800" baseline="0" dirty="0" smtClean="0">
                <a:latin typeface="+mj-lt"/>
              </a:rPr>
              <a:t>CWUVC5</a:t>
            </a:r>
            <a:endParaRPr lang="en-GB" sz="8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7243117" y="6309320"/>
            <a:ext cx="0" cy="35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2590801" y="6410477"/>
            <a:ext cx="47175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baseline="0" dirty="0" smtClean="0">
                <a:latin typeface="+mj-lt"/>
              </a:rPr>
              <a:t>© 2012, ITER Organization</a:t>
            </a:r>
            <a:br>
              <a:rPr lang="en-GB" sz="800" baseline="0" dirty="0" smtClean="0">
                <a:latin typeface="+mj-lt"/>
              </a:rPr>
            </a:br>
            <a:r>
              <a:rPr lang="en-GB" sz="800" baseline="0" dirty="0" smtClean="0">
                <a:latin typeface="+mj-lt"/>
              </a:rPr>
              <a:t>EFDA ITM-TF Code Camp, </a:t>
            </a:r>
            <a:r>
              <a:rPr lang="en-GB" sz="800" baseline="0" dirty="0" err="1" smtClean="0">
                <a:latin typeface="+mj-lt"/>
              </a:rPr>
              <a:t>Haus</a:t>
            </a:r>
            <a:r>
              <a:rPr lang="en-GB" sz="800" baseline="0" dirty="0" smtClean="0">
                <a:latin typeface="+mj-lt"/>
              </a:rPr>
              <a:t> der </a:t>
            </a:r>
            <a:r>
              <a:rPr lang="en-GB" sz="800" baseline="0" dirty="0" err="1" smtClean="0">
                <a:latin typeface="+mj-lt"/>
              </a:rPr>
              <a:t>Begegnung</a:t>
            </a:r>
            <a:r>
              <a:rPr lang="en-GB" sz="800" baseline="0" dirty="0" smtClean="0">
                <a:latin typeface="+mj-lt"/>
              </a:rPr>
              <a:t>, Innsbruck, 3</a:t>
            </a:r>
            <a:r>
              <a:rPr lang="en-GB" sz="800" baseline="30000" dirty="0" smtClean="0">
                <a:latin typeface="+mj-lt"/>
              </a:rPr>
              <a:t>rd</a:t>
            </a:r>
            <a:r>
              <a:rPr lang="en-GB" sz="800" baseline="0" dirty="0" smtClean="0">
                <a:latin typeface="+mj-lt"/>
              </a:rPr>
              <a:t> – 14</a:t>
            </a:r>
            <a:r>
              <a:rPr lang="en-GB" sz="800" baseline="30000" dirty="0" smtClean="0">
                <a:latin typeface="+mj-lt"/>
              </a:rPr>
              <a:t>th</a:t>
            </a:r>
            <a:r>
              <a:rPr lang="en-GB" sz="800" baseline="0" dirty="0" smtClean="0">
                <a:latin typeface="+mj-lt"/>
              </a:rPr>
              <a:t> December 2012</a:t>
            </a:r>
            <a:endParaRPr lang="en-GB" sz="8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defTabSz="795338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l" defTabSz="795338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l" defTabSz="795338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l" defTabSz="7953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amaddd\My%20Documents\Work\DD20-Feb2011-SanDiego_debasmita\movie_serial_vort.mpe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539552" y="1412776"/>
            <a:ext cx="3843336" cy="2232248"/>
          </a:xfrm>
        </p:spPr>
        <p:txBody>
          <a:bodyPr/>
          <a:lstStyle/>
          <a:p>
            <a:pPr algn="l"/>
            <a:r>
              <a:rPr lang="en-GB" noProof="0" dirty="0" smtClean="0"/>
              <a:t>Integrated Modelling for ITER</a:t>
            </a:r>
            <a:endParaRPr lang="en-GB" noProof="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189602"/>
            <a:ext cx="6616824" cy="1184085"/>
          </a:xfrm>
        </p:spPr>
        <p:txBody>
          <a:bodyPr/>
          <a:lstStyle/>
          <a:p>
            <a:pPr algn="l"/>
            <a:r>
              <a:rPr lang="en-GB" noProof="0" dirty="0" smtClean="0"/>
              <a:t>SD Pinches</a:t>
            </a:r>
          </a:p>
          <a:p>
            <a:pPr algn="l"/>
            <a:r>
              <a:rPr lang="en-GB" noProof="0" dirty="0" smtClean="0"/>
              <a:t>ITER Organization</a:t>
            </a:r>
            <a:endParaRPr lang="en-GB" noProof="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7076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The views and opinions expressed herein do not necessarily reflect those of the ITER Organization</a:t>
            </a:r>
            <a:endParaRPr lang="en-GB" sz="1600" i="1" dirty="0">
              <a:latin typeface="+mj-lt"/>
            </a:endParaRPr>
          </a:p>
        </p:txBody>
      </p:sp>
      <p:pic>
        <p:nvPicPr>
          <p:cNvPr id="5" name="Picture 4" descr="Desktop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4145"/>
            <a:ext cx="4538663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4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Supporting</a:t>
            </a:r>
            <a:r>
              <a:rPr lang="en-GB" dirty="0" smtClean="0"/>
              <a:t> </a:t>
            </a:r>
            <a:r>
              <a:rPr lang="en-GB" noProof="0" dirty="0" smtClean="0"/>
              <a:t>Plasma Research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533872"/>
            <a:ext cx="8001000" cy="4343400"/>
          </a:xfrm>
        </p:spPr>
        <p:txBody>
          <a:bodyPr/>
          <a:lstStyle/>
          <a:p>
            <a:r>
              <a:rPr lang="en-GB" noProof="0" dirty="0" smtClean="0"/>
              <a:t>Requires much more extensive set of modelling tools to be used both prior to operation and post-operation</a:t>
            </a:r>
          </a:p>
          <a:p>
            <a:pPr lvl="1"/>
            <a:r>
              <a:rPr lang="en-GB" noProof="0" dirty="0" smtClean="0"/>
              <a:t>Examination of microscopic behaviour</a:t>
            </a:r>
          </a:p>
          <a:p>
            <a:pPr lvl="1"/>
            <a:r>
              <a:rPr lang="en-GB" noProof="0" dirty="0" smtClean="0"/>
              <a:t>Investigation of more rigorous theoretical or computational behaviour</a:t>
            </a:r>
          </a:p>
          <a:p>
            <a:pPr lvl="1"/>
            <a:r>
              <a:rPr lang="en-GB" noProof="0" dirty="0" smtClean="0"/>
              <a:t>Exploration of new physics</a:t>
            </a:r>
          </a:p>
          <a:p>
            <a:r>
              <a:rPr lang="en-GB" noProof="0" dirty="0" smtClean="0"/>
              <a:t>Primary basis for model improvement and validation</a:t>
            </a:r>
          </a:p>
          <a:p>
            <a:r>
              <a:rPr lang="en-GB" noProof="0" dirty="0" smtClean="0"/>
              <a:t>Applied to selected shots, segments or time-slices</a:t>
            </a:r>
          </a:p>
          <a:p>
            <a:r>
              <a:rPr lang="en-GB" noProof="0" dirty="0" smtClean="0"/>
              <a:t>Will often require significant high performance computing (HPC) facilities</a:t>
            </a:r>
          </a:p>
          <a:p>
            <a:r>
              <a:rPr lang="en-GB" noProof="0" dirty="0" smtClean="0"/>
              <a:t>Emphasis on incorporating these development components during construction of IMAS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93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037" y="609600"/>
            <a:ext cx="7434961" cy="914400"/>
          </a:xfrm>
        </p:spPr>
        <p:txBody>
          <a:bodyPr/>
          <a:lstStyle/>
          <a:p>
            <a:r>
              <a:rPr lang="en-GB" noProof="0" dirty="0" smtClean="0"/>
              <a:t>Physics Integration Challenges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401" y="1412776"/>
            <a:ext cx="4349111" cy="4830931"/>
          </a:xfrm>
        </p:spPr>
        <p:txBody>
          <a:bodyPr/>
          <a:lstStyle/>
          <a:p>
            <a:r>
              <a:rPr lang="en-GB" noProof="0" dirty="0" smtClean="0"/>
              <a:t>Will ultimately require:</a:t>
            </a:r>
          </a:p>
          <a:p>
            <a:pPr lvl="1"/>
            <a:r>
              <a:rPr lang="en-GB" noProof="0" dirty="0" smtClean="0"/>
              <a:t>Coupling of all spatial plasma domains (core, edge, scrape-off layer &amp; divertor)</a:t>
            </a:r>
          </a:p>
          <a:p>
            <a:pPr lvl="1"/>
            <a:r>
              <a:rPr lang="en-GB" noProof="0" dirty="0" smtClean="0"/>
              <a:t>Dynamic coupling of individual physics models relevant to each domain</a:t>
            </a:r>
          </a:p>
          <a:p>
            <a:pPr lvl="1"/>
            <a:r>
              <a:rPr lang="en-GB" noProof="0" dirty="0" smtClean="0"/>
              <a:t>Interaction between plasma and PFCs</a:t>
            </a:r>
          </a:p>
          <a:p>
            <a:pPr lvl="1"/>
            <a:r>
              <a:rPr lang="en-GB" noProof="0" dirty="0" smtClean="0"/>
              <a:t>Coupling of plasma with external circuits, H&amp;CD, fuelling, pumping and other systems to confine and control plasma</a:t>
            </a:r>
            <a:endParaRPr lang="en-GB" noProof="0" dirty="0"/>
          </a:p>
        </p:txBody>
      </p:sp>
      <p:grpSp>
        <p:nvGrpSpPr>
          <p:cNvPr id="205" name="Group 204"/>
          <p:cNvGrpSpPr/>
          <p:nvPr/>
        </p:nvGrpSpPr>
        <p:grpSpPr>
          <a:xfrm>
            <a:off x="56904" y="1412776"/>
            <a:ext cx="3867024" cy="4843755"/>
            <a:chOff x="2099983" y="1461780"/>
            <a:chExt cx="3867024" cy="4843755"/>
          </a:xfrm>
        </p:grpSpPr>
        <p:pic>
          <p:nvPicPr>
            <p:cNvPr id="15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4245" y="1461780"/>
              <a:ext cx="2541553" cy="484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" name="Rectangle 8"/>
            <p:cNvSpPr>
              <a:spLocks noChangeArrowheads="1"/>
            </p:cNvSpPr>
            <p:nvPr/>
          </p:nvSpPr>
          <p:spPr bwMode="auto">
            <a:xfrm>
              <a:off x="4736877" y="4889707"/>
              <a:ext cx="69497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Poloidal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9"/>
            <p:cNvSpPr>
              <a:spLocks noChangeArrowheads="1"/>
            </p:cNvSpPr>
            <p:nvPr/>
          </p:nvSpPr>
          <p:spPr bwMode="auto">
            <a:xfrm>
              <a:off x="5439379" y="4889707"/>
              <a:ext cx="36630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field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10"/>
            <p:cNvSpPr>
              <a:spLocks noChangeArrowheads="1"/>
            </p:cNvSpPr>
            <p:nvPr/>
          </p:nvSpPr>
          <p:spPr bwMode="auto">
            <a:xfrm>
              <a:off x="4741895" y="5092693"/>
              <a:ext cx="546948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null (X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11"/>
            <p:cNvSpPr>
              <a:spLocks noChangeArrowheads="1"/>
            </p:cNvSpPr>
            <p:nvPr/>
          </p:nvSpPr>
          <p:spPr bwMode="auto">
            <a:xfrm>
              <a:off x="5258736" y="5092693"/>
              <a:ext cx="60214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12"/>
            <p:cNvSpPr>
              <a:spLocks noChangeArrowheads="1"/>
            </p:cNvSpPr>
            <p:nvPr/>
          </p:nvSpPr>
          <p:spPr bwMode="auto">
            <a:xfrm>
              <a:off x="5313932" y="5092693"/>
              <a:ext cx="494261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point)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Freeform 13"/>
            <p:cNvSpPr>
              <a:spLocks noEditPoints="1"/>
            </p:cNvSpPr>
            <p:nvPr/>
          </p:nvSpPr>
          <p:spPr bwMode="auto">
            <a:xfrm>
              <a:off x="3316819" y="5052096"/>
              <a:ext cx="1379915" cy="598809"/>
            </a:xfrm>
            <a:custGeom>
              <a:avLst/>
              <a:gdLst>
                <a:gd name="T0" fmla="*/ 550 w 550"/>
                <a:gd name="T1" fmla="*/ 5 h 236"/>
                <a:gd name="T2" fmla="*/ 24 w 550"/>
                <a:gd name="T3" fmla="*/ 227 h 236"/>
                <a:gd name="T4" fmla="*/ 22 w 550"/>
                <a:gd name="T5" fmla="*/ 222 h 236"/>
                <a:gd name="T6" fmla="*/ 548 w 550"/>
                <a:gd name="T7" fmla="*/ 0 h 236"/>
                <a:gd name="T8" fmla="*/ 550 w 550"/>
                <a:gd name="T9" fmla="*/ 5 h 236"/>
                <a:gd name="T10" fmla="*/ 33 w 550"/>
                <a:gd name="T11" fmla="*/ 236 h 236"/>
                <a:gd name="T12" fmla="*/ 0 w 550"/>
                <a:gd name="T13" fmla="*/ 234 h 236"/>
                <a:gd name="T14" fmla="*/ 22 w 550"/>
                <a:gd name="T15" fmla="*/ 209 h 236"/>
                <a:gd name="T16" fmla="*/ 33 w 550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0" h="236">
                  <a:moveTo>
                    <a:pt x="550" y="5"/>
                  </a:moveTo>
                  <a:lnTo>
                    <a:pt x="24" y="227"/>
                  </a:lnTo>
                  <a:lnTo>
                    <a:pt x="22" y="222"/>
                  </a:lnTo>
                  <a:lnTo>
                    <a:pt x="548" y="0"/>
                  </a:lnTo>
                  <a:lnTo>
                    <a:pt x="550" y="5"/>
                  </a:lnTo>
                  <a:close/>
                  <a:moveTo>
                    <a:pt x="33" y="236"/>
                  </a:moveTo>
                  <a:lnTo>
                    <a:pt x="0" y="234"/>
                  </a:lnTo>
                  <a:lnTo>
                    <a:pt x="22" y="209"/>
                  </a:lnTo>
                  <a:lnTo>
                    <a:pt x="33" y="23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69" name="Rectangle 19"/>
            <p:cNvSpPr>
              <a:spLocks noChangeArrowheads="1"/>
            </p:cNvSpPr>
            <p:nvPr/>
          </p:nvSpPr>
          <p:spPr bwMode="auto">
            <a:xfrm>
              <a:off x="3635454" y="2905518"/>
              <a:ext cx="408957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Core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20"/>
            <p:cNvSpPr>
              <a:spLocks noChangeArrowheads="1"/>
            </p:cNvSpPr>
            <p:nvPr/>
          </p:nvSpPr>
          <p:spPr bwMode="auto">
            <a:xfrm>
              <a:off x="3116104" y="3111042"/>
              <a:ext cx="1510380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(grid suppressed)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Freeform 21"/>
            <p:cNvSpPr>
              <a:spLocks noEditPoints="1"/>
            </p:cNvSpPr>
            <p:nvPr/>
          </p:nvSpPr>
          <p:spPr bwMode="auto">
            <a:xfrm>
              <a:off x="4839743" y="4288361"/>
              <a:ext cx="291037" cy="71045"/>
            </a:xfrm>
            <a:custGeom>
              <a:avLst/>
              <a:gdLst>
                <a:gd name="T0" fmla="*/ 116 w 116"/>
                <a:gd name="T1" fmla="*/ 16 h 28"/>
                <a:gd name="T2" fmla="*/ 24 w 116"/>
                <a:gd name="T3" fmla="*/ 16 h 28"/>
                <a:gd name="T4" fmla="*/ 24 w 116"/>
                <a:gd name="T5" fmla="*/ 12 h 28"/>
                <a:gd name="T6" fmla="*/ 116 w 116"/>
                <a:gd name="T7" fmla="*/ 12 h 28"/>
                <a:gd name="T8" fmla="*/ 116 w 116"/>
                <a:gd name="T9" fmla="*/ 16 h 28"/>
                <a:gd name="T10" fmla="*/ 29 w 116"/>
                <a:gd name="T11" fmla="*/ 28 h 28"/>
                <a:gd name="T12" fmla="*/ 0 w 116"/>
                <a:gd name="T13" fmla="*/ 14 h 28"/>
                <a:gd name="T14" fmla="*/ 29 w 116"/>
                <a:gd name="T15" fmla="*/ 0 h 28"/>
                <a:gd name="T16" fmla="*/ 29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16" y="16"/>
                  </a:moveTo>
                  <a:lnTo>
                    <a:pt x="24" y="16"/>
                  </a:lnTo>
                  <a:lnTo>
                    <a:pt x="24" y="12"/>
                  </a:lnTo>
                  <a:lnTo>
                    <a:pt x="116" y="12"/>
                  </a:lnTo>
                  <a:lnTo>
                    <a:pt x="116" y="16"/>
                  </a:lnTo>
                  <a:close/>
                  <a:moveTo>
                    <a:pt x="29" y="28"/>
                  </a:moveTo>
                  <a:lnTo>
                    <a:pt x="0" y="14"/>
                  </a:lnTo>
                  <a:lnTo>
                    <a:pt x="29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72" name="Freeform 22"/>
            <p:cNvSpPr>
              <a:spLocks noEditPoints="1"/>
            </p:cNvSpPr>
            <p:nvPr/>
          </p:nvSpPr>
          <p:spPr bwMode="auto">
            <a:xfrm>
              <a:off x="3969142" y="2230590"/>
              <a:ext cx="943360" cy="73582"/>
            </a:xfrm>
            <a:custGeom>
              <a:avLst/>
              <a:gdLst>
                <a:gd name="T0" fmla="*/ 376 w 376"/>
                <a:gd name="T1" fmla="*/ 17 h 29"/>
                <a:gd name="T2" fmla="*/ 25 w 376"/>
                <a:gd name="T3" fmla="*/ 17 h 29"/>
                <a:gd name="T4" fmla="*/ 25 w 376"/>
                <a:gd name="T5" fmla="*/ 13 h 29"/>
                <a:gd name="T6" fmla="*/ 376 w 376"/>
                <a:gd name="T7" fmla="*/ 13 h 29"/>
                <a:gd name="T8" fmla="*/ 376 w 376"/>
                <a:gd name="T9" fmla="*/ 17 h 29"/>
                <a:gd name="T10" fmla="*/ 29 w 376"/>
                <a:gd name="T11" fmla="*/ 29 h 29"/>
                <a:gd name="T12" fmla="*/ 0 w 376"/>
                <a:gd name="T13" fmla="*/ 15 h 29"/>
                <a:gd name="T14" fmla="*/ 29 w 376"/>
                <a:gd name="T15" fmla="*/ 0 h 29"/>
                <a:gd name="T16" fmla="*/ 29 w 37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29">
                  <a:moveTo>
                    <a:pt x="376" y="17"/>
                  </a:moveTo>
                  <a:lnTo>
                    <a:pt x="25" y="17"/>
                  </a:lnTo>
                  <a:lnTo>
                    <a:pt x="25" y="13"/>
                  </a:lnTo>
                  <a:lnTo>
                    <a:pt x="376" y="13"/>
                  </a:lnTo>
                  <a:lnTo>
                    <a:pt x="376" y="17"/>
                  </a:lnTo>
                  <a:close/>
                  <a:moveTo>
                    <a:pt x="29" y="29"/>
                  </a:moveTo>
                  <a:lnTo>
                    <a:pt x="0" y="15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0000"/>
            </a:solidFill>
            <a:ln w="1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73" name="Freeform 23"/>
            <p:cNvSpPr>
              <a:spLocks noEditPoints="1"/>
            </p:cNvSpPr>
            <p:nvPr/>
          </p:nvSpPr>
          <p:spPr bwMode="auto">
            <a:xfrm>
              <a:off x="3246569" y="1674915"/>
              <a:ext cx="1013610" cy="180150"/>
            </a:xfrm>
            <a:custGeom>
              <a:avLst/>
              <a:gdLst>
                <a:gd name="T0" fmla="*/ 404 w 404"/>
                <a:gd name="T1" fmla="*/ 5 h 71"/>
                <a:gd name="T2" fmla="*/ 24 w 404"/>
                <a:gd name="T3" fmla="*/ 59 h 71"/>
                <a:gd name="T4" fmla="*/ 23 w 404"/>
                <a:gd name="T5" fmla="*/ 55 h 71"/>
                <a:gd name="T6" fmla="*/ 404 w 404"/>
                <a:gd name="T7" fmla="*/ 0 h 71"/>
                <a:gd name="T8" fmla="*/ 404 w 404"/>
                <a:gd name="T9" fmla="*/ 5 h 71"/>
                <a:gd name="T10" fmla="*/ 30 w 404"/>
                <a:gd name="T11" fmla="*/ 71 h 71"/>
                <a:gd name="T12" fmla="*/ 0 w 404"/>
                <a:gd name="T13" fmla="*/ 60 h 71"/>
                <a:gd name="T14" fmla="*/ 26 w 404"/>
                <a:gd name="T15" fmla="*/ 42 h 71"/>
                <a:gd name="T16" fmla="*/ 30 w 404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71">
                  <a:moveTo>
                    <a:pt x="404" y="5"/>
                  </a:moveTo>
                  <a:lnTo>
                    <a:pt x="24" y="59"/>
                  </a:lnTo>
                  <a:lnTo>
                    <a:pt x="23" y="55"/>
                  </a:lnTo>
                  <a:lnTo>
                    <a:pt x="404" y="0"/>
                  </a:lnTo>
                  <a:lnTo>
                    <a:pt x="404" y="5"/>
                  </a:lnTo>
                  <a:close/>
                  <a:moveTo>
                    <a:pt x="30" y="71"/>
                  </a:moveTo>
                  <a:lnTo>
                    <a:pt x="0" y="60"/>
                  </a:lnTo>
                  <a:lnTo>
                    <a:pt x="26" y="42"/>
                  </a:lnTo>
                  <a:lnTo>
                    <a:pt x="30" y="71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74" name="Freeform 24"/>
            <p:cNvSpPr>
              <a:spLocks noEditPoints="1"/>
            </p:cNvSpPr>
            <p:nvPr/>
          </p:nvSpPr>
          <p:spPr bwMode="auto">
            <a:xfrm>
              <a:off x="2732237" y="5128216"/>
              <a:ext cx="296055" cy="517614"/>
            </a:xfrm>
            <a:custGeom>
              <a:avLst/>
              <a:gdLst>
                <a:gd name="T0" fmla="*/ 4 w 118"/>
                <a:gd name="T1" fmla="*/ 0 h 204"/>
                <a:gd name="T2" fmla="*/ 108 w 118"/>
                <a:gd name="T3" fmla="*/ 182 h 204"/>
                <a:gd name="T4" fmla="*/ 104 w 118"/>
                <a:gd name="T5" fmla="*/ 184 h 204"/>
                <a:gd name="T6" fmla="*/ 0 w 118"/>
                <a:gd name="T7" fmla="*/ 2 h 204"/>
                <a:gd name="T8" fmla="*/ 4 w 118"/>
                <a:gd name="T9" fmla="*/ 0 h 204"/>
                <a:gd name="T10" fmla="*/ 116 w 118"/>
                <a:gd name="T11" fmla="*/ 172 h 204"/>
                <a:gd name="T12" fmla="*/ 118 w 118"/>
                <a:gd name="T13" fmla="*/ 204 h 204"/>
                <a:gd name="T14" fmla="*/ 91 w 118"/>
                <a:gd name="T15" fmla="*/ 186 h 204"/>
                <a:gd name="T16" fmla="*/ 116 w 118"/>
                <a:gd name="T17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04">
                  <a:moveTo>
                    <a:pt x="4" y="0"/>
                  </a:moveTo>
                  <a:lnTo>
                    <a:pt x="108" y="182"/>
                  </a:lnTo>
                  <a:lnTo>
                    <a:pt x="104" y="184"/>
                  </a:lnTo>
                  <a:lnTo>
                    <a:pt x="0" y="2"/>
                  </a:lnTo>
                  <a:lnTo>
                    <a:pt x="4" y="0"/>
                  </a:lnTo>
                  <a:close/>
                  <a:moveTo>
                    <a:pt x="116" y="172"/>
                  </a:moveTo>
                  <a:lnTo>
                    <a:pt x="118" y="204"/>
                  </a:lnTo>
                  <a:lnTo>
                    <a:pt x="91" y="186"/>
                  </a:lnTo>
                  <a:lnTo>
                    <a:pt x="116" y="172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75" name="Freeform 25"/>
            <p:cNvSpPr>
              <a:spLocks noEditPoints="1"/>
            </p:cNvSpPr>
            <p:nvPr/>
          </p:nvSpPr>
          <p:spPr bwMode="auto">
            <a:xfrm>
              <a:off x="3246569" y="5681353"/>
              <a:ext cx="1302138" cy="73582"/>
            </a:xfrm>
            <a:custGeom>
              <a:avLst/>
              <a:gdLst>
                <a:gd name="T0" fmla="*/ 519 w 519"/>
                <a:gd name="T1" fmla="*/ 17 h 29"/>
                <a:gd name="T2" fmla="*/ 24 w 519"/>
                <a:gd name="T3" fmla="*/ 17 h 29"/>
                <a:gd name="T4" fmla="*/ 24 w 519"/>
                <a:gd name="T5" fmla="*/ 12 h 29"/>
                <a:gd name="T6" fmla="*/ 519 w 519"/>
                <a:gd name="T7" fmla="*/ 12 h 29"/>
                <a:gd name="T8" fmla="*/ 519 w 519"/>
                <a:gd name="T9" fmla="*/ 17 h 29"/>
                <a:gd name="T10" fmla="*/ 28 w 519"/>
                <a:gd name="T11" fmla="*/ 29 h 29"/>
                <a:gd name="T12" fmla="*/ 0 w 519"/>
                <a:gd name="T13" fmla="*/ 15 h 29"/>
                <a:gd name="T14" fmla="*/ 28 w 519"/>
                <a:gd name="T15" fmla="*/ 0 h 29"/>
                <a:gd name="T16" fmla="*/ 28 w 51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29">
                  <a:moveTo>
                    <a:pt x="519" y="17"/>
                  </a:moveTo>
                  <a:lnTo>
                    <a:pt x="24" y="17"/>
                  </a:lnTo>
                  <a:lnTo>
                    <a:pt x="24" y="12"/>
                  </a:lnTo>
                  <a:lnTo>
                    <a:pt x="519" y="12"/>
                  </a:lnTo>
                  <a:lnTo>
                    <a:pt x="519" y="17"/>
                  </a:lnTo>
                  <a:close/>
                  <a:moveTo>
                    <a:pt x="28" y="29"/>
                  </a:moveTo>
                  <a:lnTo>
                    <a:pt x="0" y="15"/>
                  </a:lnTo>
                  <a:lnTo>
                    <a:pt x="28" y="0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76" name="Rectangle 26"/>
            <p:cNvSpPr>
              <a:spLocks noChangeArrowheads="1"/>
            </p:cNvSpPr>
            <p:nvPr/>
          </p:nvSpPr>
          <p:spPr bwMode="auto">
            <a:xfrm>
              <a:off x="4636520" y="5622994"/>
              <a:ext cx="965941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Private flux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27"/>
            <p:cNvSpPr>
              <a:spLocks noChangeArrowheads="1"/>
            </p:cNvSpPr>
            <p:nvPr/>
          </p:nvSpPr>
          <p:spPr bwMode="auto">
            <a:xfrm>
              <a:off x="4307849" y="1586109"/>
              <a:ext cx="597127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Scrape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28"/>
            <p:cNvSpPr>
              <a:spLocks noChangeArrowheads="1"/>
            </p:cNvSpPr>
            <p:nvPr/>
          </p:nvSpPr>
          <p:spPr bwMode="auto">
            <a:xfrm>
              <a:off x="4872360" y="1586109"/>
              <a:ext cx="60214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29"/>
            <p:cNvSpPr>
              <a:spLocks noChangeArrowheads="1"/>
            </p:cNvSpPr>
            <p:nvPr/>
          </p:nvSpPr>
          <p:spPr bwMode="auto">
            <a:xfrm>
              <a:off x="4930065" y="1586109"/>
              <a:ext cx="228313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off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30"/>
            <p:cNvSpPr>
              <a:spLocks noChangeArrowheads="1"/>
            </p:cNvSpPr>
            <p:nvPr/>
          </p:nvSpPr>
          <p:spPr bwMode="auto">
            <a:xfrm>
              <a:off x="4275233" y="1789095"/>
              <a:ext cx="95590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layer (SOL)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ectangle 31"/>
            <p:cNvSpPr>
              <a:spLocks noChangeArrowheads="1"/>
            </p:cNvSpPr>
            <p:nvPr/>
          </p:nvSpPr>
          <p:spPr bwMode="auto">
            <a:xfrm>
              <a:off x="2172744" y="4960752"/>
              <a:ext cx="687449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Divertor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32"/>
            <p:cNvSpPr>
              <a:spLocks noChangeArrowheads="1"/>
            </p:cNvSpPr>
            <p:nvPr/>
          </p:nvSpPr>
          <p:spPr bwMode="auto">
            <a:xfrm>
              <a:off x="2207869" y="5181500"/>
              <a:ext cx="43655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Inner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33"/>
            <p:cNvSpPr>
              <a:spLocks noChangeArrowheads="1"/>
            </p:cNvSpPr>
            <p:nvPr/>
          </p:nvSpPr>
          <p:spPr bwMode="auto">
            <a:xfrm>
              <a:off x="2099985" y="5387023"/>
              <a:ext cx="667377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divertor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34"/>
            <p:cNvSpPr>
              <a:spLocks noChangeArrowheads="1"/>
            </p:cNvSpPr>
            <p:nvPr/>
          </p:nvSpPr>
          <p:spPr bwMode="auto">
            <a:xfrm>
              <a:off x="2182780" y="5592546"/>
              <a:ext cx="496769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target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35"/>
            <p:cNvSpPr>
              <a:spLocks noChangeArrowheads="1"/>
            </p:cNvSpPr>
            <p:nvPr/>
          </p:nvSpPr>
          <p:spPr bwMode="auto">
            <a:xfrm>
              <a:off x="5073075" y="4080300"/>
              <a:ext cx="777770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Chamber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36"/>
            <p:cNvSpPr>
              <a:spLocks noChangeArrowheads="1"/>
            </p:cNvSpPr>
            <p:nvPr/>
          </p:nvSpPr>
          <p:spPr bwMode="auto">
            <a:xfrm>
              <a:off x="5278807" y="4285824"/>
              <a:ext cx="338706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wall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37"/>
            <p:cNvSpPr>
              <a:spLocks noChangeArrowheads="1"/>
            </p:cNvSpPr>
            <p:nvPr/>
          </p:nvSpPr>
          <p:spPr bwMode="auto">
            <a:xfrm>
              <a:off x="2172744" y="6061952"/>
              <a:ext cx="121432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Divertor dome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38"/>
            <p:cNvSpPr>
              <a:spLocks noChangeArrowheads="1"/>
            </p:cNvSpPr>
            <p:nvPr/>
          </p:nvSpPr>
          <p:spPr bwMode="auto">
            <a:xfrm>
              <a:off x="3984196" y="5843742"/>
              <a:ext cx="1741202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Outer divertor target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Freeform 39"/>
            <p:cNvSpPr>
              <a:spLocks noEditPoints="1"/>
            </p:cNvSpPr>
            <p:nvPr/>
          </p:nvSpPr>
          <p:spPr bwMode="auto">
            <a:xfrm>
              <a:off x="3535096" y="5902100"/>
              <a:ext cx="434046" cy="73582"/>
            </a:xfrm>
            <a:custGeom>
              <a:avLst/>
              <a:gdLst>
                <a:gd name="T0" fmla="*/ 173 w 173"/>
                <a:gd name="T1" fmla="*/ 17 h 29"/>
                <a:gd name="T2" fmla="*/ 24 w 173"/>
                <a:gd name="T3" fmla="*/ 17 h 29"/>
                <a:gd name="T4" fmla="*/ 24 w 173"/>
                <a:gd name="T5" fmla="*/ 12 h 29"/>
                <a:gd name="T6" fmla="*/ 173 w 173"/>
                <a:gd name="T7" fmla="*/ 12 h 29"/>
                <a:gd name="T8" fmla="*/ 173 w 173"/>
                <a:gd name="T9" fmla="*/ 17 h 29"/>
                <a:gd name="T10" fmla="*/ 29 w 173"/>
                <a:gd name="T11" fmla="*/ 29 h 29"/>
                <a:gd name="T12" fmla="*/ 0 w 173"/>
                <a:gd name="T13" fmla="*/ 14 h 29"/>
                <a:gd name="T14" fmla="*/ 29 w 173"/>
                <a:gd name="T15" fmla="*/ 0 h 29"/>
                <a:gd name="T16" fmla="*/ 29 w 17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9">
                  <a:moveTo>
                    <a:pt x="173" y="17"/>
                  </a:moveTo>
                  <a:lnTo>
                    <a:pt x="24" y="17"/>
                  </a:lnTo>
                  <a:lnTo>
                    <a:pt x="24" y="12"/>
                  </a:lnTo>
                  <a:lnTo>
                    <a:pt x="173" y="12"/>
                  </a:lnTo>
                  <a:lnTo>
                    <a:pt x="173" y="17"/>
                  </a:lnTo>
                  <a:close/>
                  <a:moveTo>
                    <a:pt x="29" y="29"/>
                  </a:moveTo>
                  <a:lnTo>
                    <a:pt x="0" y="14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90" name="Freeform 40"/>
            <p:cNvSpPr>
              <a:spLocks noEditPoints="1"/>
            </p:cNvSpPr>
            <p:nvPr/>
          </p:nvSpPr>
          <p:spPr bwMode="auto">
            <a:xfrm>
              <a:off x="2664495" y="5681353"/>
              <a:ext cx="218277" cy="73582"/>
            </a:xfrm>
            <a:custGeom>
              <a:avLst/>
              <a:gdLst>
                <a:gd name="T0" fmla="*/ 0 w 87"/>
                <a:gd name="T1" fmla="*/ 12 h 29"/>
                <a:gd name="T2" fmla="*/ 63 w 87"/>
                <a:gd name="T3" fmla="*/ 12 h 29"/>
                <a:gd name="T4" fmla="*/ 63 w 87"/>
                <a:gd name="T5" fmla="*/ 17 h 29"/>
                <a:gd name="T6" fmla="*/ 0 w 87"/>
                <a:gd name="T7" fmla="*/ 17 h 29"/>
                <a:gd name="T8" fmla="*/ 0 w 87"/>
                <a:gd name="T9" fmla="*/ 12 h 29"/>
                <a:gd name="T10" fmla="*/ 58 w 87"/>
                <a:gd name="T11" fmla="*/ 0 h 29"/>
                <a:gd name="T12" fmla="*/ 87 w 87"/>
                <a:gd name="T13" fmla="*/ 15 h 29"/>
                <a:gd name="T14" fmla="*/ 58 w 87"/>
                <a:gd name="T15" fmla="*/ 29 h 29"/>
                <a:gd name="T16" fmla="*/ 58 w 8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9">
                  <a:moveTo>
                    <a:pt x="0" y="12"/>
                  </a:moveTo>
                  <a:lnTo>
                    <a:pt x="63" y="12"/>
                  </a:lnTo>
                  <a:lnTo>
                    <a:pt x="63" y="17"/>
                  </a:lnTo>
                  <a:lnTo>
                    <a:pt x="0" y="17"/>
                  </a:lnTo>
                  <a:lnTo>
                    <a:pt x="0" y="12"/>
                  </a:lnTo>
                  <a:close/>
                  <a:moveTo>
                    <a:pt x="58" y="0"/>
                  </a:moveTo>
                  <a:lnTo>
                    <a:pt x="87" y="15"/>
                  </a:lnTo>
                  <a:lnTo>
                    <a:pt x="58" y="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91" name="Freeform 41"/>
            <p:cNvSpPr>
              <a:spLocks noEditPoints="1"/>
            </p:cNvSpPr>
            <p:nvPr/>
          </p:nvSpPr>
          <p:spPr bwMode="auto">
            <a:xfrm>
              <a:off x="3023273" y="5937623"/>
              <a:ext cx="150536" cy="152240"/>
            </a:xfrm>
            <a:custGeom>
              <a:avLst/>
              <a:gdLst>
                <a:gd name="T0" fmla="*/ 0 w 60"/>
                <a:gd name="T1" fmla="*/ 57 h 60"/>
                <a:gd name="T2" fmla="*/ 41 w 60"/>
                <a:gd name="T3" fmla="*/ 16 h 60"/>
                <a:gd name="T4" fmla="*/ 44 w 60"/>
                <a:gd name="T5" fmla="*/ 19 h 60"/>
                <a:gd name="T6" fmla="*/ 4 w 60"/>
                <a:gd name="T7" fmla="*/ 60 h 60"/>
                <a:gd name="T8" fmla="*/ 0 w 60"/>
                <a:gd name="T9" fmla="*/ 57 h 60"/>
                <a:gd name="T10" fmla="*/ 29 w 60"/>
                <a:gd name="T11" fmla="*/ 11 h 60"/>
                <a:gd name="T12" fmla="*/ 60 w 60"/>
                <a:gd name="T13" fmla="*/ 0 h 60"/>
                <a:gd name="T14" fmla="*/ 49 w 60"/>
                <a:gd name="T15" fmla="*/ 31 h 60"/>
                <a:gd name="T16" fmla="*/ 29 w 60"/>
                <a:gd name="T17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0" y="57"/>
                  </a:moveTo>
                  <a:lnTo>
                    <a:pt x="41" y="16"/>
                  </a:lnTo>
                  <a:lnTo>
                    <a:pt x="44" y="19"/>
                  </a:lnTo>
                  <a:lnTo>
                    <a:pt x="4" y="60"/>
                  </a:lnTo>
                  <a:lnTo>
                    <a:pt x="0" y="57"/>
                  </a:lnTo>
                  <a:close/>
                  <a:moveTo>
                    <a:pt x="29" y="11"/>
                  </a:moveTo>
                  <a:lnTo>
                    <a:pt x="60" y="0"/>
                  </a:lnTo>
                  <a:lnTo>
                    <a:pt x="49" y="3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92" name="Rectangle 42"/>
            <p:cNvSpPr>
              <a:spLocks noChangeArrowheads="1"/>
            </p:cNvSpPr>
            <p:nvPr/>
          </p:nvSpPr>
          <p:spPr bwMode="auto">
            <a:xfrm>
              <a:off x="3929000" y="3562686"/>
              <a:ext cx="77777" cy="154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43"/>
            <p:cNvSpPr>
              <a:spLocks noChangeArrowheads="1"/>
            </p:cNvSpPr>
            <p:nvPr/>
          </p:nvSpPr>
          <p:spPr bwMode="auto">
            <a:xfrm>
              <a:off x="3404632" y="3684477"/>
              <a:ext cx="1171673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Magnetic axis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44"/>
            <p:cNvSpPr>
              <a:spLocks noChangeArrowheads="1"/>
            </p:cNvSpPr>
            <p:nvPr/>
          </p:nvSpPr>
          <p:spPr bwMode="auto">
            <a:xfrm>
              <a:off x="3602838" y="3890001"/>
              <a:ext cx="198206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(O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45"/>
            <p:cNvSpPr>
              <a:spLocks noChangeArrowheads="1"/>
            </p:cNvSpPr>
            <p:nvPr/>
          </p:nvSpPr>
          <p:spPr bwMode="auto">
            <a:xfrm>
              <a:off x="3791008" y="3890001"/>
              <a:ext cx="60214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46"/>
            <p:cNvSpPr>
              <a:spLocks noChangeArrowheads="1"/>
            </p:cNvSpPr>
            <p:nvPr/>
          </p:nvSpPr>
          <p:spPr bwMode="auto">
            <a:xfrm>
              <a:off x="3848714" y="3890001"/>
              <a:ext cx="494261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point)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47"/>
            <p:cNvSpPr>
              <a:spLocks noChangeArrowheads="1"/>
            </p:cNvSpPr>
            <p:nvPr/>
          </p:nvSpPr>
          <p:spPr bwMode="auto">
            <a:xfrm>
              <a:off x="5058021" y="2172231"/>
              <a:ext cx="43655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Edge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48"/>
            <p:cNvSpPr>
              <a:spLocks noChangeArrowheads="1"/>
            </p:cNvSpPr>
            <p:nvPr/>
          </p:nvSpPr>
          <p:spPr bwMode="auto">
            <a:xfrm>
              <a:off x="4636520" y="2377755"/>
              <a:ext cx="1329736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(closed gridded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49"/>
            <p:cNvSpPr>
              <a:spLocks noChangeArrowheads="1"/>
            </p:cNvSpPr>
            <p:nvPr/>
          </p:nvSpPr>
          <p:spPr bwMode="auto">
            <a:xfrm>
              <a:off x="4980244" y="2583278"/>
              <a:ext cx="607163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region)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Freeform 51"/>
            <p:cNvSpPr>
              <a:spLocks noEditPoints="1"/>
            </p:cNvSpPr>
            <p:nvPr/>
          </p:nvSpPr>
          <p:spPr bwMode="auto">
            <a:xfrm>
              <a:off x="3936526" y="3359700"/>
              <a:ext cx="775261" cy="284180"/>
            </a:xfrm>
            <a:custGeom>
              <a:avLst/>
              <a:gdLst>
                <a:gd name="T0" fmla="*/ 13 w 2143"/>
                <a:gd name="T1" fmla="*/ 740 h 774"/>
                <a:gd name="T2" fmla="*/ 1980 w 2143"/>
                <a:gd name="T3" fmla="*/ 69 h 774"/>
                <a:gd name="T4" fmla="*/ 2002 w 2143"/>
                <a:gd name="T5" fmla="*/ 79 h 774"/>
                <a:gd name="T6" fmla="*/ 1991 w 2143"/>
                <a:gd name="T7" fmla="*/ 100 h 774"/>
                <a:gd name="T8" fmla="*/ 24 w 2143"/>
                <a:gd name="T9" fmla="*/ 771 h 774"/>
                <a:gd name="T10" fmla="*/ 3 w 2143"/>
                <a:gd name="T11" fmla="*/ 761 h 774"/>
                <a:gd name="T12" fmla="*/ 13 w 2143"/>
                <a:gd name="T13" fmla="*/ 740 h 774"/>
                <a:gd name="T14" fmla="*/ 1922 w 2143"/>
                <a:gd name="T15" fmla="*/ 0 h 774"/>
                <a:gd name="T16" fmla="*/ 2143 w 2143"/>
                <a:gd name="T17" fmla="*/ 30 h 774"/>
                <a:gd name="T18" fmla="*/ 1986 w 2143"/>
                <a:gd name="T19" fmla="*/ 190 h 774"/>
                <a:gd name="T20" fmla="*/ 1922 w 2143"/>
                <a:gd name="T21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3" h="774">
                  <a:moveTo>
                    <a:pt x="13" y="740"/>
                  </a:moveTo>
                  <a:lnTo>
                    <a:pt x="1980" y="69"/>
                  </a:lnTo>
                  <a:cubicBezTo>
                    <a:pt x="1989" y="66"/>
                    <a:pt x="1999" y="70"/>
                    <a:pt x="2002" y="79"/>
                  </a:cubicBezTo>
                  <a:cubicBezTo>
                    <a:pt x="2004" y="88"/>
                    <a:pt x="2000" y="97"/>
                    <a:pt x="1991" y="100"/>
                  </a:cubicBezTo>
                  <a:lnTo>
                    <a:pt x="24" y="771"/>
                  </a:lnTo>
                  <a:cubicBezTo>
                    <a:pt x="15" y="774"/>
                    <a:pt x="6" y="770"/>
                    <a:pt x="3" y="761"/>
                  </a:cubicBezTo>
                  <a:cubicBezTo>
                    <a:pt x="0" y="752"/>
                    <a:pt x="4" y="743"/>
                    <a:pt x="13" y="740"/>
                  </a:cubicBezTo>
                  <a:close/>
                  <a:moveTo>
                    <a:pt x="1922" y="0"/>
                  </a:moveTo>
                  <a:lnTo>
                    <a:pt x="2143" y="30"/>
                  </a:lnTo>
                  <a:lnTo>
                    <a:pt x="1986" y="190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56" name="Rectangle 52"/>
            <p:cNvSpPr>
              <a:spLocks noChangeArrowheads="1"/>
            </p:cNvSpPr>
            <p:nvPr/>
          </p:nvSpPr>
          <p:spPr bwMode="auto">
            <a:xfrm>
              <a:off x="4468421" y="3402834"/>
              <a:ext cx="100357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1" name="Picture 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4245" y="1461780"/>
              <a:ext cx="2541553" cy="484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Rectangle 61"/>
            <p:cNvSpPr>
              <a:spLocks noChangeArrowheads="1"/>
            </p:cNvSpPr>
            <p:nvPr/>
          </p:nvSpPr>
          <p:spPr bwMode="auto">
            <a:xfrm>
              <a:off x="4736877" y="4889707"/>
              <a:ext cx="69497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Poloidal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62"/>
            <p:cNvSpPr>
              <a:spLocks noChangeArrowheads="1"/>
            </p:cNvSpPr>
            <p:nvPr/>
          </p:nvSpPr>
          <p:spPr bwMode="auto">
            <a:xfrm>
              <a:off x="5439379" y="4889707"/>
              <a:ext cx="36630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field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63"/>
            <p:cNvSpPr>
              <a:spLocks noChangeArrowheads="1"/>
            </p:cNvSpPr>
            <p:nvPr/>
          </p:nvSpPr>
          <p:spPr bwMode="auto">
            <a:xfrm>
              <a:off x="4741895" y="5092693"/>
              <a:ext cx="546948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null (X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64"/>
            <p:cNvSpPr>
              <a:spLocks noChangeArrowheads="1"/>
            </p:cNvSpPr>
            <p:nvPr/>
          </p:nvSpPr>
          <p:spPr bwMode="auto">
            <a:xfrm>
              <a:off x="5258736" y="5092693"/>
              <a:ext cx="60214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65"/>
            <p:cNvSpPr>
              <a:spLocks noChangeArrowheads="1"/>
            </p:cNvSpPr>
            <p:nvPr/>
          </p:nvSpPr>
          <p:spPr bwMode="auto">
            <a:xfrm>
              <a:off x="5313932" y="5092693"/>
              <a:ext cx="494261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point)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Freeform 66"/>
            <p:cNvSpPr>
              <a:spLocks noEditPoints="1"/>
            </p:cNvSpPr>
            <p:nvPr/>
          </p:nvSpPr>
          <p:spPr bwMode="auto">
            <a:xfrm>
              <a:off x="3316819" y="5052096"/>
              <a:ext cx="1379915" cy="598809"/>
            </a:xfrm>
            <a:custGeom>
              <a:avLst/>
              <a:gdLst>
                <a:gd name="T0" fmla="*/ 550 w 550"/>
                <a:gd name="T1" fmla="*/ 5 h 236"/>
                <a:gd name="T2" fmla="*/ 24 w 550"/>
                <a:gd name="T3" fmla="*/ 227 h 236"/>
                <a:gd name="T4" fmla="*/ 22 w 550"/>
                <a:gd name="T5" fmla="*/ 222 h 236"/>
                <a:gd name="T6" fmla="*/ 548 w 550"/>
                <a:gd name="T7" fmla="*/ 0 h 236"/>
                <a:gd name="T8" fmla="*/ 550 w 550"/>
                <a:gd name="T9" fmla="*/ 5 h 236"/>
                <a:gd name="T10" fmla="*/ 33 w 550"/>
                <a:gd name="T11" fmla="*/ 236 h 236"/>
                <a:gd name="T12" fmla="*/ 0 w 550"/>
                <a:gd name="T13" fmla="*/ 234 h 236"/>
                <a:gd name="T14" fmla="*/ 22 w 550"/>
                <a:gd name="T15" fmla="*/ 209 h 236"/>
                <a:gd name="T16" fmla="*/ 33 w 550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0" h="236">
                  <a:moveTo>
                    <a:pt x="550" y="5"/>
                  </a:moveTo>
                  <a:lnTo>
                    <a:pt x="24" y="227"/>
                  </a:lnTo>
                  <a:lnTo>
                    <a:pt x="22" y="222"/>
                  </a:lnTo>
                  <a:lnTo>
                    <a:pt x="548" y="0"/>
                  </a:lnTo>
                  <a:lnTo>
                    <a:pt x="550" y="5"/>
                  </a:lnTo>
                  <a:close/>
                  <a:moveTo>
                    <a:pt x="33" y="236"/>
                  </a:moveTo>
                  <a:lnTo>
                    <a:pt x="0" y="234"/>
                  </a:lnTo>
                  <a:lnTo>
                    <a:pt x="22" y="209"/>
                  </a:lnTo>
                  <a:lnTo>
                    <a:pt x="33" y="23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23" name="Rectangle 72"/>
            <p:cNvSpPr>
              <a:spLocks noChangeArrowheads="1"/>
            </p:cNvSpPr>
            <p:nvPr/>
          </p:nvSpPr>
          <p:spPr bwMode="auto">
            <a:xfrm>
              <a:off x="3635454" y="2905518"/>
              <a:ext cx="408957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Core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73"/>
            <p:cNvSpPr>
              <a:spLocks noChangeArrowheads="1"/>
            </p:cNvSpPr>
            <p:nvPr/>
          </p:nvSpPr>
          <p:spPr bwMode="auto">
            <a:xfrm>
              <a:off x="3116104" y="3111042"/>
              <a:ext cx="1510380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(grid suppressed)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Freeform 74"/>
            <p:cNvSpPr>
              <a:spLocks noEditPoints="1"/>
            </p:cNvSpPr>
            <p:nvPr/>
          </p:nvSpPr>
          <p:spPr bwMode="auto">
            <a:xfrm>
              <a:off x="4839743" y="4288361"/>
              <a:ext cx="291037" cy="71045"/>
            </a:xfrm>
            <a:custGeom>
              <a:avLst/>
              <a:gdLst>
                <a:gd name="T0" fmla="*/ 116 w 116"/>
                <a:gd name="T1" fmla="*/ 16 h 28"/>
                <a:gd name="T2" fmla="*/ 24 w 116"/>
                <a:gd name="T3" fmla="*/ 16 h 28"/>
                <a:gd name="T4" fmla="*/ 24 w 116"/>
                <a:gd name="T5" fmla="*/ 12 h 28"/>
                <a:gd name="T6" fmla="*/ 116 w 116"/>
                <a:gd name="T7" fmla="*/ 12 h 28"/>
                <a:gd name="T8" fmla="*/ 116 w 116"/>
                <a:gd name="T9" fmla="*/ 16 h 28"/>
                <a:gd name="T10" fmla="*/ 29 w 116"/>
                <a:gd name="T11" fmla="*/ 28 h 28"/>
                <a:gd name="T12" fmla="*/ 0 w 116"/>
                <a:gd name="T13" fmla="*/ 14 h 28"/>
                <a:gd name="T14" fmla="*/ 29 w 116"/>
                <a:gd name="T15" fmla="*/ 0 h 28"/>
                <a:gd name="T16" fmla="*/ 29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16" y="16"/>
                  </a:moveTo>
                  <a:lnTo>
                    <a:pt x="24" y="16"/>
                  </a:lnTo>
                  <a:lnTo>
                    <a:pt x="24" y="12"/>
                  </a:lnTo>
                  <a:lnTo>
                    <a:pt x="116" y="12"/>
                  </a:lnTo>
                  <a:lnTo>
                    <a:pt x="116" y="16"/>
                  </a:lnTo>
                  <a:close/>
                  <a:moveTo>
                    <a:pt x="29" y="28"/>
                  </a:moveTo>
                  <a:lnTo>
                    <a:pt x="0" y="14"/>
                  </a:lnTo>
                  <a:lnTo>
                    <a:pt x="29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26" name="Freeform 75"/>
            <p:cNvSpPr>
              <a:spLocks noEditPoints="1"/>
            </p:cNvSpPr>
            <p:nvPr/>
          </p:nvSpPr>
          <p:spPr bwMode="auto">
            <a:xfrm>
              <a:off x="3969142" y="2230590"/>
              <a:ext cx="943360" cy="73582"/>
            </a:xfrm>
            <a:custGeom>
              <a:avLst/>
              <a:gdLst>
                <a:gd name="T0" fmla="*/ 376 w 376"/>
                <a:gd name="T1" fmla="*/ 17 h 29"/>
                <a:gd name="T2" fmla="*/ 25 w 376"/>
                <a:gd name="T3" fmla="*/ 17 h 29"/>
                <a:gd name="T4" fmla="*/ 25 w 376"/>
                <a:gd name="T5" fmla="*/ 13 h 29"/>
                <a:gd name="T6" fmla="*/ 376 w 376"/>
                <a:gd name="T7" fmla="*/ 13 h 29"/>
                <a:gd name="T8" fmla="*/ 376 w 376"/>
                <a:gd name="T9" fmla="*/ 17 h 29"/>
                <a:gd name="T10" fmla="*/ 29 w 376"/>
                <a:gd name="T11" fmla="*/ 29 h 29"/>
                <a:gd name="T12" fmla="*/ 0 w 376"/>
                <a:gd name="T13" fmla="*/ 15 h 29"/>
                <a:gd name="T14" fmla="*/ 29 w 376"/>
                <a:gd name="T15" fmla="*/ 0 h 29"/>
                <a:gd name="T16" fmla="*/ 29 w 37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29">
                  <a:moveTo>
                    <a:pt x="376" y="17"/>
                  </a:moveTo>
                  <a:lnTo>
                    <a:pt x="25" y="17"/>
                  </a:lnTo>
                  <a:lnTo>
                    <a:pt x="25" y="13"/>
                  </a:lnTo>
                  <a:lnTo>
                    <a:pt x="376" y="13"/>
                  </a:lnTo>
                  <a:lnTo>
                    <a:pt x="376" y="17"/>
                  </a:lnTo>
                  <a:close/>
                  <a:moveTo>
                    <a:pt x="29" y="29"/>
                  </a:moveTo>
                  <a:lnTo>
                    <a:pt x="0" y="15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0000"/>
            </a:solidFill>
            <a:ln w="1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27" name="Freeform 76"/>
            <p:cNvSpPr>
              <a:spLocks noEditPoints="1"/>
            </p:cNvSpPr>
            <p:nvPr/>
          </p:nvSpPr>
          <p:spPr bwMode="auto">
            <a:xfrm>
              <a:off x="3246569" y="1674915"/>
              <a:ext cx="1013610" cy="180150"/>
            </a:xfrm>
            <a:custGeom>
              <a:avLst/>
              <a:gdLst>
                <a:gd name="T0" fmla="*/ 404 w 404"/>
                <a:gd name="T1" fmla="*/ 5 h 71"/>
                <a:gd name="T2" fmla="*/ 24 w 404"/>
                <a:gd name="T3" fmla="*/ 59 h 71"/>
                <a:gd name="T4" fmla="*/ 23 w 404"/>
                <a:gd name="T5" fmla="*/ 55 h 71"/>
                <a:gd name="T6" fmla="*/ 404 w 404"/>
                <a:gd name="T7" fmla="*/ 0 h 71"/>
                <a:gd name="T8" fmla="*/ 404 w 404"/>
                <a:gd name="T9" fmla="*/ 5 h 71"/>
                <a:gd name="T10" fmla="*/ 30 w 404"/>
                <a:gd name="T11" fmla="*/ 71 h 71"/>
                <a:gd name="T12" fmla="*/ 0 w 404"/>
                <a:gd name="T13" fmla="*/ 60 h 71"/>
                <a:gd name="T14" fmla="*/ 26 w 404"/>
                <a:gd name="T15" fmla="*/ 42 h 71"/>
                <a:gd name="T16" fmla="*/ 30 w 404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71">
                  <a:moveTo>
                    <a:pt x="404" y="5"/>
                  </a:moveTo>
                  <a:lnTo>
                    <a:pt x="24" y="59"/>
                  </a:lnTo>
                  <a:lnTo>
                    <a:pt x="23" y="55"/>
                  </a:lnTo>
                  <a:lnTo>
                    <a:pt x="404" y="0"/>
                  </a:lnTo>
                  <a:lnTo>
                    <a:pt x="404" y="5"/>
                  </a:lnTo>
                  <a:close/>
                  <a:moveTo>
                    <a:pt x="30" y="71"/>
                  </a:moveTo>
                  <a:lnTo>
                    <a:pt x="0" y="60"/>
                  </a:lnTo>
                  <a:lnTo>
                    <a:pt x="26" y="42"/>
                  </a:lnTo>
                  <a:lnTo>
                    <a:pt x="30" y="71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28" name="Freeform 77"/>
            <p:cNvSpPr>
              <a:spLocks noEditPoints="1"/>
            </p:cNvSpPr>
            <p:nvPr/>
          </p:nvSpPr>
          <p:spPr bwMode="auto">
            <a:xfrm>
              <a:off x="2732237" y="5128216"/>
              <a:ext cx="296055" cy="517614"/>
            </a:xfrm>
            <a:custGeom>
              <a:avLst/>
              <a:gdLst>
                <a:gd name="T0" fmla="*/ 4 w 118"/>
                <a:gd name="T1" fmla="*/ 0 h 204"/>
                <a:gd name="T2" fmla="*/ 108 w 118"/>
                <a:gd name="T3" fmla="*/ 182 h 204"/>
                <a:gd name="T4" fmla="*/ 104 w 118"/>
                <a:gd name="T5" fmla="*/ 184 h 204"/>
                <a:gd name="T6" fmla="*/ 0 w 118"/>
                <a:gd name="T7" fmla="*/ 2 h 204"/>
                <a:gd name="T8" fmla="*/ 4 w 118"/>
                <a:gd name="T9" fmla="*/ 0 h 204"/>
                <a:gd name="T10" fmla="*/ 116 w 118"/>
                <a:gd name="T11" fmla="*/ 172 h 204"/>
                <a:gd name="T12" fmla="*/ 118 w 118"/>
                <a:gd name="T13" fmla="*/ 204 h 204"/>
                <a:gd name="T14" fmla="*/ 91 w 118"/>
                <a:gd name="T15" fmla="*/ 186 h 204"/>
                <a:gd name="T16" fmla="*/ 116 w 118"/>
                <a:gd name="T17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04">
                  <a:moveTo>
                    <a:pt x="4" y="0"/>
                  </a:moveTo>
                  <a:lnTo>
                    <a:pt x="108" y="182"/>
                  </a:lnTo>
                  <a:lnTo>
                    <a:pt x="104" y="184"/>
                  </a:lnTo>
                  <a:lnTo>
                    <a:pt x="0" y="2"/>
                  </a:lnTo>
                  <a:lnTo>
                    <a:pt x="4" y="0"/>
                  </a:lnTo>
                  <a:close/>
                  <a:moveTo>
                    <a:pt x="116" y="172"/>
                  </a:moveTo>
                  <a:lnTo>
                    <a:pt x="118" y="204"/>
                  </a:lnTo>
                  <a:lnTo>
                    <a:pt x="91" y="186"/>
                  </a:lnTo>
                  <a:lnTo>
                    <a:pt x="116" y="172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29" name="Freeform 78"/>
            <p:cNvSpPr>
              <a:spLocks noEditPoints="1"/>
            </p:cNvSpPr>
            <p:nvPr/>
          </p:nvSpPr>
          <p:spPr bwMode="auto">
            <a:xfrm>
              <a:off x="3246569" y="5681353"/>
              <a:ext cx="1302138" cy="73582"/>
            </a:xfrm>
            <a:custGeom>
              <a:avLst/>
              <a:gdLst>
                <a:gd name="T0" fmla="*/ 519 w 519"/>
                <a:gd name="T1" fmla="*/ 17 h 29"/>
                <a:gd name="T2" fmla="*/ 24 w 519"/>
                <a:gd name="T3" fmla="*/ 17 h 29"/>
                <a:gd name="T4" fmla="*/ 24 w 519"/>
                <a:gd name="T5" fmla="*/ 12 h 29"/>
                <a:gd name="T6" fmla="*/ 519 w 519"/>
                <a:gd name="T7" fmla="*/ 12 h 29"/>
                <a:gd name="T8" fmla="*/ 519 w 519"/>
                <a:gd name="T9" fmla="*/ 17 h 29"/>
                <a:gd name="T10" fmla="*/ 28 w 519"/>
                <a:gd name="T11" fmla="*/ 29 h 29"/>
                <a:gd name="T12" fmla="*/ 0 w 519"/>
                <a:gd name="T13" fmla="*/ 15 h 29"/>
                <a:gd name="T14" fmla="*/ 28 w 519"/>
                <a:gd name="T15" fmla="*/ 0 h 29"/>
                <a:gd name="T16" fmla="*/ 28 w 51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29">
                  <a:moveTo>
                    <a:pt x="519" y="17"/>
                  </a:moveTo>
                  <a:lnTo>
                    <a:pt x="24" y="17"/>
                  </a:lnTo>
                  <a:lnTo>
                    <a:pt x="24" y="12"/>
                  </a:lnTo>
                  <a:lnTo>
                    <a:pt x="519" y="12"/>
                  </a:lnTo>
                  <a:lnTo>
                    <a:pt x="519" y="17"/>
                  </a:lnTo>
                  <a:close/>
                  <a:moveTo>
                    <a:pt x="28" y="29"/>
                  </a:moveTo>
                  <a:lnTo>
                    <a:pt x="0" y="15"/>
                  </a:lnTo>
                  <a:lnTo>
                    <a:pt x="28" y="0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30" name="Rectangle 79"/>
            <p:cNvSpPr>
              <a:spLocks noChangeArrowheads="1"/>
            </p:cNvSpPr>
            <p:nvPr/>
          </p:nvSpPr>
          <p:spPr bwMode="auto">
            <a:xfrm>
              <a:off x="4636520" y="5622994"/>
              <a:ext cx="965941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Private flux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80"/>
            <p:cNvSpPr>
              <a:spLocks noChangeArrowheads="1"/>
            </p:cNvSpPr>
            <p:nvPr/>
          </p:nvSpPr>
          <p:spPr bwMode="auto">
            <a:xfrm>
              <a:off x="4307849" y="1586109"/>
              <a:ext cx="597127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Scrape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81"/>
            <p:cNvSpPr>
              <a:spLocks noChangeArrowheads="1"/>
            </p:cNvSpPr>
            <p:nvPr/>
          </p:nvSpPr>
          <p:spPr bwMode="auto">
            <a:xfrm>
              <a:off x="4872360" y="1586109"/>
              <a:ext cx="60214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82"/>
            <p:cNvSpPr>
              <a:spLocks noChangeArrowheads="1"/>
            </p:cNvSpPr>
            <p:nvPr/>
          </p:nvSpPr>
          <p:spPr bwMode="auto">
            <a:xfrm>
              <a:off x="4930065" y="1586109"/>
              <a:ext cx="228313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off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83"/>
            <p:cNvSpPr>
              <a:spLocks noChangeArrowheads="1"/>
            </p:cNvSpPr>
            <p:nvPr/>
          </p:nvSpPr>
          <p:spPr bwMode="auto">
            <a:xfrm>
              <a:off x="4275233" y="1789095"/>
              <a:ext cx="95590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layer (SOL)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84"/>
            <p:cNvSpPr>
              <a:spLocks noChangeArrowheads="1"/>
            </p:cNvSpPr>
            <p:nvPr/>
          </p:nvSpPr>
          <p:spPr bwMode="auto">
            <a:xfrm>
              <a:off x="2172744" y="4960752"/>
              <a:ext cx="687449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Divertor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85"/>
            <p:cNvSpPr>
              <a:spLocks noChangeArrowheads="1"/>
            </p:cNvSpPr>
            <p:nvPr/>
          </p:nvSpPr>
          <p:spPr bwMode="auto">
            <a:xfrm>
              <a:off x="2207869" y="5181500"/>
              <a:ext cx="43655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Inner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86"/>
            <p:cNvSpPr>
              <a:spLocks noChangeArrowheads="1"/>
            </p:cNvSpPr>
            <p:nvPr/>
          </p:nvSpPr>
          <p:spPr bwMode="auto">
            <a:xfrm>
              <a:off x="2099985" y="5387023"/>
              <a:ext cx="667377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divertor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87"/>
            <p:cNvSpPr>
              <a:spLocks noChangeArrowheads="1"/>
            </p:cNvSpPr>
            <p:nvPr/>
          </p:nvSpPr>
          <p:spPr bwMode="auto">
            <a:xfrm>
              <a:off x="2182780" y="5592546"/>
              <a:ext cx="496769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target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88"/>
            <p:cNvSpPr>
              <a:spLocks noChangeArrowheads="1"/>
            </p:cNvSpPr>
            <p:nvPr/>
          </p:nvSpPr>
          <p:spPr bwMode="auto">
            <a:xfrm>
              <a:off x="5073075" y="4080300"/>
              <a:ext cx="777770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Chamber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89"/>
            <p:cNvSpPr>
              <a:spLocks noChangeArrowheads="1"/>
            </p:cNvSpPr>
            <p:nvPr/>
          </p:nvSpPr>
          <p:spPr bwMode="auto">
            <a:xfrm>
              <a:off x="5278807" y="4285824"/>
              <a:ext cx="338706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wall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90"/>
            <p:cNvSpPr>
              <a:spLocks noChangeArrowheads="1"/>
            </p:cNvSpPr>
            <p:nvPr/>
          </p:nvSpPr>
          <p:spPr bwMode="auto">
            <a:xfrm>
              <a:off x="2172744" y="6061952"/>
              <a:ext cx="121432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Divertor dome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91"/>
            <p:cNvSpPr>
              <a:spLocks noChangeArrowheads="1"/>
            </p:cNvSpPr>
            <p:nvPr/>
          </p:nvSpPr>
          <p:spPr bwMode="auto">
            <a:xfrm>
              <a:off x="3984196" y="5843742"/>
              <a:ext cx="1741202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Outer divertor target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Freeform 92"/>
            <p:cNvSpPr>
              <a:spLocks noEditPoints="1"/>
            </p:cNvSpPr>
            <p:nvPr/>
          </p:nvSpPr>
          <p:spPr bwMode="auto">
            <a:xfrm>
              <a:off x="3535096" y="5902100"/>
              <a:ext cx="434046" cy="73582"/>
            </a:xfrm>
            <a:custGeom>
              <a:avLst/>
              <a:gdLst>
                <a:gd name="T0" fmla="*/ 173 w 173"/>
                <a:gd name="T1" fmla="*/ 17 h 29"/>
                <a:gd name="T2" fmla="*/ 24 w 173"/>
                <a:gd name="T3" fmla="*/ 17 h 29"/>
                <a:gd name="T4" fmla="*/ 24 w 173"/>
                <a:gd name="T5" fmla="*/ 12 h 29"/>
                <a:gd name="T6" fmla="*/ 173 w 173"/>
                <a:gd name="T7" fmla="*/ 12 h 29"/>
                <a:gd name="T8" fmla="*/ 173 w 173"/>
                <a:gd name="T9" fmla="*/ 17 h 29"/>
                <a:gd name="T10" fmla="*/ 29 w 173"/>
                <a:gd name="T11" fmla="*/ 29 h 29"/>
                <a:gd name="T12" fmla="*/ 0 w 173"/>
                <a:gd name="T13" fmla="*/ 14 h 29"/>
                <a:gd name="T14" fmla="*/ 29 w 173"/>
                <a:gd name="T15" fmla="*/ 0 h 29"/>
                <a:gd name="T16" fmla="*/ 29 w 17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9">
                  <a:moveTo>
                    <a:pt x="173" y="17"/>
                  </a:moveTo>
                  <a:lnTo>
                    <a:pt x="24" y="17"/>
                  </a:lnTo>
                  <a:lnTo>
                    <a:pt x="24" y="12"/>
                  </a:lnTo>
                  <a:lnTo>
                    <a:pt x="173" y="12"/>
                  </a:lnTo>
                  <a:lnTo>
                    <a:pt x="173" y="17"/>
                  </a:lnTo>
                  <a:close/>
                  <a:moveTo>
                    <a:pt x="29" y="29"/>
                  </a:moveTo>
                  <a:lnTo>
                    <a:pt x="0" y="14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44" name="Freeform 93"/>
            <p:cNvSpPr>
              <a:spLocks noEditPoints="1"/>
            </p:cNvSpPr>
            <p:nvPr/>
          </p:nvSpPr>
          <p:spPr bwMode="auto">
            <a:xfrm>
              <a:off x="2664495" y="5681353"/>
              <a:ext cx="218277" cy="73582"/>
            </a:xfrm>
            <a:custGeom>
              <a:avLst/>
              <a:gdLst>
                <a:gd name="T0" fmla="*/ 0 w 87"/>
                <a:gd name="T1" fmla="*/ 12 h 29"/>
                <a:gd name="T2" fmla="*/ 63 w 87"/>
                <a:gd name="T3" fmla="*/ 12 h 29"/>
                <a:gd name="T4" fmla="*/ 63 w 87"/>
                <a:gd name="T5" fmla="*/ 17 h 29"/>
                <a:gd name="T6" fmla="*/ 0 w 87"/>
                <a:gd name="T7" fmla="*/ 17 h 29"/>
                <a:gd name="T8" fmla="*/ 0 w 87"/>
                <a:gd name="T9" fmla="*/ 12 h 29"/>
                <a:gd name="T10" fmla="*/ 58 w 87"/>
                <a:gd name="T11" fmla="*/ 0 h 29"/>
                <a:gd name="T12" fmla="*/ 87 w 87"/>
                <a:gd name="T13" fmla="*/ 15 h 29"/>
                <a:gd name="T14" fmla="*/ 58 w 87"/>
                <a:gd name="T15" fmla="*/ 29 h 29"/>
                <a:gd name="T16" fmla="*/ 58 w 8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9">
                  <a:moveTo>
                    <a:pt x="0" y="12"/>
                  </a:moveTo>
                  <a:lnTo>
                    <a:pt x="63" y="12"/>
                  </a:lnTo>
                  <a:lnTo>
                    <a:pt x="63" y="17"/>
                  </a:lnTo>
                  <a:lnTo>
                    <a:pt x="0" y="17"/>
                  </a:lnTo>
                  <a:lnTo>
                    <a:pt x="0" y="12"/>
                  </a:lnTo>
                  <a:close/>
                  <a:moveTo>
                    <a:pt x="58" y="0"/>
                  </a:moveTo>
                  <a:lnTo>
                    <a:pt x="87" y="15"/>
                  </a:lnTo>
                  <a:lnTo>
                    <a:pt x="58" y="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45" name="Freeform 94"/>
            <p:cNvSpPr>
              <a:spLocks noEditPoints="1"/>
            </p:cNvSpPr>
            <p:nvPr/>
          </p:nvSpPr>
          <p:spPr bwMode="auto">
            <a:xfrm>
              <a:off x="3023273" y="5937623"/>
              <a:ext cx="150536" cy="152240"/>
            </a:xfrm>
            <a:custGeom>
              <a:avLst/>
              <a:gdLst>
                <a:gd name="T0" fmla="*/ 0 w 60"/>
                <a:gd name="T1" fmla="*/ 57 h 60"/>
                <a:gd name="T2" fmla="*/ 41 w 60"/>
                <a:gd name="T3" fmla="*/ 16 h 60"/>
                <a:gd name="T4" fmla="*/ 44 w 60"/>
                <a:gd name="T5" fmla="*/ 19 h 60"/>
                <a:gd name="T6" fmla="*/ 4 w 60"/>
                <a:gd name="T7" fmla="*/ 60 h 60"/>
                <a:gd name="T8" fmla="*/ 0 w 60"/>
                <a:gd name="T9" fmla="*/ 57 h 60"/>
                <a:gd name="T10" fmla="*/ 29 w 60"/>
                <a:gd name="T11" fmla="*/ 11 h 60"/>
                <a:gd name="T12" fmla="*/ 60 w 60"/>
                <a:gd name="T13" fmla="*/ 0 h 60"/>
                <a:gd name="T14" fmla="*/ 49 w 60"/>
                <a:gd name="T15" fmla="*/ 31 h 60"/>
                <a:gd name="T16" fmla="*/ 29 w 60"/>
                <a:gd name="T17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0" y="57"/>
                  </a:moveTo>
                  <a:lnTo>
                    <a:pt x="41" y="16"/>
                  </a:lnTo>
                  <a:lnTo>
                    <a:pt x="44" y="19"/>
                  </a:lnTo>
                  <a:lnTo>
                    <a:pt x="4" y="60"/>
                  </a:lnTo>
                  <a:lnTo>
                    <a:pt x="0" y="57"/>
                  </a:lnTo>
                  <a:close/>
                  <a:moveTo>
                    <a:pt x="29" y="11"/>
                  </a:moveTo>
                  <a:lnTo>
                    <a:pt x="60" y="0"/>
                  </a:lnTo>
                  <a:lnTo>
                    <a:pt x="49" y="3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46" name="Rectangle 95"/>
            <p:cNvSpPr>
              <a:spLocks noChangeArrowheads="1"/>
            </p:cNvSpPr>
            <p:nvPr/>
          </p:nvSpPr>
          <p:spPr bwMode="auto">
            <a:xfrm>
              <a:off x="3929000" y="3562686"/>
              <a:ext cx="77777" cy="154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96"/>
            <p:cNvSpPr>
              <a:spLocks noChangeArrowheads="1"/>
            </p:cNvSpPr>
            <p:nvPr/>
          </p:nvSpPr>
          <p:spPr bwMode="auto">
            <a:xfrm>
              <a:off x="3404632" y="3684477"/>
              <a:ext cx="1171673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Magnetic axis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97"/>
            <p:cNvSpPr>
              <a:spLocks noChangeArrowheads="1"/>
            </p:cNvSpPr>
            <p:nvPr/>
          </p:nvSpPr>
          <p:spPr bwMode="auto">
            <a:xfrm>
              <a:off x="3602838" y="3890001"/>
              <a:ext cx="198206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(O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98"/>
            <p:cNvSpPr>
              <a:spLocks noChangeArrowheads="1"/>
            </p:cNvSpPr>
            <p:nvPr/>
          </p:nvSpPr>
          <p:spPr bwMode="auto">
            <a:xfrm>
              <a:off x="3791008" y="3890001"/>
              <a:ext cx="60214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99"/>
            <p:cNvSpPr>
              <a:spLocks noChangeArrowheads="1"/>
            </p:cNvSpPr>
            <p:nvPr/>
          </p:nvSpPr>
          <p:spPr bwMode="auto">
            <a:xfrm>
              <a:off x="3848714" y="3890001"/>
              <a:ext cx="494261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point)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100"/>
            <p:cNvSpPr>
              <a:spLocks noChangeArrowheads="1"/>
            </p:cNvSpPr>
            <p:nvPr/>
          </p:nvSpPr>
          <p:spPr bwMode="auto">
            <a:xfrm>
              <a:off x="5058021" y="2172231"/>
              <a:ext cx="436555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Edge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101"/>
            <p:cNvSpPr>
              <a:spLocks noChangeArrowheads="1"/>
            </p:cNvSpPr>
            <p:nvPr/>
          </p:nvSpPr>
          <p:spPr bwMode="auto">
            <a:xfrm>
              <a:off x="4636520" y="2377755"/>
              <a:ext cx="1329736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(closed gridded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102"/>
            <p:cNvSpPr>
              <a:spLocks noChangeArrowheads="1"/>
            </p:cNvSpPr>
            <p:nvPr/>
          </p:nvSpPr>
          <p:spPr bwMode="auto">
            <a:xfrm>
              <a:off x="4980244" y="2583278"/>
              <a:ext cx="607163" cy="21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region)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04"/>
            <p:cNvSpPr>
              <a:spLocks noEditPoints="1"/>
            </p:cNvSpPr>
            <p:nvPr/>
          </p:nvSpPr>
          <p:spPr bwMode="auto">
            <a:xfrm>
              <a:off x="3936523" y="3359699"/>
              <a:ext cx="775262" cy="284180"/>
            </a:xfrm>
            <a:custGeom>
              <a:avLst/>
              <a:gdLst>
                <a:gd name="T0" fmla="*/ 13 w 2143"/>
                <a:gd name="T1" fmla="*/ 740 h 774"/>
                <a:gd name="T2" fmla="*/ 1980 w 2143"/>
                <a:gd name="T3" fmla="*/ 69 h 774"/>
                <a:gd name="T4" fmla="*/ 2002 w 2143"/>
                <a:gd name="T5" fmla="*/ 79 h 774"/>
                <a:gd name="T6" fmla="*/ 1991 w 2143"/>
                <a:gd name="T7" fmla="*/ 100 h 774"/>
                <a:gd name="T8" fmla="*/ 24 w 2143"/>
                <a:gd name="T9" fmla="*/ 771 h 774"/>
                <a:gd name="T10" fmla="*/ 3 w 2143"/>
                <a:gd name="T11" fmla="*/ 761 h 774"/>
                <a:gd name="T12" fmla="*/ 13 w 2143"/>
                <a:gd name="T13" fmla="*/ 740 h 774"/>
                <a:gd name="T14" fmla="*/ 1922 w 2143"/>
                <a:gd name="T15" fmla="*/ 0 h 774"/>
                <a:gd name="T16" fmla="*/ 2143 w 2143"/>
                <a:gd name="T17" fmla="*/ 30 h 774"/>
                <a:gd name="T18" fmla="*/ 1986 w 2143"/>
                <a:gd name="T19" fmla="*/ 190 h 774"/>
                <a:gd name="T20" fmla="*/ 1922 w 2143"/>
                <a:gd name="T21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3" h="774">
                  <a:moveTo>
                    <a:pt x="13" y="740"/>
                  </a:moveTo>
                  <a:lnTo>
                    <a:pt x="1980" y="69"/>
                  </a:lnTo>
                  <a:cubicBezTo>
                    <a:pt x="1989" y="66"/>
                    <a:pt x="1999" y="70"/>
                    <a:pt x="2002" y="79"/>
                  </a:cubicBezTo>
                  <a:cubicBezTo>
                    <a:pt x="2004" y="88"/>
                    <a:pt x="2000" y="97"/>
                    <a:pt x="1991" y="100"/>
                  </a:cubicBezTo>
                  <a:lnTo>
                    <a:pt x="24" y="771"/>
                  </a:lnTo>
                  <a:cubicBezTo>
                    <a:pt x="15" y="774"/>
                    <a:pt x="6" y="770"/>
                    <a:pt x="3" y="761"/>
                  </a:cubicBezTo>
                  <a:cubicBezTo>
                    <a:pt x="0" y="752"/>
                    <a:pt x="4" y="743"/>
                    <a:pt x="13" y="740"/>
                  </a:cubicBezTo>
                  <a:close/>
                  <a:moveTo>
                    <a:pt x="1922" y="0"/>
                  </a:moveTo>
                  <a:lnTo>
                    <a:pt x="2143" y="30"/>
                  </a:lnTo>
                  <a:lnTo>
                    <a:pt x="1986" y="190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6" name="Rectangle 105"/>
            <p:cNvSpPr>
              <a:spLocks noChangeArrowheads="1"/>
            </p:cNvSpPr>
            <p:nvPr/>
          </p:nvSpPr>
          <p:spPr bwMode="auto">
            <a:xfrm>
              <a:off x="4468417" y="3402835"/>
              <a:ext cx="99385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4242" y="1461780"/>
              <a:ext cx="2541552" cy="484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07"/>
            <p:cNvSpPr>
              <a:spLocks noChangeArrowheads="1"/>
            </p:cNvSpPr>
            <p:nvPr/>
          </p:nvSpPr>
          <p:spPr bwMode="auto">
            <a:xfrm>
              <a:off x="4736873" y="4889708"/>
              <a:ext cx="695703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Poloidal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08"/>
            <p:cNvSpPr>
              <a:spLocks noChangeArrowheads="1"/>
            </p:cNvSpPr>
            <p:nvPr/>
          </p:nvSpPr>
          <p:spPr bwMode="auto">
            <a:xfrm>
              <a:off x="5439374" y="4889708"/>
              <a:ext cx="36708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field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09"/>
            <p:cNvSpPr>
              <a:spLocks noChangeArrowheads="1"/>
            </p:cNvSpPr>
            <p:nvPr/>
          </p:nvSpPr>
          <p:spPr bwMode="auto">
            <a:xfrm>
              <a:off x="4741890" y="5092694"/>
              <a:ext cx="546625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null (X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10"/>
            <p:cNvSpPr>
              <a:spLocks noChangeArrowheads="1"/>
            </p:cNvSpPr>
            <p:nvPr/>
          </p:nvSpPr>
          <p:spPr bwMode="auto">
            <a:xfrm>
              <a:off x="5258731" y="5092694"/>
              <a:ext cx="59312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11"/>
            <p:cNvSpPr>
              <a:spLocks noChangeArrowheads="1"/>
            </p:cNvSpPr>
            <p:nvPr/>
          </p:nvSpPr>
          <p:spPr bwMode="auto">
            <a:xfrm>
              <a:off x="5313928" y="5092694"/>
              <a:ext cx="49532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point)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112"/>
            <p:cNvSpPr>
              <a:spLocks noEditPoints="1"/>
            </p:cNvSpPr>
            <p:nvPr/>
          </p:nvSpPr>
          <p:spPr bwMode="auto">
            <a:xfrm>
              <a:off x="3316815" y="5052096"/>
              <a:ext cx="1379914" cy="598809"/>
            </a:xfrm>
            <a:custGeom>
              <a:avLst/>
              <a:gdLst>
                <a:gd name="T0" fmla="*/ 550 w 550"/>
                <a:gd name="T1" fmla="*/ 5 h 236"/>
                <a:gd name="T2" fmla="*/ 24 w 550"/>
                <a:gd name="T3" fmla="*/ 227 h 236"/>
                <a:gd name="T4" fmla="*/ 22 w 550"/>
                <a:gd name="T5" fmla="*/ 222 h 236"/>
                <a:gd name="T6" fmla="*/ 548 w 550"/>
                <a:gd name="T7" fmla="*/ 0 h 236"/>
                <a:gd name="T8" fmla="*/ 550 w 550"/>
                <a:gd name="T9" fmla="*/ 5 h 236"/>
                <a:gd name="T10" fmla="*/ 33 w 550"/>
                <a:gd name="T11" fmla="*/ 236 h 236"/>
                <a:gd name="T12" fmla="*/ 0 w 550"/>
                <a:gd name="T13" fmla="*/ 234 h 236"/>
                <a:gd name="T14" fmla="*/ 22 w 550"/>
                <a:gd name="T15" fmla="*/ 209 h 236"/>
                <a:gd name="T16" fmla="*/ 33 w 550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0" h="236">
                  <a:moveTo>
                    <a:pt x="550" y="5"/>
                  </a:moveTo>
                  <a:lnTo>
                    <a:pt x="24" y="227"/>
                  </a:lnTo>
                  <a:lnTo>
                    <a:pt x="22" y="222"/>
                  </a:lnTo>
                  <a:lnTo>
                    <a:pt x="548" y="0"/>
                  </a:lnTo>
                  <a:lnTo>
                    <a:pt x="550" y="5"/>
                  </a:lnTo>
                  <a:close/>
                  <a:moveTo>
                    <a:pt x="33" y="236"/>
                  </a:moveTo>
                  <a:lnTo>
                    <a:pt x="0" y="234"/>
                  </a:lnTo>
                  <a:lnTo>
                    <a:pt x="22" y="209"/>
                  </a:lnTo>
                  <a:lnTo>
                    <a:pt x="33" y="23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29" name="Rectangle 118"/>
            <p:cNvSpPr>
              <a:spLocks noChangeArrowheads="1"/>
            </p:cNvSpPr>
            <p:nvPr/>
          </p:nvSpPr>
          <p:spPr bwMode="auto">
            <a:xfrm>
              <a:off x="3635451" y="2905519"/>
              <a:ext cx="408766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Core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119"/>
            <p:cNvSpPr>
              <a:spLocks noChangeArrowheads="1"/>
            </p:cNvSpPr>
            <p:nvPr/>
          </p:nvSpPr>
          <p:spPr bwMode="auto">
            <a:xfrm>
              <a:off x="3116101" y="3111042"/>
              <a:ext cx="1510029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(grid suppressed)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120"/>
            <p:cNvSpPr>
              <a:spLocks noEditPoints="1"/>
            </p:cNvSpPr>
            <p:nvPr/>
          </p:nvSpPr>
          <p:spPr bwMode="auto">
            <a:xfrm>
              <a:off x="4839740" y="4288361"/>
              <a:ext cx="291036" cy="71045"/>
            </a:xfrm>
            <a:custGeom>
              <a:avLst/>
              <a:gdLst>
                <a:gd name="T0" fmla="*/ 116 w 116"/>
                <a:gd name="T1" fmla="*/ 16 h 28"/>
                <a:gd name="T2" fmla="*/ 24 w 116"/>
                <a:gd name="T3" fmla="*/ 16 h 28"/>
                <a:gd name="T4" fmla="*/ 24 w 116"/>
                <a:gd name="T5" fmla="*/ 12 h 28"/>
                <a:gd name="T6" fmla="*/ 116 w 116"/>
                <a:gd name="T7" fmla="*/ 12 h 28"/>
                <a:gd name="T8" fmla="*/ 116 w 116"/>
                <a:gd name="T9" fmla="*/ 16 h 28"/>
                <a:gd name="T10" fmla="*/ 29 w 116"/>
                <a:gd name="T11" fmla="*/ 28 h 28"/>
                <a:gd name="T12" fmla="*/ 0 w 116"/>
                <a:gd name="T13" fmla="*/ 14 h 28"/>
                <a:gd name="T14" fmla="*/ 29 w 116"/>
                <a:gd name="T15" fmla="*/ 0 h 28"/>
                <a:gd name="T16" fmla="*/ 29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16" y="16"/>
                  </a:moveTo>
                  <a:lnTo>
                    <a:pt x="24" y="16"/>
                  </a:lnTo>
                  <a:lnTo>
                    <a:pt x="24" y="12"/>
                  </a:lnTo>
                  <a:lnTo>
                    <a:pt x="116" y="12"/>
                  </a:lnTo>
                  <a:lnTo>
                    <a:pt x="116" y="16"/>
                  </a:lnTo>
                  <a:close/>
                  <a:moveTo>
                    <a:pt x="29" y="28"/>
                  </a:moveTo>
                  <a:lnTo>
                    <a:pt x="0" y="14"/>
                  </a:lnTo>
                  <a:lnTo>
                    <a:pt x="29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2" name="Freeform 121"/>
            <p:cNvSpPr>
              <a:spLocks noEditPoints="1"/>
            </p:cNvSpPr>
            <p:nvPr/>
          </p:nvSpPr>
          <p:spPr bwMode="auto">
            <a:xfrm>
              <a:off x="3969139" y="2230590"/>
              <a:ext cx="943359" cy="73583"/>
            </a:xfrm>
            <a:custGeom>
              <a:avLst/>
              <a:gdLst>
                <a:gd name="T0" fmla="*/ 376 w 376"/>
                <a:gd name="T1" fmla="*/ 17 h 29"/>
                <a:gd name="T2" fmla="*/ 25 w 376"/>
                <a:gd name="T3" fmla="*/ 17 h 29"/>
                <a:gd name="T4" fmla="*/ 25 w 376"/>
                <a:gd name="T5" fmla="*/ 13 h 29"/>
                <a:gd name="T6" fmla="*/ 376 w 376"/>
                <a:gd name="T7" fmla="*/ 13 h 29"/>
                <a:gd name="T8" fmla="*/ 376 w 376"/>
                <a:gd name="T9" fmla="*/ 17 h 29"/>
                <a:gd name="T10" fmla="*/ 29 w 376"/>
                <a:gd name="T11" fmla="*/ 29 h 29"/>
                <a:gd name="T12" fmla="*/ 0 w 376"/>
                <a:gd name="T13" fmla="*/ 15 h 29"/>
                <a:gd name="T14" fmla="*/ 29 w 376"/>
                <a:gd name="T15" fmla="*/ 0 h 29"/>
                <a:gd name="T16" fmla="*/ 29 w 37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29">
                  <a:moveTo>
                    <a:pt x="376" y="17"/>
                  </a:moveTo>
                  <a:lnTo>
                    <a:pt x="25" y="17"/>
                  </a:lnTo>
                  <a:lnTo>
                    <a:pt x="25" y="13"/>
                  </a:lnTo>
                  <a:lnTo>
                    <a:pt x="376" y="13"/>
                  </a:lnTo>
                  <a:lnTo>
                    <a:pt x="376" y="17"/>
                  </a:lnTo>
                  <a:close/>
                  <a:moveTo>
                    <a:pt x="29" y="29"/>
                  </a:moveTo>
                  <a:lnTo>
                    <a:pt x="0" y="15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0000"/>
            </a:solidFill>
            <a:ln w="1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3" name="Freeform 122"/>
            <p:cNvSpPr>
              <a:spLocks noEditPoints="1"/>
            </p:cNvSpPr>
            <p:nvPr/>
          </p:nvSpPr>
          <p:spPr bwMode="auto">
            <a:xfrm>
              <a:off x="3246565" y="1674915"/>
              <a:ext cx="1013610" cy="180151"/>
            </a:xfrm>
            <a:custGeom>
              <a:avLst/>
              <a:gdLst>
                <a:gd name="T0" fmla="*/ 404 w 404"/>
                <a:gd name="T1" fmla="*/ 5 h 71"/>
                <a:gd name="T2" fmla="*/ 24 w 404"/>
                <a:gd name="T3" fmla="*/ 59 h 71"/>
                <a:gd name="T4" fmla="*/ 23 w 404"/>
                <a:gd name="T5" fmla="*/ 55 h 71"/>
                <a:gd name="T6" fmla="*/ 404 w 404"/>
                <a:gd name="T7" fmla="*/ 0 h 71"/>
                <a:gd name="T8" fmla="*/ 404 w 404"/>
                <a:gd name="T9" fmla="*/ 5 h 71"/>
                <a:gd name="T10" fmla="*/ 30 w 404"/>
                <a:gd name="T11" fmla="*/ 71 h 71"/>
                <a:gd name="T12" fmla="*/ 0 w 404"/>
                <a:gd name="T13" fmla="*/ 60 h 71"/>
                <a:gd name="T14" fmla="*/ 26 w 404"/>
                <a:gd name="T15" fmla="*/ 42 h 71"/>
                <a:gd name="T16" fmla="*/ 30 w 404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71">
                  <a:moveTo>
                    <a:pt x="404" y="5"/>
                  </a:moveTo>
                  <a:lnTo>
                    <a:pt x="24" y="59"/>
                  </a:lnTo>
                  <a:lnTo>
                    <a:pt x="23" y="55"/>
                  </a:lnTo>
                  <a:lnTo>
                    <a:pt x="404" y="0"/>
                  </a:lnTo>
                  <a:lnTo>
                    <a:pt x="404" y="5"/>
                  </a:lnTo>
                  <a:close/>
                  <a:moveTo>
                    <a:pt x="30" y="71"/>
                  </a:moveTo>
                  <a:lnTo>
                    <a:pt x="0" y="60"/>
                  </a:lnTo>
                  <a:lnTo>
                    <a:pt x="26" y="42"/>
                  </a:lnTo>
                  <a:lnTo>
                    <a:pt x="30" y="71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4" name="Freeform 123"/>
            <p:cNvSpPr>
              <a:spLocks noEditPoints="1"/>
            </p:cNvSpPr>
            <p:nvPr/>
          </p:nvSpPr>
          <p:spPr bwMode="auto">
            <a:xfrm>
              <a:off x="2732234" y="5128216"/>
              <a:ext cx="296054" cy="517614"/>
            </a:xfrm>
            <a:custGeom>
              <a:avLst/>
              <a:gdLst>
                <a:gd name="T0" fmla="*/ 4 w 118"/>
                <a:gd name="T1" fmla="*/ 0 h 204"/>
                <a:gd name="T2" fmla="*/ 108 w 118"/>
                <a:gd name="T3" fmla="*/ 182 h 204"/>
                <a:gd name="T4" fmla="*/ 104 w 118"/>
                <a:gd name="T5" fmla="*/ 184 h 204"/>
                <a:gd name="T6" fmla="*/ 0 w 118"/>
                <a:gd name="T7" fmla="*/ 2 h 204"/>
                <a:gd name="T8" fmla="*/ 4 w 118"/>
                <a:gd name="T9" fmla="*/ 0 h 204"/>
                <a:gd name="T10" fmla="*/ 116 w 118"/>
                <a:gd name="T11" fmla="*/ 172 h 204"/>
                <a:gd name="T12" fmla="*/ 118 w 118"/>
                <a:gd name="T13" fmla="*/ 204 h 204"/>
                <a:gd name="T14" fmla="*/ 91 w 118"/>
                <a:gd name="T15" fmla="*/ 186 h 204"/>
                <a:gd name="T16" fmla="*/ 116 w 118"/>
                <a:gd name="T17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04">
                  <a:moveTo>
                    <a:pt x="4" y="0"/>
                  </a:moveTo>
                  <a:lnTo>
                    <a:pt x="108" y="182"/>
                  </a:lnTo>
                  <a:lnTo>
                    <a:pt x="104" y="184"/>
                  </a:lnTo>
                  <a:lnTo>
                    <a:pt x="0" y="2"/>
                  </a:lnTo>
                  <a:lnTo>
                    <a:pt x="4" y="0"/>
                  </a:lnTo>
                  <a:close/>
                  <a:moveTo>
                    <a:pt x="116" y="172"/>
                  </a:moveTo>
                  <a:lnTo>
                    <a:pt x="118" y="204"/>
                  </a:lnTo>
                  <a:lnTo>
                    <a:pt x="91" y="186"/>
                  </a:lnTo>
                  <a:lnTo>
                    <a:pt x="116" y="172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5" name="Freeform 124"/>
            <p:cNvSpPr>
              <a:spLocks noEditPoints="1"/>
            </p:cNvSpPr>
            <p:nvPr/>
          </p:nvSpPr>
          <p:spPr bwMode="auto">
            <a:xfrm>
              <a:off x="3246565" y="5681353"/>
              <a:ext cx="1302138" cy="73583"/>
            </a:xfrm>
            <a:custGeom>
              <a:avLst/>
              <a:gdLst>
                <a:gd name="T0" fmla="*/ 519 w 519"/>
                <a:gd name="T1" fmla="*/ 17 h 29"/>
                <a:gd name="T2" fmla="*/ 24 w 519"/>
                <a:gd name="T3" fmla="*/ 17 h 29"/>
                <a:gd name="T4" fmla="*/ 24 w 519"/>
                <a:gd name="T5" fmla="*/ 12 h 29"/>
                <a:gd name="T6" fmla="*/ 519 w 519"/>
                <a:gd name="T7" fmla="*/ 12 h 29"/>
                <a:gd name="T8" fmla="*/ 519 w 519"/>
                <a:gd name="T9" fmla="*/ 17 h 29"/>
                <a:gd name="T10" fmla="*/ 28 w 519"/>
                <a:gd name="T11" fmla="*/ 29 h 29"/>
                <a:gd name="T12" fmla="*/ 0 w 519"/>
                <a:gd name="T13" fmla="*/ 15 h 29"/>
                <a:gd name="T14" fmla="*/ 28 w 519"/>
                <a:gd name="T15" fmla="*/ 0 h 29"/>
                <a:gd name="T16" fmla="*/ 28 w 51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29">
                  <a:moveTo>
                    <a:pt x="519" y="17"/>
                  </a:moveTo>
                  <a:lnTo>
                    <a:pt x="24" y="17"/>
                  </a:lnTo>
                  <a:lnTo>
                    <a:pt x="24" y="12"/>
                  </a:lnTo>
                  <a:lnTo>
                    <a:pt x="519" y="12"/>
                  </a:lnTo>
                  <a:lnTo>
                    <a:pt x="519" y="17"/>
                  </a:lnTo>
                  <a:close/>
                  <a:moveTo>
                    <a:pt x="28" y="29"/>
                  </a:moveTo>
                  <a:lnTo>
                    <a:pt x="0" y="15"/>
                  </a:lnTo>
                  <a:lnTo>
                    <a:pt x="28" y="0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36" name="Rectangle 125"/>
            <p:cNvSpPr>
              <a:spLocks noChangeArrowheads="1"/>
            </p:cNvSpPr>
            <p:nvPr/>
          </p:nvSpPr>
          <p:spPr bwMode="auto">
            <a:xfrm>
              <a:off x="4636515" y="5622994"/>
              <a:ext cx="96500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Private flux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26"/>
            <p:cNvSpPr>
              <a:spLocks noChangeArrowheads="1"/>
            </p:cNvSpPr>
            <p:nvPr/>
          </p:nvSpPr>
          <p:spPr bwMode="auto">
            <a:xfrm>
              <a:off x="4307846" y="1586110"/>
              <a:ext cx="597921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Scrape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127"/>
            <p:cNvSpPr>
              <a:spLocks noChangeArrowheads="1"/>
            </p:cNvSpPr>
            <p:nvPr/>
          </p:nvSpPr>
          <p:spPr bwMode="auto">
            <a:xfrm>
              <a:off x="4872355" y="1586110"/>
              <a:ext cx="59312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128"/>
            <p:cNvSpPr>
              <a:spLocks noChangeArrowheads="1"/>
            </p:cNvSpPr>
            <p:nvPr/>
          </p:nvSpPr>
          <p:spPr bwMode="auto">
            <a:xfrm>
              <a:off x="4930061" y="1586110"/>
              <a:ext cx="227626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off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129"/>
            <p:cNvSpPr>
              <a:spLocks noChangeArrowheads="1"/>
            </p:cNvSpPr>
            <p:nvPr/>
          </p:nvSpPr>
          <p:spPr bwMode="auto">
            <a:xfrm>
              <a:off x="4275229" y="1789096"/>
              <a:ext cx="955390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layer (SOL)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130"/>
            <p:cNvSpPr>
              <a:spLocks noChangeArrowheads="1"/>
            </p:cNvSpPr>
            <p:nvPr/>
          </p:nvSpPr>
          <p:spPr bwMode="auto">
            <a:xfrm>
              <a:off x="2172741" y="4960753"/>
              <a:ext cx="68768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Divertor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131"/>
            <p:cNvSpPr>
              <a:spLocks noChangeArrowheads="1"/>
            </p:cNvSpPr>
            <p:nvPr/>
          </p:nvSpPr>
          <p:spPr bwMode="auto">
            <a:xfrm>
              <a:off x="2207866" y="5181499"/>
              <a:ext cx="437620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Inner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132"/>
            <p:cNvSpPr>
              <a:spLocks noChangeArrowheads="1"/>
            </p:cNvSpPr>
            <p:nvPr/>
          </p:nvSpPr>
          <p:spPr bwMode="auto">
            <a:xfrm>
              <a:off x="2099983" y="5387023"/>
              <a:ext cx="666849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divertor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133"/>
            <p:cNvSpPr>
              <a:spLocks noChangeArrowheads="1"/>
            </p:cNvSpPr>
            <p:nvPr/>
          </p:nvSpPr>
          <p:spPr bwMode="auto">
            <a:xfrm>
              <a:off x="2182777" y="5592546"/>
              <a:ext cx="496930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target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134"/>
            <p:cNvSpPr>
              <a:spLocks noChangeArrowheads="1"/>
            </p:cNvSpPr>
            <p:nvPr/>
          </p:nvSpPr>
          <p:spPr bwMode="auto">
            <a:xfrm>
              <a:off x="5073070" y="4080300"/>
              <a:ext cx="777457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Chamber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135"/>
            <p:cNvSpPr>
              <a:spLocks noChangeArrowheads="1"/>
            </p:cNvSpPr>
            <p:nvPr/>
          </p:nvSpPr>
          <p:spPr bwMode="auto">
            <a:xfrm>
              <a:off x="5278803" y="4285824"/>
              <a:ext cx="338234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wall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136"/>
            <p:cNvSpPr>
              <a:spLocks noChangeArrowheads="1"/>
            </p:cNvSpPr>
            <p:nvPr/>
          </p:nvSpPr>
          <p:spPr bwMode="auto">
            <a:xfrm>
              <a:off x="2172741" y="6061952"/>
              <a:ext cx="1215077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Divertor dome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137"/>
            <p:cNvSpPr>
              <a:spLocks noChangeArrowheads="1"/>
            </p:cNvSpPr>
            <p:nvPr/>
          </p:nvSpPr>
          <p:spPr bwMode="auto">
            <a:xfrm>
              <a:off x="3984192" y="5843742"/>
              <a:ext cx="1740861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Outer divertor target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138"/>
            <p:cNvSpPr>
              <a:spLocks noEditPoints="1"/>
            </p:cNvSpPr>
            <p:nvPr/>
          </p:nvSpPr>
          <p:spPr bwMode="auto">
            <a:xfrm>
              <a:off x="3535094" y="5902100"/>
              <a:ext cx="434047" cy="73583"/>
            </a:xfrm>
            <a:custGeom>
              <a:avLst/>
              <a:gdLst>
                <a:gd name="T0" fmla="*/ 173 w 173"/>
                <a:gd name="T1" fmla="*/ 17 h 29"/>
                <a:gd name="T2" fmla="*/ 24 w 173"/>
                <a:gd name="T3" fmla="*/ 17 h 29"/>
                <a:gd name="T4" fmla="*/ 24 w 173"/>
                <a:gd name="T5" fmla="*/ 12 h 29"/>
                <a:gd name="T6" fmla="*/ 173 w 173"/>
                <a:gd name="T7" fmla="*/ 12 h 29"/>
                <a:gd name="T8" fmla="*/ 173 w 173"/>
                <a:gd name="T9" fmla="*/ 17 h 29"/>
                <a:gd name="T10" fmla="*/ 29 w 173"/>
                <a:gd name="T11" fmla="*/ 29 h 29"/>
                <a:gd name="T12" fmla="*/ 0 w 173"/>
                <a:gd name="T13" fmla="*/ 14 h 29"/>
                <a:gd name="T14" fmla="*/ 29 w 173"/>
                <a:gd name="T15" fmla="*/ 0 h 29"/>
                <a:gd name="T16" fmla="*/ 29 w 17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9">
                  <a:moveTo>
                    <a:pt x="173" y="17"/>
                  </a:moveTo>
                  <a:lnTo>
                    <a:pt x="24" y="17"/>
                  </a:lnTo>
                  <a:lnTo>
                    <a:pt x="24" y="12"/>
                  </a:lnTo>
                  <a:lnTo>
                    <a:pt x="173" y="12"/>
                  </a:lnTo>
                  <a:lnTo>
                    <a:pt x="173" y="17"/>
                  </a:lnTo>
                  <a:close/>
                  <a:moveTo>
                    <a:pt x="29" y="29"/>
                  </a:moveTo>
                  <a:lnTo>
                    <a:pt x="0" y="14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50" name="Freeform 139"/>
            <p:cNvSpPr>
              <a:spLocks noEditPoints="1"/>
            </p:cNvSpPr>
            <p:nvPr/>
          </p:nvSpPr>
          <p:spPr bwMode="auto">
            <a:xfrm>
              <a:off x="2664492" y="5681353"/>
              <a:ext cx="218278" cy="73583"/>
            </a:xfrm>
            <a:custGeom>
              <a:avLst/>
              <a:gdLst>
                <a:gd name="T0" fmla="*/ 0 w 87"/>
                <a:gd name="T1" fmla="*/ 12 h 29"/>
                <a:gd name="T2" fmla="*/ 63 w 87"/>
                <a:gd name="T3" fmla="*/ 12 h 29"/>
                <a:gd name="T4" fmla="*/ 63 w 87"/>
                <a:gd name="T5" fmla="*/ 17 h 29"/>
                <a:gd name="T6" fmla="*/ 0 w 87"/>
                <a:gd name="T7" fmla="*/ 17 h 29"/>
                <a:gd name="T8" fmla="*/ 0 w 87"/>
                <a:gd name="T9" fmla="*/ 12 h 29"/>
                <a:gd name="T10" fmla="*/ 58 w 87"/>
                <a:gd name="T11" fmla="*/ 0 h 29"/>
                <a:gd name="T12" fmla="*/ 87 w 87"/>
                <a:gd name="T13" fmla="*/ 15 h 29"/>
                <a:gd name="T14" fmla="*/ 58 w 87"/>
                <a:gd name="T15" fmla="*/ 29 h 29"/>
                <a:gd name="T16" fmla="*/ 58 w 8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9">
                  <a:moveTo>
                    <a:pt x="0" y="12"/>
                  </a:moveTo>
                  <a:lnTo>
                    <a:pt x="63" y="12"/>
                  </a:lnTo>
                  <a:lnTo>
                    <a:pt x="63" y="17"/>
                  </a:lnTo>
                  <a:lnTo>
                    <a:pt x="0" y="17"/>
                  </a:lnTo>
                  <a:lnTo>
                    <a:pt x="0" y="12"/>
                  </a:lnTo>
                  <a:close/>
                  <a:moveTo>
                    <a:pt x="58" y="0"/>
                  </a:moveTo>
                  <a:lnTo>
                    <a:pt x="87" y="15"/>
                  </a:lnTo>
                  <a:lnTo>
                    <a:pt x="58" y="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51" name="Freeform 140"/>
            <p:cNvSpPr>
              <a:spLocks noEditPoints="1"/>
            </p:cNvSpPr>
            <p:nvPr/>
          </p:nvSpPr>
          <p:spPr bwMode="auto">
            <a:xfrm>
              <a:off x="3023271" y="5937622"/>
              <a:ext cx="150536" cy="152240"/>
            </a:xfrm>
            <a:custGeom>
              <a:avLst/>
              <a:gdLst>
                <a:gd name="T0" fmla="*/ 0 w 60"/>
                <a:gd name="T1" fmla="*/ 57 h 60"/>
                <a:gd name="T2" fmla="*/ 41 w 60"/>
                <a:gd name="T3" fmla="*/ 16 h 60"/>
                <a:gd name="T4" fmla="*/ 44 w 60"/>
                <a:gd name="T5" fmla="*/ 19 h 60"/>
                <a:gd name="T6" fmla="*/ 4 w 60"/>
                <a:gd name="T7" fmla="*/ 60 h 60"/>
                <a:gd name="T8" fmla="*/ 0 w 60"/>
                <a:gd name="T9" fmla="*/ 57 h 60"/>
                <a:gd name="T10" fmla="*/ 29 w 60"/>
                <a:gd name="T11" fmla="*/ 11 h 60"/>
                <a:gd name="T12" fmla="*/ 60 w 60"/>
                <a:gd name="T13" fmla="*/ 0 h 60"/>
                <a:gd name="T14" fmla="*/ 49 w 60"/>
                <a:gd name="T15" fmla="*/ 31 h 60"/>
                <a:gd name="T16" fmla="*/ 29 w 60"/>
                <a:gd name="T17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0" y="57"/>
                  </a:moveTo>
                  <a:lnTo>
                    <a:pt x="41" y="16"/>
                  </a:lnTo>
                  <a:lnTo>
                    <a:pt x="44" y="19"/>
                  </a:lnTo>
                  <a:lnTo>
                    <a:pt x="4" y="60"/>
                  </a:lnTo>
                  <a:lnTo>
                    <a:pt x="0" y="57"/>
                  </a:lnTo>
                  <a:close/>
                  <a:moveTo>
                    <a:pt x="29" y="11"/>
                  </a:moveTo>
                  <a:lnTo>
                    <a:pt x="60" y="0"/>
                  </a:lnTo>
                  <a:lnTo>
                    <a:pt x="49" y="3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52" name="Rectangle 141"/>
            <p:cNvSpPr>
              <a:spLocks noChangeArrowheads="1"/>
            </p:cNvSpPr>
            <p:nvPr/>
          </p:nvSpPr>
          <p:spPr bwMode="auto">
            <a:xfrm>
              <a:off x="3928996" y="3562686"/>
              <a:ext cx="78547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142"/>
            <p:cNvSpPr>
              <a:spLocks noChangeArrowheads="1"/>
            </p:cNvSpPr>
            <p:nvPr/>
          </p:nvSpPr>
          <p:spPr bwMode="auto">
            <a:xfrm>
              <a:off x="3404629" y="3684477"/>
              <a:ext cx="1171797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Magnetic axis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143"/>
            <p:cNvSpPr>
              <a:spLocks noChangeArrowheads="1"/>
            </p:cNvSpPr>
            <p:nvPr/>
          </p:nvSpPr>
          <p:spPr bwMode="auto">
            <a:xfrm>
              <a:off x="3602834" y="3890001"/>
              <a:ext cx="198772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(O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44"/>
            <p:cNvSpPr>
              <a:spLocks noChangeArrowheads="1"/>
            </p:cNvSpPr>
            <p:nvPr/>
          </p:nvSpPr>
          <p:spPr bwMode="auto">
            <a:xfrm>
              <a:off x="3791005" y="3890001"/>
              <a:ext cx="59312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145"/>
            <p:cNvSpPr>
              <a:spLocks noChangeArrowheads="1"/>
            </p:cNvSpPr>
            <p:nvPr/>
          </p:nvSpPr>
          <p:spPr bwMode="auto">
            <a:xfrm>
              <a:off x="3848710" y="3890001"/>
              <a:ext cx="49532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point)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146"/>
            <p:cNvSpPr>
              <a:spLocks noChangeArrowheads="1"/>
            </p:cNvSpPr>
            <p:nvPr/>
          </p:nvSpPr>
          <p:spPr bwMode="auto">
            <a:xfrm>
              <a:off x="5058016" y="2172231"/>
              <a:ext cx="437620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Edge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147"/>
            <p:cNvSpPr>
              <a:spLocks noChangeArrowheads="1"/>
            </p:cNvSpPr>
            <p:nvPr/>
          </p:nvSpPr>
          <p:spPr bwMode="auto">
            <a:xfrm>
              <a:off x="4636515" y="2377755"/>
              <a:ext cx="1330492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(closed gridded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148"/>
            <p:cNvSpPr>
              <a:spLocks noChangeArrowheads="1"/>
            </p:cNvSpPr>
            <p:nvPr/>
          </p:nvSpPr>
          <p:spPr bwMode="auto">
            <a:xfrm>
              <a:off x="4980240" y="2583278"/>
              <a:ext cx="605934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region)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150"/>
            <p:cNvSpPr>
              <a:spLocks noChangeArrowheads="1"/>
            </p:cNvSpPr>
            <p:nvPr/>
          </p:nvSpPr>
          <p:spPr bwMode="auto">
            <a:xfrm>
              <a:off x="4736873" y="4889708"/>
              <a:ext cx="695703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Poloidal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151"/>
            <p:cNvSpPr>
              <a:spLocks noChangeArrowheads="1"/>
            </p:cNvSpPr>
            <p:nvPr/>
          </p:nvSpPr>
          <p:spPr bwMode="auto">
            <a:xfrm>
              <a:off x="5439374" y="4889708"/>
              <a:ext cx="36708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field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152"/>
            <p:cNvSpPr>
              <a:spLocks noChangeArrowheads="1"/>
            </p:cNvSpPr>
            <p:nvPr/>
          </p:nvSpPr>
          <p:spPr bwMode="auto">
            <a:xfrm>
              <a:off x="4741890" y="5092694"/>
              <a:ext cx="546625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null (X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153"/>
            <p:cNvSpPr>
              <a:spLocks noChangeArrowheads="1"/>
            </p:cNvSpPr>
            <p:nvPr/>
          </p:nvSpPr>
          <p:spPr bwMode="auto">
            <a:xfrm>
              <a:off x="5258731" y="5092694"/>
              <a:ext cx="59312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154"/>
            <p:cNvSpPr>
              <a:spLocks noChangeArrowheads="1"/>
            </p:cNvSpPr>
            <p:nvPr/>
          </p:nvSpPr>
          <p:spPr bwMode="auto">
            <a:xfrm>
              <a:off x="5313928" y="5092694"/>
              <a:ext cx="49532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point)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155"/>
            <p:cNvSpPr>
              <a:spLocks noEditPoints="1"/>
            </p:cNvSpPr>
            <p:nvPr/>
          </p:nvSpPr>
          <p:spPr bwMode="auto">
            <a:xfrm>
              <a:off x="3316815" y="5052096"/>
              <a:ext cx="1379914" cy="598809"/>
            </a:xfrm>
            <a:custGeom>
              <a:avLst/>
              <a:gdLst>
                <a:gd name="T0" fmla="*/ 550 w 550"/>
                <a:gd name="T1" fmla="*/ 5 h 236"/>
                <a:gd name="T2" fmla="*/ 24 w 550"/>
                <a:gd name="T3" fmla="*/ 227 h 236"/>
                <a:gd name="T4" fmla="*/ 22 w 550"/>
                <a:gd name="T5" fmla="*/ 222 h 236"/>
                <a:gd name="T6" fmla="*/ 548 w 550"/>
                <a:gd name="T7" fmla="*/ 0 h 236"/>
                <a:gd name="T8" fmla="*/ 550 w 550"/>
                <a:gd name="T9" fmla="*/ 5 h 236"/>
                <a:gd name="T10" fmla="*/ 33 w 550"/>
                <a:gd name="T11" fmla="*/ 236 h 236"/>
                <a:gd name="T12" fmla="*/ 0 w 550"/>
                <a:gd name="T13" fmla="*/ 234 h 236"/>
                <a:gd name="T14" fmla="*/ 22 w 550"/>
                <a:gd name="T15" fmla="*/ 209 h 236"/>
                <a:gd name="T16" fmla="*/ 33 w 550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0" h="236">
                  <a:moveTo>
                    <a:pt x="550" y="5"/>
                  </a:moveTo>
                  <a:lnTo>
                    <a:pt x="24" y="227"/>
                  </a:lnTo>
                  <a:lnTo>
                    <a:pt x="22" y="222"/>
                  </a:lnTo>
                  <a:lnTo>
                    <a:pt x="548" y="0"/>
                  </a:lnTo>
                  <a:lnTo>
                    <a:pt x="550" y="5"/>
                  </a:lnTo>
                  <a:close/>
                  <a:moveTo>
                    <a:pt x="33" y="236"/>
                  </a:moveTo>
                  <a:lnTo>
                    <a:pt x="0" y="234"/>
                  </a:lnTo>
                  <a:lnTo>
                    <a:pt x="22" y="209"/>
                  </a:lnTo>
                  <a:lnTo>
                    <a:pt x="33" y="23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72" name="Rectangle 161"/>
            <p:cNvSpPr>
              <a:spLocks noChangeArrowheads="1"/>
            </p:cNvSpPr>
            <p:nvPr/>
          </p:nvSpPr>
          <p:spPr bwMode="auto">
            <a:xfrm>
              <a:off x="3635451" y="2905519"/>
              <a:ext cx="408766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Core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116101" y="3111042"/>
              <a:ext cx="1510029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(grid suppressed)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163"/>
            <p:cNvSpPr>
              <a:spLocks noEditPoints="1"/>
            </p:cNvSpPr>
            <p:nvPr/>
          </p:nvSpPr>
          <p:spPr bwMode="auto">
            <a:xfrm>
              <a:off x="4839740" y="4288361"/>
              <a:ext cx="291036" cy="71045"/>
            </a:xfrm>
            <a:custGeom>
              <a:avLst/>
              <a:gdLst>
                <a:gd name="T0" fmla="*/ 116 w 116"/>
                <a:gd name="T1" fmla="*/ 16 h 28"/>
                <a:gd name="T2" fmla="*/ 24 w 116"/>
                <a:gd name="T3" fmla="*/ 16 h 28"/>
                <a:gd name="T4" fmla="*/ 24 w 116"/>
                <a:gd name="T5" fmla="*/ 12 h 28"/>
                <a:gd name="T6" fmla="*/ 116 w 116"/>
                <a:gd name="T7" fmla="*/ 12 h 28"/>
                <a:gd name="T8" fmla="*/ 116 w 116"/>
                <a:gd name="T9" fmla="*/ 16 h 28"/>
                <a:gd name="T10" fmla="*/ 29 w 116"/>
                <a:gd name="T11" fmla="*/ 28 h 28"/>
                <a:gd name="T12" fmla="*/ 0 w 116"/>
                <a:gd name="T13" fmla="*/ 14 h 28"/>
                <a:gd name="T14" fmla="*/ 29 w 116"/>
                <a:gd name="T15" fmla="*/ 0 h 28"/>
                <a:gd name="T16" fmla="*/ 29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16" y="16"/>
                  </a:moveTo>
                  <a:lnTo>
                    <a:pt x="24" y="16"/>
                  </a:lnTo>
                  <a:lnTo>
                    <a:pt x="24" y="12"/>
                  </a:lnTo>
                  <a:lnTo>
                    <a:pt x="116" y="12"/>
                  </a:lnTo>
                  <a:lnTo>
                    <a:pt x="116" y="16"/>
                  </a:lnTo>
                  <a:close/>
                  <a:moveTo>
                    <a:pt x="29" y="28"/>
                  </a:moveTo>
                  <a:lnTo>
                    <a:pt x="0" y="14"/>
                  </a:lnTo>
                  <a:lnTo>
                    <a:pt x="29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75" name="Freeform 164"/>
            <p:cNvSpPr>
              <a:spLocks noEditPoints="1"/>
            </p:cNvSpPr>
            <p:nvPr/>
          </p:nvSpPr>
          <p:spPr bwMode="auto">
            <a:xfrm>
              <a:off x="3969139" y="2230590"/>
              <a:ext cx="943359" cy="73583"/>
            </a:xfrm>
            <a:custGeom>
              <a:avLst/>
              <a:gdLst>
                <a:gd name="T0" fmla="*/ 376 w 376"/>
                <a:gd name="T1" fmla="*/ 17 h 29"/>
                <a:gd name="T2" fmla="*/ 25 w 376"/>
                <a:gd name="T3" fmla="*/ 17 h 29"/>
                <a:gd name="T4" fmla="*/ 25 w 376"/>
                <a:gd name="T5" fmla="*/ 13 h 29"/>
                <a:gd name="T6" fmla="*/ 376 w 376"/>
                <a:gd name="T7" fmla="*/ 13 h 29"/>
                <a:gd name="T8" fmla="*/ 376 w 376"/>
                <a:gd name="T9" fmla="*/ 17 h 29"/>
                <a:gd name="T10" fmla="*/ 29 w 376"/>
                <a:gd name="T11" fmla="*/ 29 h 29"/>
                <a:gd name="T12" fmla="*/ 0 w 376"/>
                <a:gd name="T13" fmla="*/ 15 h 29"/>
                <a:gd name="T14" fmla="*/ 29 w 376"/>
                <a:gd name="T15" fmla="*/ 0 h 29"/>
                <a:gd name="T16" fmla="*/ 29 w 37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29">
                  <a:moveTo>
                    <a:pt x="376" y="17"/>
                  </a:moveTo>
                  <a:lnTo>
                    <a:pt x="25" y="17"/>
                  </a:lnTo>
                  <a:lnTo>
                    <a:pt x="25" y="13"/>
                  </a:lnTo>
                  <a:lnTo>
                    <a:pt x="376" y="13"/>
                  </a:lnTo>
                  <a:lnTo>
                    <a:pt x="376" y="17"/>
                  </a:lnTo>
                  <a:close/>
                  <a:moveTo>
                    <a:pt x="29" y="29"/>
                  </a:moveTo>
                  <a:lnTo>
                    <a:pt x="0" y="15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0000"/>
            </a:solidFill>
            <a:ln w="1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76" name="Freeform 165"/>
            <p:cNvSpPr>
              <a:spLocks noEditPoints="1"/>
            </p:cNvSpPr>
            <p:nvPr/>
          </p:nvSpPr>
          <p:spPr bwMode="auto">
            <a:xfrm>
              <a:off x="3246565" y="1674915"/>
              <a:ext cx="1013610" cy="180151"/>
            </a:xfrm>
            <a:custGeom>
              <a:avLst/>
              <a:gdLst>
                <a:gd name="T0" fmla="*/ 404 w 404"/>
                <a:gd name="T1" fmla="*/ 5 h 71"/>
                <a:gd name="T2" fmla="*/ 24 w 404"/>
                <a:gd name="T3" fmla="*/ 59 h 71"/>
                <a:gd name="T4" fmla="*/ 23 w 404"/>
                <a:gd name="T5" fmla="*/ 55 h 71"/>
                <a:gd name="T6" fmla="*/ 404 w 404"/>
                <a:gd name="T7" fmla="*/ 0 h 71"/>
                <a:gd name="T8" fmla="*/ 404 w 404"/>
                <a:gd name="T9" fmla="*/ 5 h 71"/>
                <a:gd name="T10" fmla="*/ 30 w 404"/>
                <a:gd name="T11" fmla="*/ 71 h 71"/>
                <a:gd name="T12" fmla="*/ 0 w 404"/>
                <a:gd name="T13" fmla="*/ 60 h 71"/>
                <a:gd name="T14" fmla="*/ 26 w 404"/>
                <a:gd name="T15" fmla="*/ 42 h 71"/>
                <a:gd name="T16" fmla="*/ 30 w 404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71">
                  <a:moveTo>
                    <a:pt x="404" y="5"/>
                  </a:moveTo>
                  <a:lnTo>
                    <a:pt x="24" y="59"/>
                  </a:lnTo>
                  <a:lnTo>
                    <a:pt x="23" y="55"/>
                  </a:lnTo>
                  <a:lnTo>
                    <a:pt x="404" y="0"/>
                  </a:lnTo>
                  <a:lnTo>
                    <a:pt x="404" y="5"/>
                  </a:lnTo>
                  <a:close/>
                  <a:moveTo>
                    <a:pt x="30" y="71"/>
                  </a:moveTo>
                  <a:lnTo>
                    <a:pt x="0" y="60"/>
                  </a:lnTo>
                  <a:lnTo>
                    <a:pt x="26" y="42"/>
                  </a:lnTo>
                  <a:lnTo>
                    <a:pt x="30" y="71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77" name="Freeform 166"/>
            <p:cNvSpPr>
              <a:spLocks noEditPoints="1"/>
            </p:cNvSpPr>
            <p:nvPr/>
          </p:nvSpPr>
          <p:spPr bwMode="auto">
            <a:xfrm>
              <a:off x="2732234" y="5128216"/>
              <a:ext cx="296054" cy="517614"/>
            </a:xfrm>
            <a:custGeom>
              <a:avLst/>
              <a:gdLst>
                <a:gd name="T0" fmla="*/ 4 w 118"/>
                <a:gd name="T1" fmla="*/ 0 h 204"/>
                <a:gd name="T2" fmla="*/ 108 w 118"/>
                <a:gd name="T3" fmla="*/ 182 h 204"/>
                <a:gd name="T4" fmla="*/ 104 w 118"/>
                <a:gd name="T5" fmla="*/ 184 h 204"/>
                <a:gd name="T6" fmla="*/ 0 w 118"/>
                <a:gd name="T7" fmla="*/ 2 h 204"/>
                <a:gd name="T8" fmla="*/ 4 w 118"/>
                <a:gd name="T9" fmla="*/ 0 h 204"/>
                <a:gd name="T10" fmla="*/ 116 w 118"/>
                <a:gd name="T11" fmla="*/ 172 h 204"/>
                <a:gd name="T12" fmla="*/ 118 w 118"/>
                <a:gd name="T13" fmla="*/ 204 h 204"/>
                <a:gd name="T14" fmla="*/ 91 w 118"/>
                <a:gd name="T15" fmla="*/ 186 h 204"/>
                <a:gd name="T16" fmla="*/ 116 w 118"/>
                <a:gd name="T17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04">
                  <a:moveTo>
                    <a:pt x="4" y="0"/>
                  </a:moveTo>
                  <a:lnTo>
                    <a:pt x="108" y="182"/>
                  </a:lnTo>
                  <a:lnTo>
                    <a:pt x="104" y="184"/>
                  </a:lnTo>
                  <a:lnTo>
                    <a:pt x="0" y="2"/>
                  </a:lnTo>
                  <a:lnTo>
                    <a:pt x="4" y="0"/>
                  </a:lnTo>
                  <a:close/>
                  <a:moveTo>
                    <a:pt x="116" y="172"/>
                  </a:moveTo>
                  <a:lnTo>
                    <a:pt x="118" y="204"/>
                  </a:lnTo>
                  <a:lnTo>
                    <a:pt x="91" y="186"/>
                  </a:lnTo>
                  <a:lnTo>
                    <a:pt x="116" y="172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78" name="Freeform 167"/>
            <p:cNvSpPr>
              <a:spLocks noEditPoints="1"/>
            </p:cNvSpPr>
            <p:nvPr/>
          </p:nvSpPr>
          <p:spPr bwMode="auto">
            <a:xfrm>
              <a:off x="3246565" y="5681353"/>
              <a:ext cx="1302138" cy="73583"/>
            </a:xfrm>
            <a:custGeom>
              <a:avLst/>
              <a:gdLst>
                <a:gd name="T0" fmla="*/ 519 w 519"/>
                <a:gd name="T1" fmla="*/ 17 h 29"/>
                <a:gd name="T2" fmla="*/ 24 w 519"/>
                <a:gd name="T3" fmla="*/ 17 h 29"/>
                <a:gd name="T4" fmla="*/ 24 w 519"/>
                <a:gd name="T5" fmla="*/ 12 h 29"/>
                <a:gd name="T6" fmla="*/ 519 w 519"/>
                <a:gd name="T7" fmla="*/ 12 h 29"/>
                <a:gd name="T8" fmla="*/ 519 w 519"/>
                <a:gd name="T9" fmla="*/ 17 h 29"/>
                <a:gd name="T10" fmla="*/ 28 w 519"/>
                <a:gd name="T11" fmla="*/ 29 h 29"/>
                <a:gd name="T12" fmla="*/ 0 w 519"/>
                <a:gd name="T13" fmla="*/ 15 h 29"/>
                <a:gd name="T14" fmla="*/ 28 w 519"/>
                <a:gd name="T15" fmla="*/ 0 h 29"/>
                <a:gd name="T16" fmla="*/ 28 w 51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29">
                  <a:moveTo>
                    <a:pt x="519" y="17"/>
                  </a:moveTo>
                  <a:lnTo>
                    <a:pt x="24" y="17"/>
                  </a:lnTo>
                  <a:lnTo>
                    <a:pt x="24" y="12"/>
                  </a:lnTo>
                  <a:lnTo>
                    <a:pt x="519" y="12"/>
                  </a:lnTo>
                  <a:lnTo>
                    <a:pt x="519" y="17"/>
                  </a:lnTo>
                  <a:close/>
                  <a:moveTo>
                    <a:pt x="28" y="29"/>
                  </a:moveTo>
                  <a:lnTo>
                    <a:pt x="0" y="15"/>
                  </a:lnTo>
                  <a:lnTo>
                    <a:pt x="28" y="0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333399"/>
            </a:solidFill>
            <a:ln w="1" cap="flat">
              <a:solidFill>
                <a:srgbClr val="33339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79" name="Rectangle 168"/>
            <p:cNvSpPr>
              <a:spLocks noChangeArrowheads="1"/>
            </p:cNvSpPr>
            <p:nvPr/>
          </p:nvSpPr>
          <p:spPr bwMode="auto">
            <a:xfrm>
              <a:off x="4636515" y="5622994"/>
              <a:ext cx="96500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Private flux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169"/>
            <p:cNvSpPr>
              <a:spLocks noChangeArrowheads="1"/>
            </p:cNvSpPr>
            <p:nvPr/>
          </p:nvSpPr>
          <p:spPr bwMode="auto">
            <a:xfrm>
              <a:off x="4307846" y="1586110"/>
              <a:ext cx="597921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Scrape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170"/>
            <p:cNvSpPr>
              <a:spLocks noChangeArrowheads="1"/>
            </p:cNvSpPr>
            <p:nvPr/>
          </p:nvSpPr>
          <p:spPr bwMode="auto">
            <a:xfrm>
              <a:off x="4872355" y="1586110"/>
              <a:ext cx="59312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171"/>
            <p:cNvSpPr>
              <a:spLocks noChangeArrowheads="1"/>
            </p:cNvSpPr>
            <p:nvPr/>
          </p:nvSpPr>
          <p:spPr bwMode="auto">
            <a:xfrm>
              <a:off x="4930061" y="1586110"/>
              <a:ext cx="227626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off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172"/>
            <p:cNvSpPr>
              <a:spLocks noChangeArrowheads="1"/>
            </p:cNvSpPr>
            <p:nvPr/>
          </p:nvSpPr>
          <p:spPr bwMode="auto">
            <a:xfrm>
              <a:off x="4275229" y="1789096"/>
              <a:ext cx="955390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layer (SOL)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173"/>
            <p:cNvSpPr>
              <a:spLocks noChangeArrowheads="1"/>
            </p:cNvSpPr>
            <p:nvPr/>
          </p:nvSpPr>
          <p:spPr bwMode="auto">
            <a:xfrm>
              <a:off x="2172741" y="4960753"/>
              <a:ext cx="68768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Divertor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174"/>
            <p:cNvSpPr>
              <a:spLocks noChangeArrowheads="1"/>
            </p:cNvSpPr>
            <p:nvPr/>
          </p:nvSpPr>
          <p:spPr bwMode="auto">
            <a:xfrm>
              <a:off x="2207866" y="5181499"/>
              <a:ext cx="437620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Inner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175"/>
            <p:cNvSpPr>
              <a:spLocks noChangeArrowheads="1"/>
            </p:cNvSpPr>
            <p:nvPr/>
          </p:nvSpPr>
          <p:spPr bwMode="auto">
            <a:xfrm>
              <a:off x="2099983" y="5387023"/>
              <a:ext cx="666849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divertor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176"/>
            <p:cNvSpPr>
              <a:spLocks noChangeArrowheads="1"/>
            </p:cNvSpPr>
            <p:nvPr/>
          </p:nvSpPr>
          <p:spPr bwMode="auto">
            <a:xfrm>
              <a:off x="2182777" y="5592546"/>
              <a:ext cx="496930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target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77"/>
            <p:cNvSpPr>
              <a:spLocks noChangeArrowheads="1"/>
            </p:cNvSpPr>
            <p:nvPr/>
          </p:nvSpPr>
          <p:spPr bwMode="auto">
            <a:xfrm>
              <a:off x="5073070" y="4080300"/>
              <a:ext cx="777457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Chamber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178"/>
            <p:cNvSpPr>
              <a:spLocks noChangeArrowheads="1"/>
            </p:cNvSpPr>
            <p:nvPr/>
          </p:nvSpPr>
          <p:spPr bwMode="auto">
            <a:xfrm>
              <a:off x="5278803" y="4285824"/>
              <a:ext cx="338234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wall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179"/>
            <p:cNvSpPr>
              <a:spLocks noChangeArrowheads="1"/>
            </p:cNvSpPr>
            <p:nvPr/>
          </p:nvSpPr>
          <p:spPr bwMode="auto">
            <a:xfrm>
              <a:off x="2172741" y="6061952"/>
              <a:ext cx="1215077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Divertor dome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180"/>
            <p:cNvSpPr>
              <a:spLocks noChangeArrowheads="1"/>
            </p:cNvSpPr>
            <p:nvPr/>
          </p:nvSpPr>
          <p:spPr bwMode="auto">
            <a:xfrm>
              <a:off x="3984192" y="5843742"/>
              <a:ext cx="1740861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Outer divertor target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181"/>
            <p:cNvSpPr>
              <a:spLocks noEditPoints="1"/>
            </p:cNvSpPr>
            <p:nvPr/>
          </p:nvSpPr>
          <p:spPr bwMode="auto">
            <a:xfrm>
              <a:off x="3535094" y="5902100"/>
              <a:ext cx="434047" cy="73583"/>
            </a:xfrm>
            <a:custGeom>
              <a:avLst/>
              <a:gdLst>
                <a:gd name="T0" fmla="*/ 173 w 173"/>
                <a:gd name="T1" fmla="*/ 17 h 29"/>
                <a:gd name="T2" fmla="*/ 24 w 173"/>
                <a:gd name="T3" fmla="*/ 17 h 29"/>
                <a:gd name="T4" fmla="*/ 24 w 173"/>
                <a:gd name="T5" fmla="*/ 12 h 29"/>
                <a:gd name="T6" fmla="*/ 173 w 173"/>
                <a:gd name="T7" fmla="*/ 12 h 29"/>
                <a:gd name="T8" fmla="*/ 173 w 173"/>
                <a:gd name="T9" fmla="*/ 17 h 29"/>
                <a:gd name="T10" fmla="*/ 29 w 173"/>
                <a:gd name="T11" fmla="*/ 29 h 29"/>
                <a:gd name="T12" fmla="*/ 0 w 173"/>
                <a:gd name="T13" fmla="*/ 14 h 29"/>
                <a:gd name="T14" fmla="*/ 29 w 173"/>
                <a:gd name="T15" fmla="*/ 0 h 29"/>
                <a:gd name="T16" fmla="*/ 29 w 17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9">
                  <a:moveTo>
                    <a:pt x="173" y="17"/>
                  </a:moveTo>
                  <a:lnTo>
                    <a:pt x="24" y="17"/>
                  </a:lnTo>
                  <a:lnTo>
                    <a:pt x="24" y="12"/>
                  </a:lnTo>
                  <a:lnTo>
                    <a:pt x="173" y="12"/>
                  </a:lnTo>
                  <a:lnTo>
                    <a:pt x="173" y="17"/>
                  </a:lnTo>
                  <a:close/>
                  <a:moveTo>
                    <a:pt x="29" y="29"/>
                  </a:moveTo>
                  <a:lnTo>
                    <a:pt x="0" y="14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93" name="Freeform 182"/>
            <p:cNvSpPr>
              <a:spLocks noEditPoints="1"/>
            </p:cNvSpPr>
            <p:nvPr/>
          </p:nvSpPr>
          <p:spPr bwMode="auto">
            <a:xfrm>
              <a:off x="2664492" y="5681353"/>
              <a:ext cx="218278" cy="73583"/>
            </a:xfrm>
            <a:custGeom>
              <a:avLst/>
              <a:gdLst>
                <a:gd name="T0" fmla="*/ 0 w 87"/>
                <a:gd name="T1" fmla="*/ 12 h 29"/>
                <a:gd name="T2" fmla="*/ 63 w 87"/>
                <a:gd name="T3" fmla="*/ 12 h 29"/>
                <a:gd name="T4" fmla="*/ 63 w 87"/>
                <a:gd name="T5" fmla="*/ 17 h 29"/>
                <a:gd name="T6" fmla="*/ 0 w 87"/>
                <a:gd name="T7" fmla="*/ 17 h 29"/>
                <a:gd name="T8" fmla="*/ 0 w 87"/>
                <a:gd name="T9" fmla="*/ 12 h 29"/>
                <a:gd name="T10" fmla="*/ 58 w 87"/>
                <a:gd name="T11" fmla="*/ 0 h 29"/>
                <a:gd name="T12" fmla="*/ 87 w 87"/>
                <a:gd name="T13" fmla="*/ 15 h 29"/>
                <a:gd name="T14" fmla="*/ 58 w 87"/>
                <a:gd name="T15" fmla="*/ 29 h 29"/>
                <a:gd name="T16" fmla="*/ 58 w 8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9">
                  <a:moveTo>
                    <a:pt x="0" y="12"/>
                  </a:moveTo>
                  <a:lnTo>
                    <a:pt x="63" y="12"/>
                  </a:lnTo>
                  <a:lnTo>
                    <a:pt x="63" y="17"/>
                  </a:lnTo>
                  <a:lnTo>
                    <a:pt x="0" y="17"/>
                  </a:lnTo>
                  <a:lnTo>
                    <a:pt x="0" y="12"/>
                  </a:lnTo>
                  <a:close/>
                  <a:moveTo>
                    <a:pt x="58" y="0"/>
                  </a:moveTo>
                  <a:lnTo>
                    <a:pt x="87" y="15"/>
                  </a:lnTo>
                  <a:lnTo>
                    <a:pt x="58" y="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94" name="Freeform 183"/>
            <p:cNvSpPr>
              <a:spLocks noEditPoints="1"/>
            </p:cNvSpPr>
            <p:nvPr/>
          </p:nvSpPr>
          <p:spPr bwMode="auto">
            <a:xfrm>
              <a:off x="3023271" y="5937622"/>
              <a:ext cx="150536" cy="152240"/>
            </a:xfrm>
            <a:custGeom>
              <a:avLst/>
              <a:gdLst>
                <a:gd name="T0" fmla="*/ 0 w 60"/>
                <a:gd name="T1" fmla="*/ 57 h 60"/>
                <a:gd name="T2" fmla="*/ 41 w 60"/>
                <a:gd name="T3" fmla="*/ 16 h 60"/>
                <a:gd name="T4" fmla="*/ 44 w 60"/>
                <a:gd name="T5" fmla="*/ 19 h 60"/>
                <a:gd name="T6" fmla="*/ 4 w 60"/>
                <a:gd name="T7" fmla="*/ 60 h 60"/>
                <a:gd name="T8" fmla="*/ 0 w 60"/>
                <a:gd name="T9" fmla="*/ 57 h 60"/>
                <a:gd name="T10" fmla="*/ 29 w 60"/>
                <a:gd name="T11" fmla="*/ 11 h 60"/>
                <a:gd name="T12" fmla="*/ 60 w 60"/>
                <a:gd name="T13" fmla="*/ 0 h 60"/>
                <a:gd name="T14" fmla="*/ 49 w 60"/>
                <a:gd name="T15" fmla="*/ 31 h 60"/>
                <a:gd name="T16" fmla="*/ 29 w 60"/>
                <a:gd name="T17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0" y="57"/>
                  </a:moveTo>
                  <a:lnTo>
                    <a:pt x="41" y="16"/>
                  </a:lnTo>
                  <a:lnTo>
                    <a:pt x="44" y="19"/>
                  </a:lnTo>
                  <a:lnTo>
                    <a:pt x="4" y="60"/>
                  </a:lnTo>
                  <a:lnTo>
                    <a:pt x="0" y="57"/>
                  </a:lnTo>
                  <a:close/>
                  <a:moveTo>
                    <a:pt x="29" y="11"/>
                  </a:moveTo>
                  <a:lnTo>
                    <a:pt x="60" y="0"/>
                  </a:lnTo>
                  <a:lnTo>
                    <a:pt x="49" y="3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9900"/>
            </a:solidFill>
            <a:ln w="1" cap="flat">
              <a:solidFill>
                <a:srgbClr val="0099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95" name="Rectangle 184"/>
            <p:cNvSpPr>
              <a:spLocks noChangeArrowheads="1"/>
            </p:cNvSpPr>
            <p:nvPr/>
          </p:nvSpPr>
          <p:spPr bwMode="auto">
            <a:xfrm>
              <a:off x="3928996" y="3562686"/>
              <a:ext cx="78547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185"/>
            <p:cNvSpPr>
              <a:spLocks noChangeArrowheads="1"/>
            </p:cNvSpPr>
            <p:nvPr/>
          </p:nvSpPr>
          <p:spPr bwMode="auto">
            <a:xfrm>
              <a:off x="3404629" y="3684477"/>
              <a:ext cx="1171797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Magnetic axis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186"/>
            <p:cNvSpPr>
              <a:spLocks noChangeArrowheads="1"/>
            </p:cNvSpPr>
            <p:nvPr/>
          </p:nvSpPr>
          <p:spPr bwMode="auto">
            <a:xfrm>
              <a:off x="3602834" y="3890001"/>
              <a:ext cx="198772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(O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187"/>
            <p:cNvSpPr>
              <a:spLocks noChangeArrowheads="1"/>
            </p:cNvSpPr>
            <p:nvPr/>
          </p:nvSpPr>
          <p:spPr bwMode="auto">
            <a:xfrm>
              <a:off x="3791005" y="3890001"/>
              <a:ext cx="59312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188"/>
            <p:cNvSpPr>
              <a:spLocks noChangeArrowheads="1"/>
            </p:cNvSpPr>
            <p:nvPr/>
          </p:nvSpPr>
          <p:spPr bwMode="auto">
            <a:xfrm>
              <a:off x="3848710" y="3890001"/>
              <a:ext cx="49532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point)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189"/>
            <p:cNvSpPr>
              <a:spLocks noChangeArrowheads="1"/>
            </p:cNvSpPr>
            <p:nvPr/>
          </p:nvSpPr>
          <p:spPr bwMode="auto">
            <a:xfrm>
              <a:off x="5058016" y="2172231"/>
              <a:ext cx="437620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Edge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190"/>
            <p:cNvSpPr>
              <a:spLocks noChangeArrowheads="1"/>
            </p:cNvSpPr>
            <p:nvPr/>
          </p:nvSpPr>
          <p:spPr bwMode="auto">
            <a:xfrm>
              <a:off x="4636515" y="2377755"/>
              <a:ext cx="1330492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(closed gridded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91"/>
            <p:cNvSpPr>
              <a:spLocks noChangeArrowheads="1"/>
            </p:cNvSpPr>
            <p:nvPr/>
          </p:nvSpPr>
          <p:spPr bwMode="auto">
            <a:xfrm>
              <a:off x="4980240" y="2583278"/>
              <a:ext cx="605934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region)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192"/>
            <p:cNvSpPr>
              <a:spLocks noEditPoints="1"/>
            </p:cNvSpPr>
            <p:nvPr/>
          </p:nvSpPr>
          <p:spPr bwMode="auto">
            <a:xfrm>
              <a:off x="3936523" y="3359699"/>
              <a:ext cx="775262" cy="284180"/>
            </a:xfrm>
            <a:custGeom>
              <a:avLst/>
              <a:gdLst>
                <a:gd name="T0" fmla="*/ 13 w 2143"/>
                <a:gd name="T1" fmla="*/ 740 h 774"/>
                <a:gd name="T2" fmla="*/ 1980 w 2143"/>
                <a:gd name="T3" fmla="*/ 69 h 774"/>
                <a:gd name="T4" fmla="*/ 2002 w 2143"/>
                <a:gd name="T5" fmla="*/ 79 h 774"/>
                <a:gd name="T6" fmla="*/ 1991 w 2143"/>
                <a:gd name="T7" fmla="*/ 100 h 774"/>
                <a:gd name="T8" fmla="*/ 24 w 2143"/>
                <a:gd name="T9" fmla="*/ 771 h 774"/>
                <a:gd name="T10" fmla="*/ 3 w 2143"/>
                <a:gd name="T11" fmla="*/ 761 h 774"/>
                <a:gd name="T12" fmla="*/ 13 w 2143"/>
                <a:gd name="T13" fmla="*/ 740 h 774"/>
                <a:gd name="T14" fmla="*/ 1922 w 2143"/>
                <a:gd name="T15" fmla="*/ 0 h 774"/>
                <a:gd name="T16" fmla="*/ 2143 w 2143"/>
                <a:gd name="T17" fmla="*/ 30 h 774"/>
                <a:gd name="T18" fmla="*/ 1986 w 2143"/>
                <a:gd name="T19" fmla="*/ 190 h 774"/>
                <a:gd name="T20" fmla="*/ 1922 w 2143"/>
                <a:gd name="T21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3" h="774">
                  <a:moveTo>
                    <a:pt x="13" y="740"/>
                  </a:moveTo>
                  <a:lnTo>
                    <a:pt x="1980" y="69"/>
                  </a:lnTo>
                  <a:cubicBezTo>
                    <a:pt x="1989" y="66"/>
                    <a:pt x="1999" y="70"/>
                    <a:pt x="2002" y="79"/>
                  </a:cubicBezTo>
                  <a:cubicBezTo>
                    <a:pt x="2004" y="88"/>
                    <a:pt x="2000" y="97"/>
                    <a:pt x="1991" y="100"/>
                  </a:cubicBezTo>
                  <a:lnTo>
                    <a:pt x="24" y="771"/>
                  </a:lnTo>
                  <a:cubicBezTo>
                    <a:pt x="15" y="774"/>
                    <a:pt x="6" y="770"/>
                    <a:pt x="3" y="761"/>
                  </a:cubicBezTo>
                  <a:cubicBezTo>
                    <a:pt x="0" y="752"/>
                    <a:pt x="4" y="743"/>
                    <a:pt x="13" y="740"/>
                  </a:cubicBezTo>
                  <a:close/>
                  <a:moveTo>
                    <a:pt x="1922" y="0"/>
                  </a:moveTo>
                  <a:lnTo>
                    <a:pt x="2143" y="30"/>
                  </a:lnTo>
                  <a:lnTo>
                    <a:pt x="1986" y="190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04" name="Rectangle 193"/>
            <p:cNvSpPr>
              <a:spLocks noChangeArrowheads="1"/>
            </p:cNvSpPr>
            <p:nvPr/>
          </p:nvSpPr>
          <p:spPr bwMode="auto">
            <a:xfrm>
              <a:off x="4468417" y="3402835"/>
              <a:ext cx="99385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r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65127" y="540658"/>
            <a:ext cx="2098331" cy="872118"/>
            <a:chOff x="3354447" y="2774961"/>
            <a:chExt cx="2098331" cy="872118"/>
          </a:xfrm>
        </p:grpSpPr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3354447" y="2774961"/>
              <a:ext cx="503344" cy="1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Legend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55"/>
            <p:cNvSpPr>
              <a:spLocks noChangeArrowheads="1"/>
            </p:cNvSpPr>
            <p:nvPr/>
          </p:nvSpPr>
          <p:spPr bwMode="auto">
            <a:xfrm>
              <a:off x="3354447" y="2924664"/>
              <a:ext cx="516841" cy="126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0" name="Rectangle 56"/>
            <p:cNvSpPr>
              <a:spLocks noChangeArrowheads="1"/>
            </p:cNvSpPr>
            <p:nvPr/>
          </p:nvSpPr>
          <p:spPr bwMode="auto">
            <a:xfrm>
              <a:off x="3354447" y="2950038"/>
              <a:ext cx="1737654" cy="1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Magnetic surface features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7"/>
            <p:cNvSpPr>
              <a:spLocks noChangeArrowheads="1"/>
            </p:cNvSpPr>
            <p:nvPr/>
          </p:nvSpPr>
          <p:spPr bwMode="auto">
            <a:xfrm>
              <a:off x="3354447" y="3127650"/>
              <a:ext cx="2098331" cy="1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Plasma on closed flux surfaces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58"/>
            <p:cNvSpPr>
              <a:spLocks noChangeArrowheads="1"/>
            </p:cNvSpPr>
            <p:nvPr/>
          </p:nvSpPr>
          <p:spPr bwMode="auto">
            <a:xfrm>
              <a:off x="3354447" y="3302725"/>
              <a:ext cx="1989327" cy="1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Plasma on open flux surfaces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59"/>
            <p:cNvSpPr>
              <a:spLocks noChangeArrowheads="1"/>
            </p:cNvSpPr>
            <p:nvPr/>
          </p:nvSpPr>
          <p:spPr bwMode="auto">
            <a:xfrm>
              <a:off x="3354447" y="3477801"/>
              <a:ext cx="1742465" cy="1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Limiting material surfaces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94"/>
            <p:cNvSpPr>
              <a:spLocks noChangeArrowheads="1"/>
            </p:cNvSpPr>
            <p:nvPr/>
          </p:nvSpPr>
          <p:spPr bwMode="auto">
            <a:xfrm>
              <a:off x="3354447" y="2774961"/>
              <a:ext cx="503344" cy="1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Legend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95"/>
            <p:cNvSpPr>
              <a:spLocks noChangeArrowheads="1"/>
            </p:cNvSpPr>
            <p:nvPr/>
          </p:nvSpPr>
          <p:spPr bwMode="auto">
            <a:xfrm>
              <a:off x="3354447" y="2924664"/>
              <a:ext cx="516841" cy="126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400"/>
            </a:p>
          </p:txBody>
        </p:sp>
        <p:sp>
          <p:nvSpPr>
            <p:cNvPr id="107" name="Rectangle 196"/>
            <p:cNvSpPr>
              <a:spLocks noChangeArrowheads="1"/>
            </p:cNvSpPr>
            <p:nvPr/>
          </p:nvSpPr>
          <p:spPr bwMode="auto">
            <a:xfrm>
              <a:off x="3354447" y="2950038"/>
              <a:ext cx="1737654" cy="1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Magnetic surface features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97"/>
            <p:cNvSpPr>
              <a:spLocks noChangeArrowheads="1"/>
            </p:cNvSpPr>
            <p:nvPr/>
          </p:nvSpPr>
          <p:spPr bwMode="auto">
            <a:xfrm>
              <a:off x="3354447" y="3127650"/>
              <a:ext cx="2098331" cy="1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Plasma on closed flux surfaces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98"/>
            <p:cNvSpPr>
              <a:spLocks noChangeArrowheads="1"/>
            </p:cNvSpPr>
            <p:nvPr/>
          </p:nvSpPr>
          <p:spPr bwMode="auto">
            <a:xfrm>
              <a:off x="3354447" y="3302725"/>
              <a:ext cx="1989327" cy="1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latin typeface="Arial" pitchFamily="34" charset="0"/>
                  <a:cs typeface="Arial" pitchFamily="34" charset="0"/>
                </a:rPr>
                <a:t>Plasma on open flux surfaces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99"/>
            <p:cNvSpPr>
              <a:spLocks noChangeArrowheads="1"/>
            </p:cNvSpPr>
            <p:nvPr/>
          </p:nvSpPr>
          <p:spPr bwMode="auto">
            <a:xfrm>
              <a:off x="3354447" y="3477801"/>
              <a:ext cx="1742465" cy="16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Arial" pitchFamily="34" charset="0"/>
                  <a:cs typeface="Arial" pitchFamily="34" charset="0"/>
                </a:rPr>
                <a:t>Limiting material surfaces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3075940" y="3143372"/>
            <a:ext cx="2077540" cy="636359"/>
            <a:chOff x="6608378" y="3510785"/>
            <a:chExt cx="2077540" cy="636359"/>
          </a:xfrm>
        </p:grpSpPr>
        <p:sp>
          <p:nvSpPr>
            <p:cNvPr id="26" name="Rectangle 115"/>
            <p:cNvSpPr>
              <a:spLocks noChangeArrowheads="1"/>
            </p:cNvSpPr>
            <p:nvPr/>
          </p:nvSpPr>
          <p:spPr bwMode="auto">
            <a:xfrm>
              <a:off x="6611632" y="3726177"/>
              <a:ext cx="206466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Inside: closed field lines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16"/>
            <p:cNvSpPr>
              <a:spLocks noChangeArrowheads="1"/>
            </p:cNvSpPr>
            <p:nvPr/>
          </p:nvSpPr>
          <p:spPr bwMode="auto">
            <a:xfrm>
              <a:off x="6611632" y="3931701"/>
              <a:ext cx="2074286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Outside: open field lines</a:t>
              </a: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156"/>
            <p:cNvSpPr>
              <a:spLocks noChangeArrowheads="1"/>
            </p:cNvSpPr>
            <p:nvPr/>
          </p:nvSpPr>
          <p:spPr bwMode="auto">
            <a:xfrm>
              <a:off x="6608378" y="3510785"/>
              <a:ext cx="15629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Separatrix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surface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158"/>
            <p:cNvSpPr>
              <a:spLocks noChangeArrowheads="1"/>
            </p:cNvSpPr>
            <p:nvPr/>
          </p:nvSpPr>
          <p:spPr bwMode="auto">
            <a:xfrm>
              <a:off x="6611632" y="3726177"/>
              <a:ext cx="2064668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Inside: closed field lines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159"/>
            <p:cNvSpPr>
              <a:spLocks noChangeArrowheads="1"/>
            </p:cNvSpPr>
            <p:nvPr/>
          </p:nvSpPr>
          <p:spPr bwMode="auto">
            <a:xfrm>
              <a:off x="6611632" y="3931701"/>
              <a:ext cx="2074286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Outside: open field lines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07" name="Straight Arrow Connector 206"/>
          <p:cNvCxnSpPr>
            <a:stCxn id="17" idx="3"/>
          </p:cNvCxnSpPr>
          <p:nvPr/>
        </p:nvCxnSpPr>
        <p:spPr bwMode="auto">
          <a:xfrm flipH="1">
            <a:off x="1022591" y="3834654"/>
            <a:ext cx="2070124" cy="100605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124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04" y="609600"/>
            <a:ext cx="8493768" cy="914400"/>
          </a:xfrm>
        </p:spPr>
        <p:txBody>
          <a:bodyPr/>
          <a:lstStyle/>
          <a:p>
            <a:r>
              <a:rPr lang="en-GB" dirty="0" smtClean="0"/>
              <a:t>Computation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752600"/>
            <a:ext cx="8319392" cy="4343400"/>
          </a:xfrm>
        </p:spPr>
        <p:txBody>
          <a:bodyPr/>
          <a:lstStyle/>
          <a:p>
            <a:r>
              <a:rPr lang="en-GB" dirty="0" err="1" smtClean="0"/>
              <a:t>Parareal</a:t>
            </a:r>
            <a:r>
              <a:rPr lang="en-GB" dirty="0" smtClean="0"/>
              <a:t> </a:t>
            </a:r>
            <a:r>
              <a:rPr lang="en-GB" dirty="0"/>
              <a:t>technique (</a:t>
            </a:r>
            <a:r>
              <a:rPr lang="en-GB" dirty="0" smtClean="0"/>
              <a:t>time parallelisation) investigated as approach to accelerate ITER transport simulations performed with CORSICA</a:t>
            </a:r>
          </a:p>
          <a:p>
            <a:pPr lvl="1"/>
            <a:r>
              <a:rPr lang="en-GB" dirty="0" smtClean="0"/>
              <a:t>2D equilibrium package + transport models + source modules developed by Lawrence Livermore National Laboratory, USA</a:t>
            </a:r>
          </a:p>
          <a:p>
            <a:pPr lvl="1"/>
            <a:r>
              <a:rPr lang="en-GB" dirty="0" smtClean="0"/>
              <a:t>Computationally intensive</a:t>
            </a:r>
          </a:p>
          <a:p>
            <a:pPr lvl="1"/>
            <a:r>
              <a:rPr lang="en-GB" dirty="0" err="1" smtClean="0"/>
              <a:t>Parareal</a:t>
            </a:r>
            <a:r>
              <a:rPr lang="en-GB" dirty="0" smtClean="0"/>
              <a:t> algorithm relies upon ability to create coarse / fine runs and the ability to restart</a:t>
            </a:r>
          </a:p>
          <a:p>
            <a:r>
              <a:rPr lang="en-GB" dirty="0" smtClean="0"/>
              <a:t>With analytic source terms: Gain of </a:t>
            </a:r>
            <a:r>
              <a:rPr lang="en-GB" b="1" dirty="0" smtClean="0"/>
              <a:t>8.32</a:t>
            </a:r>
            <a:r>
              <a:rPr lang="en-GB" dirty="0" smtClean="0"/>
              <a:t> on 12 processors</a:t>
            </a:r>
          </a:p>
          <a:p>
            <a:r>
              <a:rPr lang="en-GB" dirty="0" smtClean="0"/>
              <a:t>With NBI source terms: Gain of </a:t>
            </a:r>
            <a:r>
              <a:rPr lang="en-GB" b="1" dirty="0" smtClean="0"/>
              <a:t>10.13</a:t>
            </a:r>
            <a:r>
              <a:rPr lang="en-GB" dirty="0" smtClean="0"/>
              <a:t> on 32 processors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4930" y="5949280"/>
            <a:ext cx="6669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Debasmita Samaddar, ITER Monaco Postdoctoral Fellow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61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Parareal</a:t>
            </a:r>
            <a:r>
              <a:rPr lang="en-GB" dirty="0" smtClean="0"/>
              <a:t> Algorithm and Turbulence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4913784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Serial Solution</a:t>
            </a:r>
            <a:endParaRPr lang="en-GB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1061" y="4985792"/>
            <a:ext cx="353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</a:rPr>
              <a:t>Parareal</a:t>
            </a:r>
            <a:r>
              <a:rPr lang="en-US" sz="2000" dirty="0" smtClean="0">
                <a:latin typeface="+mj-lt"/>
              </a:rPr>
              <a:t> Solution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(8.805× faster on 88 </a:t>
            </a:r>
            <a:r>
              <a:rPr lang="en-US" sz="2000" dirty="0" err="1" smtClean="0">
                <a:latin typeface="+mj-lt"/>
              </a:rPr>
              <a:t>procs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ctr"/>
            <a:r>
              <a:rPr lang="en-US" sz="2000" dirty="0" smtClean="0">
                <a:latin typeface="+mj-lt"/>
              </a:rPr>
              <a:t>Using IPS: 10</a:t>
            </a:r>
            <a:r>
              <a:rPr lang="en-US" sz="2000" dirty="0" smtClean="0"/>
              <a:t>×</a:t>
            </a:r>
            <a:r>
              <a:rPr lang="en-US" sz="2000" dirty="0" smtClean="0">
                <a:latin typeface="+mj-lt"/>
              </a:rPr>
              <a:t> on 80 </a:t>
            </a:r>
            <a:r>
              <a:rPr lang="en-US" sz="2000" dirty="0" err="1" smtClean="0">
                <a:latin typeface="+mj-lt"/>
              </a:rPr>
              <a:t>procs</a:t>
            </a:r>
            <a:r>
              <a:rPr lang="en-US" sz="2000" dirty="0" smtClean="0">
                <a:latin typeface="+mj-lt"/>
              </a:rPr>
              <a:t>.)</a:t>
            </a:r>
            <a:endParaRPr lang="en-GB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930" y="5949280"/>
            <a:ext cx="6669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Debasmita Samaddar, ITER Monaco Postdoctoral Fellow</a:t>
            </a:r>
            <a:endParaRPr lang="en-GB" sz="2000" dirty="0">
              <a:latin typeface="+mj-lt"/>
            </a:endParaRPr>
          </a:p>
        </p:txBody>
      </p:sp>
      <p:pic>
        <p:nvPicPr>
          <p:cNvPr id="9" name="movie_serial_vort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3"/>
          <a:stretch/>
        </p:blipFill>
        <p:spPr bwMode="auto">
          <a:xfrm>
            <a:off x="11476" y="1340768"/>
            <a:ext cx="4381763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ovie_serial_vort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4"/>
          <a:stretch/>
        </p:blipFill>
        <p:spPr bwMode="auto">
          <a:xfrm>
            <a:off x="4499992" y="1340768"/>
            <a:ext cx="4390543" cy="368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7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28" y="476672"/>
            <a:ext cx="8061720" cy="914400"/>
          </a:xfrm>
        </p:spPr>
        <p:txBody>
          <a:bodyPr/>
          <a:lstStyle/>
          <a:p>
            <a:r>
              <a:rPr lang="en-GB" sz="2800" dirty="0" smtClean="0"/>
              <a:t>Address wall clock </a:t>
            </a:r>
            <a:r>
              <a:rPr lang="en-GB" sz="2800" dirty="0"/>
              <a:t>r</a:t>
            </a:r>
            <a:r>
              <a:rPr lang="en-GB" sz="2800" dirty="0" smtClean="0"/>
              <a:t>estrictions using n</a:t>
            </a:r>
            <a:r>
              <a:rPr lang="en-GB" sz="2800" dirty="0" smtClean="0"/>
              <a:t>ew computational </a:t>
            </a:r>
            <a:r>
              <a:rPr lang="en-GB" sz="2800" dirty="0"/>
              <a:t>t</a:t>
            </a:r>
            <a:r>
              <a:rPr lang="en-GB" sz="2800" dirty="0" smtClean="0"/>
              <a:t>echniques</a:t>
            </a:r>
            <a:r>
              <a:rPr lang="en-GB" sz="2800" dirty="0" smtClean="0"/>
              <a:t>: </a:t>
            </a:r>
            <a:r>
              <a:rPr lang="en-GB" sz="2800" dirty="0" smtClean="0"/>
              <a:t>e.g. GPGPUs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1412776"/>
            <a:ext cx="3672408" cy="4683224"/>
          </a:xfrm>
        </p:spPr>
        <p:txBody>
          <a:bodyPr/>
          <a:lstStyle/>
          <a:p>
            <a:r>
              <a:rPr lang="en-GB" smtClean="0"/>
              <a:t>Smooth, accurate, high resolution fast ion distributions in MAST</a:t>
            </a:r>
          </a:p>
          <a:p>
            <a:r>
              <a:rPr lang="en-GB" smtClean="0"/>
              <a:t>Speed-up over single core ~×50  (×200 using four GTX480 cards)</a:t>
            </a:r>
          </a:p>
          <a:p>
            <a:r>
              <a:rPr lang="en-GB" smtClean="0"/>
              <a:t>&gt;10</a:t>
            </a:r>
            <a:r>
              <a:rPr lang="en-GB" baseline="30000" smtClean="0"/>
              <a:t>6</a:t>
            </a:r>
            <a:r>
              <a:rPr lang="en-GB" smtClean="0"/>
              <a:t> neutral beam ions can be tracked to thermalisation / hour by using GPGPU technology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5496" y="1412776"/>
            <a:ext cx="5475939" cy="4821052"/>
            <a:chOff x="15644043" y="9086601"/>
            <a:chExt cx="12329777" cy="10855214"/>
          </a:xfrm>
        </p:grpSpPr>
        <p:pic>
          <p:nvPicPr>
            <p:cNvPr id="7" name="Picture 6" descr="A_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43" y="15393569"/>
              <a:ext cx="6166522" cy="434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B_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0565" y="15393569"/>
              <a:ext cx="6163255" cy="434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5644043" y="15393569"/>
              <a:ext cx="4866588" cy="81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810565" y="15393569"/>
              <a:ext cx="4866588" cy="81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/>
            </a:p>
          </p:txBody>
        </p:sp>
        <p:pic>
          <p:nvPicPr>
            <p:cNvPr id="11" name="Picture 4" descr="A_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3724" y="9086601"/>
              <a:ext cx="4863321" cy="665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B_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8634" y="9086601"/>
              <a:ext cx="4824127" cy="6682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 rot="16200000">
              <a:off x="15594663" y="11856811"/>
              <a:ext cx="1277843" cy="694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 dirty="0">
                  <a:latin typeface="Calibri" pitchFamily="34" charset="0"/>
                  <a:ea typeface="ＭＳ Ｐゴシック" pitchFamily="34" charset="-128"/>
                </a:rPr>
                <a:t>Z [m]</a:t>
              </a: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18093668" y="15383771"/>
              <a:ext cx="1307640" cy="468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3600" bIns="36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>
                  <a:latin typeface="Calibri" pitchFamily="34" charset="0"/>
                  <a:ea typeface="ＭＳ Ｐゴシック" pitchFamily="34" charset="-128"/>
                </a:rPr>
                <a:t>R [m]</a:t>
              </a: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 rot="16200000">
              <a:off x="21705660" y="11856813"/>
              <a:ext cx="1277843" cy="694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>
                  <a:latin typeface="Calibri" pitchFamily="34" charset="0"/>
                  <a:ea typeface="ＭＳ Ｐゴシック" pitchFamily="34" charset="-128"/>
                </a:rPr>
                <a:t>Z [m]</a:t>
              </a: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24279789" y="15419699"/>
              <a:ext cx="1307640" cy="468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3600" bIns="36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100">
                  <a:latin typeface="Calibri" pitchFamily="34" charset="0"/>
                  <a:ea typeface="ＭＳ Ｐゴシック" pitchFamily="34" charset="-128"/>
                </a:rPr>
                <a:t>R [m]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034877" y="19473010"/>
              <a:ext cx="1797152" cy="4688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3600" bIns="3600">
              <a:spAutoFit/>
            </a:bodyPr>
            <a:lstStyle/>
            <a:p>
              <a:pPr>
                <a:defRPr/>
              </a:pPr>
              <a:r>
                <a:rPr lang="en-US" sz="1100" dirty="0">
                  <a:latin typeface="+mn-lt"/>
                  <a:ea typeface="ＭＳ Ｐゴシック" charset="0"/>
                  <a:cs typeface="Symbol" charset="2"/>
                </a:rPr>
                <a:t>V</a:t>
              </a:r>
              <a:r>
                <a:rPr lang="en-US" sz="1100" baseline="-25000" dirty="0">
                  <a:latin typeface="+mn-lt"/>
                  <a:ea typeface="ＭＳ Ｐゴシック" charset="0"/>
                  <a:cs typeface="Symbol" charset="2"/>
                </a:rPr>
                <a:t>||</a:t>
              </a:r>
              <a:r>
                <a:rPr lang="en-US" sz="1100" dirty="0">
                  <a:latin typeface="+mn-lt"/>
                  <a:ea typeface="ＭＳ Ｐゴシック" charset="0"/>
                  <a:cs typeface="Symbol" charset="2"/>
                </a:rPr>
                <a:t>/V</a:t>
              </a:r>
              <a:r>
                <a:rPr lang="en-US" sz="1100" baseline="-25000" dirty="0">
                  <a:latin typeface="+mn-lt"/>
                  <a:ea typeface="ＭＳ Ｐゴシック" charset="0"/>
                  <a:cs typeface="Symbol" charset="2"/>
                </a:rPr>
                <a:t>norm</a:t>
              </a:r>
              <a:endParaRPr lang="en-US" sz="1100" baseline="-25000" dirty="0">
                <a:latin typeface="Symbol" charset="2"/>
                <a:ea typeface="ＭＳ Ｐゴシック" charset="0"/>
                <a:cs typeface="Symbol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224261" y="19473010"/>
              <a:ext cx="1797152" cy="4688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3600" bIns="3600">
              <a:spAutoFit/>
            </a:bodyPr>
            <a:lstStyle/>
            <a:p>
              <a:pPr>
                <a:defRPr/>
              </a:pPr>
              <a:r>
                <a:rPr lang="en-US" sz="1100" dirty="0">
                  <a:latin typeface="+mn-lt"/>
                  <a:ea typeface="ＭＳ Ｐゴシック" charset="0"/>
                  <a:cs typeface="Symbol" charset="2"/>
                </a:rPr>
                <a:t>V</a:t>
              </a:r>
              <a:r>
                <a:rPr lang="en-US" sz="1100" baseline="-25000" dirty="0">
                  <a:latin typeface="+mn-lt"/>
                  <a:ea typeface="ＭＳ Ｐゴシック" charset="0"/>
                  <a:cs typeface="Symbol" charset="2"/>
                </a:rPr>
                <a:t>||</a:t>
              </a:r>
              <a:r>
                <a:rPr lang="en-US" sz="1100" dirty="0">
                  <a:latin typeface="+mn-lt"/>
                  <a:ea typeface="ＭＳ Ｐゴシック" charset="0"/>
                  <a:cs typeface="Symbol" charset="2"/>
                </a:rPr>
                <a:t>/V</a:t>
              </a:r>
              <a:r>
                <a:rPr lang="en-US" sz="1100" baseline="-25000" dirty="0">
                  <a:latin typeface="+mn-lt"/>
                  <a:ea typeface="ＭＳ Ｐゴシック" charset="0"/>
                  <a:cs typeface="Symbol" charset="2"/>
                </a:rPr>
                <a:t>norm</a:t>
              </a:r>
              <a:endParaRPr lang="en-US" sz="1100" baseline="-25000" dirty="0">
                <a:latin typeface="Symbol" charset="2"/>
                <a:ea typeface="ＭＳ Ｐゴシック" charset="0"/>
                <a:cs typeface="Symbol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155172" y="16435474"/>
              <a:ext cx="1685628" cy="468805"/>
            </a:xfrm>
            <a:prstGeom prst="rect">
              <a:avLst/>
            </a:prstGeom>
            <a:noFill/>
          </p:spPr>
          <p:txBody>
            <a:bodyPr wrap="none" lIns="0" tIns="3600" rIns="0" bIns="3600">
              <a:spAutoFit/>
            </a:bodyPr>
            <a:lstStyle/>
            <a:p>
              <a:pPr>
                <a:defRPr/>
              </a:pPr>
              <a:r>
                <a:rPr lang="en-US" sz="1100" dirty="0">
                  <a:latin typeface="+mn-lt"/>
                  <a:ea typeface="ＭＳ Ｐゴシック" charset="0"/>
                  <a:cs typeface="Symbol" charset="2"/>
                </a:rPr>
                <a:t>V</a:t>
              </a:r>
              <a:r>
                <a:rPr lang="en-US" sz="1100" baseline="-25000" dirty="0">
                  <a:latin typeface="+mn-lt"/>
                  <a:ea typeface="ＭＳ Ｐゴシック" charset="0"/>
                  <a:cs typeface="Symbol" charset="2"/>
                </a:rPr>
                <a:t>perp</a:t>
              </a:r>
              <a:r>
                <a:rPr lang="en-US" sz="1100" dirty="0">
                  <a:latin typeface="+mn-lt"/>
                  <a:ea typeface="ＭＳ Ｐゴシック" charset="0"/>
                  <a:cs typeface="Symbol" charset="2"/>
                </a:rPr>
                <a:t>/V</a:t>
              </a:r>
              <a:r>
                <a:rPr lang="en-US" sz="1100" baseline="-25000" dirty="0">
                  <a:latin typeface="+mn-lt"/>
                  <a:ea typeface="ＭＳ Ｐゴシック" charset="0"/>
                  <a:cs typeface="Symbol" charset="2"/>
                </a:rPr>
                <a:t>norm</a:t>
              </a:r>
              <a:endParaRPr lang="en-US" sz="1100" baseline="-25000" dirty="0">
                <a:latin typeface="Symbol" charset="2"/>
                <a:ea typeface="ＭＳ Ｐゴシック" charset="0"/>
                <a:cs typeface="Symbol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393549" y="16468136"/>
              <a:ext cx="1685628" cy="468805"/>
            </a:xfrm>
            <a:prstGeom prst="rect">
              <a:avLst/>
            </a:prstGeom>
            <a:noFill/>
          </p:spPr>
          <p:txBody>
            <a:bodyPr wrap="none" lIns="0" tIns="3600" rIns="0" bIns="3600">
              <a:spAutoFit/>
            </a:bodyPr>
            <a:lstStyle/>
            <a:p>
              <a:pPr>
                <a:defRPr/>
              </a:pPr>
              <a:r>
                <a:rPr lang="en-US" sz="1100" dirty="0">
                  <a:latin typeface="+mn-lt"/>
                  <a:ea typeface="ＭＳ Ｐゴシック" charset="0"/>
                  <a:cs typeface="Symbol" charset="2"/>
                </a:rPr>
                <a:t>V</a:t>
              </a:r>
              <a:r>
                <a:rPr lang="en-US" sz="1100" baseline="-25000" dirty="0">
                  <a:latin typeface="+mn-lt"/>
                  <a:ea typeface="ＭＳ Ｐゴシック" charset="0"/>
                  <a:cs typeface="Symbol" charset="2"/>
                </a:rPr>
                <a:t>perp</a:t>
              </a:r>
              <a:r>
                <a:rPr lang="en-US" sz="1100" dirty="0">
                  <a:latin typeface="+mn-lt"/>
                  <a:ea typeface="ＭＳ Ｐゴシック" charset="0"/>
                  <a:cs typeface="Symbol" charset="2"/>
                </a:rPr>
                <a:t>/V</a:t>
              </a:r>
              <a:r>
                <a:rPr lang="en-US" sz="1100" baseline="-25000" dirty="0">
                  <a:latin typeface="+mn-lt"/>
                  <a:ea typeface="ＭＳ Ｐゴシック" charset="0"/>
                  <a:cs typeface="Symbol" charset="2"/>
                </a:rPr>
                <a:t>norm</a:t>
              </a:r>
              <a:endParaRPr lang="en-US" sz="1100" baseline="-25000" dirty="0">
                <a:latin typeface="Symbol" charset="2"/>
                <a:ea typeface="ＭＳ Ｐゴシック" charset="0"/>
                <a:cs typeface="Symbol" charset="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949306" y="5909210"/>
            <a:ext cx="2209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Rob Akers, CCFE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60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Coordination of IM with ITER Members</a:t>
            </a:r>
            <a:endParaRPr lang="en-GB" noProof="0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79512" y="1407441"/>
            <a:ext cx="8789331" cy="4910562"/>
            <a:chOff x="2355" y="5910"/>
            <a:chExt cx="10432" cy="5829"/>
          </a:xfrm>
        </p:grpSpPr>
        <p:sp>
          <p:nvSpPr>
            <p:cNvPr id="6" name="AutoShape 52"/>
            <p:cNvSpPr>
              <a:spLocks noChangeAspect="1" noChangeArrowheads="1" noTextEdit="1"/>
            </p:cNvSpPr>
            <p:nvPr/>
          </p:nvSpPr>
          <p:spPr bwMode="auto">
            <a:xfrm>
              <a:off x="2355" y="5910"/>
              <a:ext cx="10432" cy="5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4000"/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707" y="6161"/>
              <a:ext cx="3011" cy="612"/>
              <a:chOff x="2707" y="6161"/>
              <a:chExt cx="3011" cy="612"/>
            </a:xfrm>
          </p:grpSpPr>
          <p:sp>
            <p:nvSpPr>
              <p:cNvPr id="54" name="Text Box 51"/>
              <p:cNvSpPr txBox="1">
                <a:spLocks noChangeArrowheads="1"/>
              </p:cNvSpPr>
              <p:nvPr/>
            </p:nvSpPr>
            <p:spPr bwMode="auto">
              <a:xfrm>
                <a:off x="2707" y="6161"/>
                <a:ext cx="3011" cy="6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4987" tIns="32493" rIns="64987" bIns="3249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ITER Organization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Domestic Programs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/>
            </p:nvSpPr>
            <p:spPr bwMode="auto">
              <a:xfrm>
                <a:off x="5078" y="6229"/>
                <a:ext cx="388" cy="147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56" name="Rectangle 49"/>
              <p:cNvSpPr>
                <a:spLocks noChangeArrowheads="1"/>
              </p:cNvSpPr>
              <p:nvPr/>
            </p:nvSpPr>
            <p:spPr bwMode="auto">
              <a:xfrm>
                <a:off x="5078" y="6486"/>
                <a:ext cx="387" cy="14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</p:grpSp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355" y="5910"/>
              <a:ext cx="10432" cy="5829"/>
              <a:chOff x="2355" y="5910"/>
              <a:chExt cx="10432" cy="5829"/>
            </a:xfrm>
          </p:grpSpPr>
          <p:sp>
            <p:nvSpPr>
              <p:cNvPr id="10" name="AutoShape 47"/>
              <p:cNvSpPr>
                <a:spLocks noChangeArrowheads="1" noTextEdit="1"/>
              </p:cNvSpPr>
              <p:nvPr/>
            </p:nvSpPr>
            <p:spPr bwMode="auto">
              <a:xfrm>
                <a:off x="2355" y="5910"/>
                <a:ext cx="10432" cy="5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11" name="_s1087"/>
              <p:cNvSpPr>
                <a:spLocks noChangeShapeType="1"/>
              </p:cNvSpPr>
              <p:nvPr/>
            </p:nvSpPr>
            <p:spPr bwMode="auto">
              <a:xfrm rot="16200000">
                <a:off x="4039" y="9693"/>
                <a:ext cx="523" cy="2259"/>
              </a:xfrm>
              <a:prstGeom prst="bentConnector3">
                <a:avLst>
                  <a:gd name="adj1" fmla="val 4989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triangle" w="med" len="med"/>
                    <a:tailEnd type="triangl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12" name="_s1088"/>
              <p:cNvSpPr>
                <a:spLocks noChangeShapeType="1"/>
              </p:cNvSpPr>
              <p:nvPr/>
            </p:nvSpPr>
            <p:spPr bwMode="auto">
              <a:xfrm rot="5400000" flipH="1">
                <a:off x="7676" y="8315"/>
                <a:ext cx="513" cy="5005"/>
              </a:xfrm>
              <a:prstGeom prst="bentConnector3">
                <a:avLst>
                  <a:gd name="adj1" fmla="val 49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triangle" w="med" len="med"/>
                    <a:tailEnd type="triangl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13" name="_s1089"/>
              <p:cNvSpPr>
                <a:spLocks noChangeShapeType="1"/>
              </p:cNvSpPr>
              <p:nvPr/>
            </p:nvSpPr>
            <p:spPr bwMode="auto">
              <a:xfrm rot="5400000" flipH="1">
                <a:off x="8402" y="7589"/>
                <a:ext cx="513" cy="6457"/>
              </a:xfrm>
              <a:prstGeom prst="bentConnector3">
                <a:avLst>
                  <a:gd name="adj1" fmla="val 49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triangle" w="med" len="med"/>
                    <a:tailEnd type="triangl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14" name="_s1090"/>
              <p:cNvSpPr>
                <a:spLocks noChangeShapeType="1"/>
              </p:cNvSpPr>
              <p:nvPr/>
            </p:nvSpPr>
            <p:spPr bwMode="auto">
              <a:xfrm rot="5400000" flipH="1">
                <a:off x="5573" y="10481"/>
                <a:ext cx="689" cy="654"/>
              </a:xfrm>
              <a:prstGeom prst="bentConnector3">
                <a:avLst>
                  <a:gd name="adj1" fmla="val 3061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triangle" w="med" len="med"/>
                    <a:tailEnd type="triangl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15" name="_s1091"/>
              <p:cNvSpPr>
                <a:spLocks noChangeShapeType="1"/>
              </p:cNvSpPr>
              <p:nvPr/>
            </p:nvSpPr>
            <p:spPr bwMode="auto">
              <a:xfrm rot="5400000" flipH="1">
                <a:off x="6225" y="9766"/>
                <a:ext cx="518" cy="2107"/>
              </a:xfrm>
              <a:prstGeom prst="bentConnector3">
                <a:avLst>
                  <a:gd name="adj1" fmla="val 49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triangle" w="med" len="med"/>
                    <a:tailEnd type="triangl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16" name="_s1092"/>
              <p:cNvSpPr>
                <a:spLocks noChangeShapeType="1"/>
              </p:cNvSpPr>
              <p:nvPr/>
            </p:nvSpPr>
            <p:spPr bwMode="auto">
              <a:xfrm rot="5400000" flipH="1">
                <a:off x="6952" y="9039"/>
                <a:ext cx="513" cy="3557"/>
              </a:xfrm>
              <a:prstGeom prst="bentConnector3">
                <a:avLst>
                  <a:gd name="adj1" fmla="val 49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triangle" w="med" len="med"/>
                    <a:tailEnd type="triangl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17" name="_s1093"/>
              <p:cNvSpPr>
                <a:spLocks noChangeShapeType="1"/>
              </p:cNvSpPr>
              <p:nvPr/>
            </p:nvSpPr>
            <p:spPr bwMode="auto">
              <a:xfrm rot="16200000">
                <a:off x="4775" y="10420"/>
                <a:ext cx="513" cy="796"/>
              </a:xfrm>
              <a:prstGeom prst="bentConnector3">
                <a:avLst>
                  <a:gd name="adj1" fmla="val 4988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triangle" w="med" len="med"/>
                    <a:tailEnd type="triangl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18" name="_s1094"/>
              <p:cNvSpPr>
                <a:spLocks noChangeShapeType="1"/>
              </p:cNvSpPr>
              <p:nvPr/>
            </p:nvSpPr>
            <p:spPr bwMode="auto">
              <a:xfrm flipV="1">
                <a:off x="7121" y="8907"/>
                <a:ext cx="376" cy="1078"/>
              </a:xfrm>
              <a:prstGeom prst="bentConnector2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triangle" w="med" len="med"/>
                    <a:tailEnd type="triangl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19" name="_s1095"/>
              <p:cNvSpPr>
                <a:spLocks noChangeArrowheads="1"/>
              </p:cNvSpPr>
              <p:nvPr/>
            </p:nvSpPr>
            <p:spPr bwMode="auto">
              <a:xfrm>
                <a:off x="5590" y="6773"/>
                <a:ext cx="3811" cy="1856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Plasma Operation Directorate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Divertor and Plasma Wall Interaction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Transport and Confinement Physics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Stability and Control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Plasma Operations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Integrated </a:t>
                </a:r>
                <a:r>
                  <a:rPr kumimoji="0" 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Modelling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_s1096"/>
              <p:cNvSpPr>
                <a:spLocks noChangeArrowheads="1"/>
              </p:cNvSpPr>
              <p:nvPr/>
            </p:nvSpPr>
            <p:spPr bwMode="auto">
              <a:xfrm>
                <a:off x="3741" y="9751"/>
                <a:ext cx="3379" cy="810"/>
              </a:xfrm>
              <a:prstGeom prst="roundRect">
                <a:avLst>
                  <a:gd name="adj" fmla="val 17722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IMEG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IM Programme &amp; Components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_s1097"/>
              <p:cNvSpPr>
                <a:spLocks noChangeArrowheads="1"/>
              </p:cNvSpPr>
              <p:nvPr/>
            </p:nvSpPr>
            <p:spPr bwMode="auto">
              <a:xfrm>
                <a:off x="9953" y="8056"/>
                <a:ext cx="2756" cy="1553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CODAC, Heating &amp; Diagnostics Directorate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CODAC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Heating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Diagnostics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AutoShape 35"/>
              <p:cNvSpPr>
                <a:spLocks noChangeArrowheads="1"/>
              </p:cNvSpPr>
              <p:nvPr/>
            </p:nvSpPr>
            <p:spPr bwMode="auto">
              <a:xfrm>
                <a:off x="9949" y="5910"/>
                <a:ext cx="2760" cy="863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Central Engineering &amp; Plant Directorate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Fuel Cycle Engineering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AutoShape 34"/>
              <p:cNvSpPr>
                <a:spLocks noChangeShapeType="1"/>
              </p:cNvSpPr>
              <p:nvPr/>
            </p:nvSpPr>
            <p:spPr bwMode="auto">
              <a:xfrm flipV="1">
                <a:off x="9401" y="6342"/>
                <a:ext cx="548" cy="136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24" name="AutoShape 33"/>
              <p:cNvSpPr>
                <a:spLocks noChangeShapeType="1"/>
              </p:cNvSpPr>
              <p:nvPr/>
            </p:nvSpPr>
            <p:spPr bwMode="auto">
              <a:xfrm flipH="1" flipV="1">
                <a:off x="9401" y="7702"/>
                <a:ext cx="552" cy="113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25" name="_s1101"/>
              <p:cNvSpPr>
                <a:spLocks noChangeArrowheads="1"/>
              </p:cNvSpPr>
              <p:nvPr/>
            </p:nvSpPr>
            <p:spPr bwMode="auto">
              <a:xfrm>
                <a:off x="4034" y="11074"/>
                <a:ext cx="1200" cy="472"/>
              </a:xfrm>
              <a:prstGeom prst="roundRect">
                <a:avLst>
                  <a:gd name="adj" fmla="val 9204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EU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_s1102"/>
              <p:cNvSpPr>
                <a:spLocks noChangeArrowheads="1"/>
              </p:cNvSpPr>
              <p:nvPr/>
            </p:nvSpPr>
            <p:spPr bwMode="auto">
              <a:xfrm>
                <a:off x="8387" y="11074"/>
                <a:ext cx="1200" cy="467"/>
              </a:xfrm>
              <a:prstGeom prst="roundRect">
                <a:avLst>
                  <a:gd name="adj" fmla="val 9069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KO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_s1103"/>
              <p:cNvSpPr>
                <a:spLocks noChangeArrowheads="1"/>
              </p:cNvSpPr>
              <p:nvPr/>
            </p:nvSpPr>
            <p:spPr bwMode="auto">
              <a:xfrm>
                <a:off x="5487" y="11079"/>
                <a:ext cx="1198" cy="472"/>
              </a:xfrm>
              <a:prstGeom prst="roundRect">
                <a:avLst>
                  <a:gd name="adj" fmla="val 9204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IN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_s1104"/>
              <p:cNvSpPr>
                <a:spLocks noChangeArrowheads="1"/>
              </p:cNvSpPr>
              <p:nvPr/>
            </p:nvSpPr>
            <p:spPr bwMode="auto">
              <a:xfrm>
                <a:off x="6937" y="11079"/>
                <a:ext cx="1200" cy="467"/>
              </a:xfrm>
              <a:prstGeom prst="roundRect">
                <a:avLst>
                  <a:gd name="adj" fmla="val 9046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JP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_s1105"/>
              <p:cNvSpPr>
                <a:spLocks noChangeArrowheads="1"/>
              </p:cNvSpPr>
              <p:nvPr/>
            </p:nvSpPr>
            <p:spPr bwMode="auto">
              <a:xfrm>
                <a:off x="11287" y="11074"/>
                <a:ext cx="1198" cy="472"/>
              </a:xfrm>
              <a:prstGeom prst="roundRect">
                <a:avLst>
                  <a:gd name="adj" fmla="val 9204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US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_s1106"/>
              <p:cNvSpPr>
                <a:spLocks noChangeArrowheads="1"/>
              </p:cNvSpPr>
              <p:nvPr/>
            </p:nvSpPr>
            <p:spPr bwMode="auto">
              <a:xfrm>
                <a:off x="9835" y="11074"/>
                <a:ext cx="1199" cy="472"/>
              </a:xfrm>
              <a:prstGeom prst="roundRect">
                <a:avLst>
                  <a:gd name="adj" fmla="val 9204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RF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auto">
              <a:xfrm>
                <a:off x="2572" y="11084"/>
                <a:ext cx="1198" cy="467"/>
              </a:xfrm>
              <a:prstGeom prst="roundRect">
                <a:avLst>
                  <a:gd name="adj" fmla="val 9046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CN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9471" y="10564"/>
                <a:ext cx="6" cy="3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33" name="AutoShape 24"/>
              <p:cNvSpPr>
                <a:spLocks noChangeArrowheads="1"/>
              </p:cNvSpPr>
              <p:nvPr/>
            </p:nvSpPr>
            <p:spPr bwMode="auto">
              <a:xfrm>
                <a:off x="7888" y="9748"/>
                <a:ext cx="3146" cy="816"/>
              </a:xfrm>
              <a:prstGeom prst="roundRect">
                <a:avLst>
                  <a:gd name="adj" fmla="val 17722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ITPA</a:t>
                </a: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Physics Models &amp; Validation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AutoShape 23"/>
              <p:cNvSpPr>
                <a:spLocks noChangeShapeType="1"/>
              </p:cNvSpPr>
              <p:nvPr/>
            </p:nvSpPr>
            <p:spPr bwMode="auto">
              <a:xfrm rot="10800000">
                <a:off x="7454" y="9092"/>
                <a:ext cx="434" cy="1064"/>
              </a:xfrm>
              <a:prstGeom prst="bentConnector2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triangle" w="med" len="med"/>
                    <a:tailEnd type="triangl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35" name="AutoShape 22"/>
              <p:cNvSpPr>
                <a:spLocks noChangeArrowheads="1"/>
              </p:cNvSpPr>
              <p:nvPr/>
            </p:nvSpPr>
            <p:spPr bwMode="auto">
              <a:xfrm>
                <a:off x="9954" y="6895"/>
                <a:ext cx="2752" cy="1077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Tokamak Directorate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Internal Components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Magnet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Vessel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AutoShape 21"/>
              <p:cNvSpPr>
                <a:spLocks noChangeShapeType="1"/>
              </p:cNvSpPr>
              <p:nvPr/>
            </p:nvSpPr>
            <p:spPr bwMode="auto">
              <a:xfrm flipV="1">
                <a:off x="9401" y="7434"/>
                <a:ext cx="553" cy="26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37" name="Line 20"/>
              <p:cNvSpPr>
                <a:spLocks noChangeShapeType="1"/>
              </p:cNvSpPr>
              <p:nvPr/>
            </p:nvSpPr>
            <p:spPr bwMode="auto">
              <a:xfrm>
                <a:off x="5377" y="10546"/>
                <a:ext cx="4" cy="3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169" y="10874"/>
                <a:ext cx="871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39" name="Line 18"/>
              <p:cNvSpPr>
                <a:spLocks noChangeShapeType="1"/>
              </p:cNvSpPr>
              <p:nvPr/>
            </p:nvSpPr>
            <p:spPr bwMode="auto">
              <a:xfrm>
                <a:off x="3169" y="10874"/>
                <a:ext cx="0" cy="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>
                <a:off x="4633" y="10874"/>
                <a:ext cx="0" cy="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6050" y="10874"/>
                <a:ext cx="0" cy="2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7532" y="10874"/>
                <a:ext cx="2" cy="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>
                <a:off x="8987" y="10874"/>
                <a:ext cx="0" cy="2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10391" y="10874"/>
                <a:ext cx="0" cy="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11888" y="10874"/>
                <a:ext cx="0" cy="2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 flipH="1" flipV="1">
                <a:off x="5855" y="8629"/>
                <a:ext cx="14" cy="1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47" name="Line 10"/>
              <p:cNvSpPr>
                <a:spLocks noChangeShapeType="1"/>
              </p:cNvSpPr>
              <p:nvPr/>
            </p:nvSpPr>
            <p:spPr bwMode="auto">
              <a:xfrm>
                <a:off x="5590" y="8161"/>
                <a:ext cx="381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 flipV="1">
                <a:off x="9154" y="8614"/>
                <a:ext cx="3" cy="11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>
                <a:off x="7495" y="8047"/>
                <a:ext cx="3" cy="2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50" name="AutoShape 7"/>
              <p:cNvSpPr>
                <a:spLocks noChangeArrowheads="1"/>
              </p:cNvSpPr>
              <p:nvPr/>
            </p:nvSpPr>
            <p:spPr bwMode="auto">
              <a:xfrm>
                <a:off x="2426" y="7248"/>
                <a:ext cx="2755" cy="1085"/>
              </a:xfrm>
              <a:prstGeom prst="roundRect">
                <a:avLst>
                  <a:gd name="adj" fmla="val 16667"/>
                </a:avLst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Safety, Quality &amp; Security Department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Safety Control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平成明朝" charset="-128"/>
                    <a:cs typeface="Arial" pitchFamily="34" charset="0"/>
                  </a:rPr>
                  <a:t>Quality Assurance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AutoShape 6"/>
              <p:cNvSpPr>
                <a:spLocks noChangeShapeType="1"/>
              </p:cNvSpPr>
              <p:nvPr/>
            </p:nvSpPr>
            <p:spPr bwMode="auto">
              <a:xfrm flipV="1">
                <a:off x="5181" y="7702"/>
                <a:ext cx="409" cy="89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52" name="Line 5"/>
              <p:cNvSpPr>
                <a:spLocks noChangeShapeType="1"/>
              </p:cNvSpPr>
              <p:nvPr/>
            </p:nvSpPr>
            <p:spPr bwMode="auto">
              <a:xfrm flipH="1" flipV="1">
                <a:off x="7512" y="9567"/>
                <a:ext cx="13" cy="1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  <p:sp>
            <p:nvSpPr>
              <p:cNvPr id="53" name="Line 4"/>
              <p:cNvSpPr>
                <a:spLocks noChangeShapeType="1"/>
              </p:cNvSpPr>
              <p:nvPr/>
            </p:nvSpPr>
            <p:spPr bwMode="auto">
              <a:xfrm flipV="1">
                <a:off x="7495" y="8652"/>
                <a:ext cx="3" cy="2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4000"/>
              </a:p>
            </p:txBody>
          </p:sp>
        </p:grpSp>
        <p:sp>
          <p:nvSpPr>
            <p:cNvPr id="9" name="_s1097"/>
            <p:cNvSpPr>
              <a:spLocks noChangeArrowheads="1"/>
            </p:cNvSpPr>
            <p:nvPr/>
          </p:nvSpPr>
          <p:spPr bwMode="auto">
            <a:xfrm>
              <a:off x="6423" y="8901"/>
              <a:ext cx="2142" cy="686"/>
            </a:xfrm>
            <a:prstGeom prst="roundRect">
              <a:avLst>
                <a:gd name="adj" fmla="val 17722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平成明朝" charset="-128"/>
                  <a:cs typeface="Arial" pitchFamily="34" charset="0"/>
                </a:rPr>
                <a:t>Visiting Researchers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平成明朝" charset="-128"/>
                  <a:cs typeface="Arial" pitchFamily="34" charset="0"/>
                </a:rPr>
                <a:t>Postdoctoral Fellows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8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 Simulator for PCS Evaluation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Development of a Plasma Simulator (PS) to test, refine and extend Plasma Control System (PCS)</a:t>
            </a:r>
          </a:p>
          <a:p>
            <a:r>
              <a:rPr lang="en-GB" noProof="0" smtClean="0"/>
              <a:t>The coupled PS-PCS system will be used for pulse preparation and validation</a:t>
            </a:r>
          </a:p>
          <a:p>
            <a:pPr lvl="1"/>
            <a:r>
              <a:rPr lang="en-GB" noProof="0" smtClean="0"/>
              <a:t>High priority application for prototyping IM infrastructure</a:t>
            </a:r>
          </a:p>
          <a:p>
            <a:pPr lvl="1"/>
            <a:r>
              <a:rPr lang="en-GB" smtClean="0"/>
              <a:t>Develop control strategies from plasma initiation to burn control and refine response to various events </a:t>
            </a:r>
          </a:p>
          <a:p>
            <a:pPr lvl="2"/>
            <a:r>
              <a:rPr lang="en-GB" smtClean="0"/>
              <a:t>L-H transistion, power supply interuption, diagnostic degradation / failure</a:t>
            </a:r>
          </a:p>
          <a:p>
            <a:r>
              <a:rPr lang="en-GB" smtClean="0"/>
              <a:t>Troubleshoot PCS during operations</a:t>
            </a:r>
          </a:p>
          <a:p>
            <a:r>
              <a:rPr lang="en-GB" smtClean="0"/>
              <a:t>Coupled system can guide physics model development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645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Plasma Simulator for PCS Evaluation</a:t>
            </a:r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2812"/>
            <a:ext cx="7056784" cy="491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IM Support </a:t>
            </a:r>
            <a:r>
              <a:rPr lang="en-GB" noProof="0" dirty="0" smtClean="0"/>
              <a:t>During</a:t>
            </a:r>
            <a:r>
              <a:rPr lang="en-GB" noProof="0" dirty="0" smtClean="0"/>
              <a:t> </a:t>
            </a:r>
            <a:r>
              <a:rPr lang="en-GB" noProof="0" dirty="0" smtClean="0"/>
              <a:t>Construction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IM Programme will support design basis of ITER facility by:</a:t>
            </a:r>
          </a:p>
          <a:p>
            <a:pPr lvl="1"/>
            <a:r>
              <a:rPr lang="en-GB" noProof="0" dirty="0" smtClean="0"/>
              <a:t>Evaluating candidate plasma operating scenarios</a:t>
            </a:r>
          </a:p>
          <a:p>
            <a:pPr lvl="1"/>
            <a:r>
              <a:rPr lang="en-GB" noProof="0" dirty="0" smtClean="0"/>
              <a:t>Assisting in development of plasma control strategies</a:t>
            </a:r>
          </a:p>
          <a:p>
            <a:pPr lvl="1"/>
            <a:r>
              <a:rPr lang="en-GB" noProof="0" dirty="0" smtClean="0"/>
              <a:t>Preparing for analysis of experimental results during operation</a:t>
            </a:r>
          </a:p>
          <a:p>
            <a:r>
              <a:rPr lang="en-GB" dirty="0" smtClean="0"/>
              <a:t>Anticipated that the supporting physics R&amp;D programme will make continuous progress in developing more comprehensive models as a result of validation against results from domestic facilities</a:t>
            </a:r>
            <a:endParaRPr lang="en-GB" noProof="0" dirty="0" smtClean="0"/>
          </a:p>
          <a:p>
            <a:pPr lvl="1"/>
            <a:r>
              <a:rPr lang="en-GB" noProof="0" dirty="0" smtClean="0"/>
              <a:t>Partnership involving IO – ITPA – Domestic Programmes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04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Model </a:t>
            </a:r>
            <a:r>
              <a:rPr lang="en-GB" noProof="0" dirty="0" smtClean="0"/>
              <a:t>Validation and Improvement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Critical for improving control of ITER operating conditions and for optimising plasma performance</a:t>
            </a:r>
          </a:p>
          <a:p>
            <a:r>
              <a:rPr lang="en-GB" dirty="0" smtClean="0"/>
              <a:t>Until ITER commences operation, validation must be done using data from domestic programmes</a:t>
            </a:r>
          </a:p>
          <a:p>
            <a:r>
              <a:rPr lang="en-GB" dirty="0" smtClean="0"/>
              <a:t>During ITER operation, domestic facilities can continue to help validate </a:t>
            </a:r>
            <a:r>
              <a:rPr lang="en-GB" dirty="0" smtClean="0"/>
              <a:t>and improve models </a:t>
            </a:r>
            <a:r>
              <a:rPr lang="en-GB" dirty="0" smtClean="0"/>
              <a:t>by </a:t>
            </a:r>
            <a:r>
              <a:rPr lang="en-GB" dirty="0" smtClean="0"/>
              <a:t>accessing </a:t>
            </a:r>
            <a:r>
              <a:rPr lang="en-GB" dirty="0" smtClean="0"/>
              <a:t>data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Over a broader range of scales</a:t>
            </a:r>
          </a:p>
          <a:p>
            <a:pPr lvl="1"/>
            <a:r>
              <a:rPr lang="en-GB" dirty="0" smtClean="0"/>
              <a:t>By isolating specific physics, e.g. with new diagnostic methods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760" y="5179226"/>
            <a:ext cx="8693882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latin typeface="+mj-lt"/>
              </a:rPr>
              <a:t>Primary responsibility for model validation </a:t>
            </a:r>
            <a:r>
              <a:rPr lang="en-GB" dirty="0" smtClean="0">
                <a:latin typeface="+mj-lt"/>
              </a:rPr>
              <a:t>&amp; improvement over </a:t>
            </a:r>
            <a:r>
              <a:rPr lang="en-GB" dirty="0">
                <a:latin typeface="+mj-lt"/>
              </a:rPr>
              <a:t>broadest range of </a:t>
            </a:r>
            <a:r>
              <a:rPr lang="en-GB" dirty="0" smtClean="0">
                <a:latin typeface="+mj-lt"/>
              </a:rPr>
              <a:t>conditions </a:t>
            </a:r>
            <a:r>
              <a:rPr lang="en-GB" dirty="0">
                <a:latin typeface="+mj-lt"/>
              </a:rPr>
              <a:t>rests with domestic programmes</a:t>
            </a:r>
          </a:p>
        </p:txBody>
      </p:sp>
    </p:spTree>
    <p:extLst>
      <p:ext uri="{BB962C8B-B14F-4D97-AF65-F5344CB8AC3E}">
        <p14:creationId xmlns:p14="http://schemas.microsoft.com/office/powerpoint/2010/main" val="2268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Recent Progress on</a:t>
            </a:r>
            <a:br>
              <a:rPr lang="en-GB" noProof="0" dirty="0" smtClean="0"/>
            </a:br>
            <a:r>
              <a:rPr lang="en-GB" noProof="0" dirty="0" smtClean="0"/>
              <a:t>ITER Site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8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IMAS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80" y="1752600"/>
            <a:ext cx="9033320" cy="4343400"/>
          </a:xfrm>
        </p:spPr>
        <p:txBody>
          <a:bodyPr/>
          <a:lstStyle/>
          <a:p>
            <a:r>
              <a:rPr lang="en-GB" sz="2000" dirty="0" smtClean="0"/>
              <a:t>2011-2013: </a:t>
            </a:r>
            <a:r>
              <a:rPr lang="en-GB" sz="2000" dirty="0"/>
              <a:t>Conceptual design, initial infrastructure and </a:t>
            </a:r>
            <a:r>
              <a:rPr lang="en-GB" sz="2000" dirty="0" smtClean="0"/>
              <a:t>physics</a:t>
            </a:r>
          </a:p>
          <a:p>
            <a:pPr lvl="1"/>
            <a:r>
              <a:rPr lang="en-GB" sz="1600" dirty="0" smtClean="0"/>
              <a:t>Implement prototype infrastructure (Data Model, APIs, workflows, version control and documentation) </a:t>
            </a:r>
            <a:r>
              <a:rPr lang="en-GB" sz="1600" dirty="0"/>
              <a:t>and physics </a:t>
            </a:r>
            <a:r>
              <a:rPr lang="en-GB" sz="1600" dirty="0" smtClean="0"/>
              <a:t>model</a:t>
            </a:r>
            <a:endParaRPr lang="en-GB" sz="1600" dirty="0"/>
          </a:p>
          <a:p>
            <a:pPr lvl="1"/>
            <a:r>
              <a:rPr lang="en-GB" sz="1600" dirty="0"/>
              <a:t>Train ITER staff </a:t>
            </a:r>
            <a:r>
              <a:rPr lang="en-GB" sz="1600" dirty="0" smtClean="0"/>
              <a:t>(“alpha users”) to use and evaluate effectiveness</a:t>
            </a:r>
            <a:endParaRPr lang="en-GB" sz="1600" dirty="0"/>
          </a:p>
          <a:p>
            <a:r>
              <a:rPr lang="en-GB" sz="2000" dirty="0" smtClean="0"/>
              <a:t>2014-2016: </a:t>
            </a:r>
            <a:r>
              <a:rPr lang="en-GB" sz="2000" dirty="0"/>
              <a:t>Extend infrastructure and </a:t>
            </a:r>
            <a:r>
              <a:rPr lang="en-GB" sz="2000" dirty="0" smtClean="0"/>
              <a:t>physics</a:t>
            </a:r>
          </a:p>
          <a:p>
            <a:pPr lvl="1"/>
            <a:r>
              <a:rPr lang="en-GB" sz="1600" dirty="0"/>
              <a:t>Complete the development of basic workflows and other supporting </a:t>
            </a:r>
            <a:r>
              <a:rPr lang="en-GB" sz="1600" dirty="0" smtClean="0"/>
              <a:t>infrastructure</a:t>
            </a:r>
          </a:p>
          <a:p>
            <a:pPr lvl="1"/>
            <a:r>
              <a:rPr lang="en-GB" sz="1600" dirty="0" smtClean="0"/>
              <a:t>Establish fundamental </a:t>
            </a:r>
            <a:r>
              <a:rPr lang="en-GB" sz="1600" dirty="0"/>
              <a:t>basis for all types of pulse </a:t>
            </a:r>
            <a:r>
              <a:rPr lang="en-GB" sz="1600" dirty="0" smtClean="0"/>
              <a:t>planning</a:t>
            </a:r>
            <a:endParaRPr lang="en-GB" sz="1600" dirty="0"/>
          </a:p>
          <a:p>
            <a:pPr lvl="2"/>
            <a:r>
              <a:rPr lang="en-GB" sz="1400" dirty="0" smtClean="0"/>
              <a:t>Plasma Simulator evaluates </a:t>
            </a:r>
            <a:r>
              <a:rPr lang="en-GB" sz="1400" dirty="0"/>
              <a:t>confinement properties and </a:t>
            </a:r>
            <a:r>
              <a:rPr lang="en-GB" sz="1400" dirty="0" smtClean="0"/>
              <a:t>response to </a:t>
            </a:r>
            <a:r>
              <a:rPr lang="en-GB" sz="1400" dirty="0"/>
              <a:t>H&amp;CD and </a:t>
            </a:r>
            <a:r>
              <a:rPr lang="en-GB" sz="1400" dirty="0" smtClean="0"/>
              <a:t>fuelling systems</a:t>
            </a:r>
          </a:p>
          <a:p>
            <a:pPr lvl="2"/>
            <a:r>
              <a:rPr lang="en-GB" sz="1400" dirty="0" smtClean="0"/>
              <a:t>Coupled PS-PCS system addresses whether the control system has the capability to reach the desired operating conditions using feedback control without violating system constraints</a:t>
            </a:r>
            <a:endParaRPr lang="en-GB" sz="1600" dirty="0" smtClean="0"/>
          </a:p>
          <a:p>
            <a:r>
              <a:rPr lang="en-GB" sz="2000" dirty="0" smtClean="0"/>
              <a:t>2017-2020: </a:t>
            </a:r>
            <a:r>
              <a:rPr lang="en-GB" sz="2000" dirty="0"/>
              <a:t>Full Physics for Pulse Planning, </a:t>
            </a:r>
            <a:r>
              <a:rPr lang="en-GB" sz="2000" dirty="0" smtClean="0"/>
              <a:t>begin Reconstruction / Analysis</a:t>
            </a:r>
            <a:endParaRPr lang="en-GB" sz="2000" dirty="0"/>
          </a:p>
          <a:p>
            <a:pPr lvl="1"/>
            <a:r>
              <a:rPr lang="en-GB" sz="1600" dirty="0"/>
              <a:t>Implement </a:t>
            </a:r>
            <a:r>
              <a:rPr lang="en-GB" sz="1600" dirty="0" smtClean="0"/>
              <a:t>broad </a:t>
            </a:r>
            <a:r>
              <a:rPr lang="en-GB" sz="1600" dirty="0"/>
              <a:t>range of physics components and applications for Pulse Planning</a:t>
            </a:r>
          </a:p>
          <a:p>
            <a:pPr lvl="1"/>
            <a:r>
              <a:rPr lang="en-GB" sz="1600" dirty="0" smtClean="0"/>
              <a:t>Physics </a:t>
            </a:r>
            <a:r>
              <a:rPr lang="en-GB" sz="1600" dirty="0"/>
              <a:t>models will undergo extensive V&amp;V against data from other </a:t>
            </a:r>
            <a:r>
              <a:rPr lang="en-GB" sz="1600" dirty="0" smtClean="0"/>
              <a:t>devices</a:t>
            </a:r>
            <a:endParaRPr lang="en-GB" sz="1600" dirty="0"/>
          </a:p>
          <a:p>
            <a:pPr lvl="1"/>
            <a:r>
              <a:rPr lang="en-GB" sz="1600" dirty="0" smtClean="0"/>
              <a:t>Planning </a:t>
            </a:r>
            <a:r>
              <a:rPr lang="en-GB" sz="1600" dirty="0"/>
              <a:t>for pulse execution, analysis and research </a:t>
            </a:r>
            <a:r>
              <a:rPr lang="en-GB" sz="1600" dirty="0" smtClean="0"/>
              <a:t>commences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881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752600"/>
            <a:ext cx="8031360" cy="4343400"/>
          </a:xfrm>
        </p:spPr>
        <p:txBody>
          <a:bodyPr/>
          <a:lstStyle/>
          <a:p>
            <a:r>
              <a:rPr lang="en-GB" dirty="0" smtClean="0"/>
              <a:t>ITER IM Programme would benefit from a practical demonstration of ITM approach</a:t>
            </a:r>
            <a:endParaRPr lang="en-GB" dirty="0"/>
          </a:p>
          <a:p>
            <a:pPr lvl="1"/>
            <a:r>
              <a:rPr lang="en-GB" dirty="0" smtClean="0"/>
              <a:t>Show not only workable but demonstrate capabilities and benefits</a:t>
            </a:r>
          </a:p>
          <a:p>
            <a:pPr lvl="2"/>
            <a:r>
              <a:rPr lang="en-GB" dirty="0" smtClean="0"/>
              <a:t>Start to push real experimental data around framework</a:t>
            </a:r>
          </a:p>
          <a:p>
            <a:pPr lvl="2"/>
            <a:r>
              <a:rPr lang="en-GB" dirty="0" smtClean="0"/>
              <a:t>Demonstrate </a:t>
            </a:r>
            <a:r>
              <a:rPr lang="en-GB" dirty="0"/>
              <a:t>sufficiency of </a:t>
            </a:r>
            <a:r>
              <a:rPr lang="en-GB" dirty="0" smtClean="0"/>
              <a:t>(ITER) Data </a:t>
            </a:r>
            <a:r>
              <a:rPr lang="en-GB" dirty="0"/>
              <a:t>Model (through real usage) and drive extension where </a:t>
            </a:r>
            <a:r>
              <a:rPr lang="en-GB" dirty="0" smtClean="0"/>
              <a:t>necessary</a:t>
            </a:r>
          </a:p>
          <a:p>
            <a:pPr lvl="1"/>
            <a:r>
              <a:rPr lang="en-GB" dirty="0" smtClean="0"/>
              <a:t>Start process of validation and model improvement</a:t>
            </a:r>
          </a:p>
          <a:p>
            <a:r>
              <a:rPr lang="en-GB" dirty="0" smtClean="0"/>
              <a:t>Demonstrate </a:t>
            </a:r>
            <a:r>
              <a:rPr lang="en-GB" dirty="0"/>
              <a:t>HPC capabilities of </a:t>
            </a:r>
            <a:r>
              <a:rPr lang="en-GB" dirty="0" smtClean="0"/>
              <a:t>framework</a:t>
            </a:r>
          </a:p>
          <a:p>
            <a:pPr lvl="1"/>
            <a:r>
              <a:rPr lang="en-GB" dirty="0" smtClean="0"/>
              <a:t>cf</a:t>
            </a:r>
            <a:r>
              <a:rPr lang="en-GB" dirty="0"/>
              <a:t>. CORSICA acceleration using </a:t>
            </a:r>
            <a:r>
              <a:rPr lang="en-GB" dirty="0" err="1"/>
              <a:t>Parareal</a:t>
            </a:r>
            <a:r>
              <a:rPr lang="en-GB" dirty="0"/>
              <a:t> approach and </a:t>
            </a:r>
            <a:r>
              <a:rPr lang="en-GB" dirty="0" smtClean="0"/>
              <a:t>IPS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014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752600"/>
            <a:ext cx="7959352" cy="4343400"/>
          </a:xfrm>
        </p:spPr>
        <p:txBody>
          <a:bodyPr/>
          <a:lstStyle/>
          <a:p>
            <a:r>
              <a:rPr lang="en-GB" dirty="0" smtClean="0"/>
              <a:t>Integrated </a:t>
            </a:r>
            <a:r>
              <a:rPr lang="en-GB" dirty="0" smtClean="0"/>
              <a:t>Modelling </a:t>
            </a:r>
            <a:r>
              <a:rPr lang="en-GB" dirty="0" smtClean="0"/>
              <a:t>for ITER poses </a:t>
            </a:r>
            <a:r>
              <a:rPr lang="en-GB" dirty="0" smtClean="0"/>
              <a:t>challenges and opportunities to fusion </a:t>
            </a:r>
            <a:r>
              <a:rPr lang="en-GB" dirty="0" smtClean="0"/>
              <a:t>community</a:t>
            </a:r>
          </a:p>
          <a:p>
            <a:r>
              <a:rPr lang="en-GB" dirty="0"/>
              <a:t>ITER is appreciative of strong EFDA commitment to IM</a:t>
            </a:r>
          </a:p>
          <a:p>
            <a:pPr lvl="1"/>
            <a:r>
              <a:rPr lang="en-GB" dirty="0"/>
              <a:t>EFDA ITM-TF has build a firm foundation from which to </a:t>
            </a:r>
            <a:r>
              <a:rPr lang="en-GB" dirty="0" smtClean="0"/>
              <a:t>help advice </a:t>
            </a:r>
            <a:r>
              <a:rPr lang="en-GB" dirty="0"/>
              <a:t>ITER on its IM </a:t>
            </a:r>
            <a:r>
              <a:rPr lang="en-GB" dirty="0" smtClean="0"/>
              <a:t>Programme</a:t>
            </a:r>
            <a:endParaRPr lang="en-GB" dirty="0" smtClean="0"/>
          </a:p>
          <a:p>
            <a:r>
              <a:rPr lang="en-GB" dirty="0" smtClean="0"/>
              <a:t>Your help and experience is </a:t>
            </a:r>
            <a:r>
              <a:rPr lang="en-GB" dirty="0" smtClean="0"/>
              <a:t>not </a:t>
            </a:r>
            <a:r>
              <a:rPr lang="en-GB" dirty="0" smtClean="0"/>
              <a:t>just welcome, </a:t>
            </a:r>
            <a:r>
              <a:rPr lang="en-GB" dirty="0" smtClean="0"/>
              <a:t>it’s needed</a:t>
            </a:r>
          </a:p>
          <a:p>
            <a:r>
              <a:rPr lang="en-GB" dirty="0" smtClean="0"/>
              <a:t>Its </a:t>
            </a:r>
            <a:r>
              <a:rPr lang="en-GB" dirty="0" smtClean="0"/>
              <a:t>important we </a:t>
            </a:r>
            <a:r>
              <a:rPr lang="en-GB" dirty="0" smtClean="0"/>
              <a:t>maintain </a:t>
            </a:r>
            <a:r>
              <a:rPr lang="en-GB" dirty="0" smtClean="0"/>
              <a:t>a </a:t>
            </a:r>
            <a:r>
              <a:rPr lang="en-GB" dirty="0" smtClean="0"/>
              <a:t>strong and healthy working relationship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573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" y="609600"/>
            <a:ext cx="9140824" cy="914400"/>
          </a:xfrm>
        </p:spPr>
        <p:txBody>
          <a:bodyPr/>
          <a:lstStyle/>
          <a:p>
            <a:r>
              <a:rPr lang="en-GB" noProof="0" dirty="0" smtClean="0"/>
              <a:t>Projected Appearance of Completed ITER Site</a:t>
            </a:r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414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282352"/>
            <a:ext cx="8001000" cy="914400"/>
          </a:xfrm>
        </p:spPr>
        <p:txBody>
          <a:bodyPr/>
          <a:lstStyle/>
          <a:p>
            <a:r>
              <a:rPr lang="en-GB" dirty="0" smtClean="0"/>
              <a:t>Site Construction Progress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72057" y="980728"/>
            <a:ext cx="8415674" cy="5309086"/>
            <a:chOff x="163724" y="425573"/>
            <a:chExt cx="8965083" cy="57592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837" y="3281969"/>
              <a:ext cx="4440970" cy="2902840"/>
            </a:xfrm>
            <a:prstGeom prst="rect">
              <a:avLst/>
            </a:prstGeom>
            <a:ln w="19050">
              <a:solidFill>
                <a:srgbClr val="5F5F5F"/>
              </a:solidFill>
            </a:ln>
          </p:spPr>
        </p:pic>
        <p:pic>
          <p:nvPicPr>
            <p:cNvPr id="5" name="Picture 2" descr="http://www.iter.org/doc/all/content/com/gallery/Construction/TKMFoundations/DSC_0822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097" y="425574"/>
              <a:ext cx="4447710" cy="2859409"/>
            </a:xfrm>
            <a:prstGeom prst="rect">
              <a:avLst/>
            </a:prstGeom>
            <a:noFill/>
            <a:ln w="19050">
              <a:solidFill>
                <a:srgbClr val="5F5F5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\\iter\cfs\public\sum\Latest Worksite Pictures\Tok_Pit_30_08_12\HQ_22_Aug_20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25" y="425573"/>
              <a:ext cx="4524113" cy="2859410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www.iter.org/doc/all/content/com/gallery/Construction/PF/DSC_078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24" y="3281969"/>
              <a:ext cx="4524113" cy="2902840"/>
            </a:xfrm>
            <a:prstGeom prst="rect">
              <a:avLst/>
            </a:prstGeom>
            <a:noFill/>
            <a:ln>
              <a:solidFill>
                <a:srgbClr val="5F5F5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705106" y="1268760"/>
            <a:ext cx="357886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View of on-site construction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4104" y="1124744"/>
            <a:ext cx="278405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Lower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basemat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</a:t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anti-seismic isolators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3765548"/>
            <a:ext cx="342112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Inside PF winding building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765548"/>
            <a:ext cx="330938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PF coil winding building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8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er.org/doc/www/content/com/Lists/Stories/Attachments/1411/council_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6" y="3717032"/>
            <a:ext cx="425478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088" y="260648"/>
            <a:ext cx="8001000" cy="914400"/>
          </a:xfrm>
        </p:spPr>
        <p:txBody>
          <a:bodyPr/>
          <a:lstStyle/>
          <a:p>
            <a:r>
              <a:rPr lang="en-GB" dirty="0" smtClean="0"/>
              <a:t>Site Construction Progress</a:t>
            </a:r>
            <a:endParaRPr lang="en-GB" dirty="0"/>
          </a:p>
        </p:txBody>
      </p:sp>
      <p:pic>
        <p:nvPicPr>
          <p:cNvPr id="6" name="Picture 3" descr="\\iter\cfs\public\sum\Latest Worksite Pictures\HQ_21_09_12\1_HQ_21_09_1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6" y="951454"/>
            <a:ext cx="4258947" cy="276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iter\cfs\public\sum\Latest Worksite Pictures\HQ_21_09_12\HQ_21_09_12-1_Pat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43" y="951454"/>
            <a:ext cx="3973513" cy="276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\\iter\cfs\public\sum\Latest Worksite Pictures\HQ_21_09_12\HQ_21_09_12-Amph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41" y="3717912"/>
            <a:ext cx="3976215" cy="25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6767" y="5909210"/>
            <a:ext cx="345340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ITER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Council Room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1646" y="5909210"/>
            <a:ext cx="345340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ITER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Ampitheatre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3310593"/>
            <a:ext cx="407616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ITER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Headquaters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Building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3316922"/>
            <a:ext cx="391330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Inside Headquarters Building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6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Staff Move to New ITER HQ Complete</a:t>
            </a:r>
            <a:endParaRPr lang="en-GB" noProof="0" dirty="0"/>
          </a:p>
        </p:txBody>
      </p:sp>
      <p:pic>
        <p:nvPicPr>
          <p:cNvPr id="1028" name="Picture 4" descr="http://www.iter.org/doc/all/content/com/gallery/Construction/HQ/DSC_0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3" y="1426493"/>
            <a:ext cx="3635798" cy="243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ortal.iter.org/buzz/doc/all/content/com/Lists/Stories/Attachments/1334/mov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/>
          <a:stretch/>
        </p:blipFill>
        <p:spPr bwMode="auto">
          <a:xfrm>
            <a:off x="6718280" y="4437112"/>
            <a:ext cx="242572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61833" y="4077714"/>
            <a:ext cx="3635798" cy="2015582"/>
            <a:chOff x="1094867" y="2365970"/>
            <a:chExt cx="6981825" cy="428625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867" y="2365970"/>
              <a:ext cx="6981825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867" y="4509095"/>
              <a:ext cx="6981825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785663" y="1426493"/>
            <a:ext cx="3386737" cy="2434555"/>
            <a:chOff x="1590675" y="2357438"/>
            <a:chExt cx="5962650" cy="428625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675" y="2357438"/>
              <a:ext cx="5962650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675" y="4500563"/>
              <a:ext cx="5962650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4005064"/>
            <a:ext cx="3930080" cy="2090936"/>
          </a:xfrm>
        </p:spPr>
        <p:txBody>
          <a:bodyPr/>
          <a:lstStyle/>
          <a:p>
            <a:r>
              <a:rPr lang="en-GB" noProof="0" smtClean="0"/>
              <a:t>Plasma Operations directorate</a:t>
            </a:r>
            <a:br>
              <a:rPr lang="en-GB" noProof="0" smtClean="0"/>
            </a:br>
            <a:r>
              <a:rPr lang="en-GB" noProof="0" smtClean="0"/>
              <a:t>amongst</a:t>
            </a:r>
            <a:br>
              <a:rPr lang="en-GB" noProof="0" smtClean="0"/>
            </a:br>
            <a:r>
              <a:rPr lang="en-GB" noProof="0" smtClean="0"/>
              <a:t>last to move</a:t>
            </a:r>
            <a:br>
              <a:rPr lang="en-GB" noProof="0" smtClean="0"/>
            </a:br>
            <a:r>
              <a:rPr lang="en-GB" noProof="0" smtClean="0"/>
              <a:t>on 16</a:t>
            </a:r>
            <a:r>
              <a:rPr lang="en-GB" baseline="30000" noProof="0" smtClean="0"/>
              <a:t>th</a:t>
            </a:r>
            <a:r>
              <a:rPr lang="en-GB" noProof="0" smtClean="0"/>
              <a:t>/17</a:t>
            </a:r>
            <a:r>
              <a:rPr lang="en-GB" baseline="30000" noProof="0" smtClean="0"/>
              <a:t>th</a:t>
            </a:r>
            <a:r>
              <a:rPr lang="en-GB" noProof="0" smtClean="0"/>
              <a:t/>
            </a:r>
            <a:br>
              <a:rPr lang="en-GB" noProof="0" smtClean="0"/>
            </a:br>
            <a:r>
              <a:rPr lang="en-GB" noProof="0" smtClean="0"/>
              <a:t>November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97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ITER Integrated </a:t>
            </a:r>
            <a:r>
              <a:rPr lang="en-GB" noProof="0" dirty="0" err="1" smtClean="0"/>
              <a:t>ModeLling</a:t>
            </a:r>
            <a:r>
              <a:rPr lang="en-GB" noProof="0" dirty="0" smtClean="0"/>
              <a:t> </a:t>
            </a:r>
            <a:r>
              <a:rPr lang="en-GB" noProof="0" dirty="0" smtClean="0"/>
              <a:t>Programme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 Integrated Modelling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ITER needs a well established, strong basis upon which to fulfil the demands of it’s IM Programme</a:t>
            </a:r>
          </a:p>
          <a:p>
            <a:pPr lvl="1"/>
            <a:r>
              <a:rPr lang="en-GB" dirty="0" smtClean="0"/>
              <a:t>Supporting operations</a:t>
            </a:r>
          </a:p>
          <a:p>
            <a:pPr lvl="2"/>
            <a:r>
              <a:rPr lang="en-GB" dirty="0" smtClean="0"/>
              <a:t>Robust, reliable tools that can be used to validate pulses, perhaps with constraints on runtime</a:t>
            </a:r>
          </a:p>
          <a:p>
            <a:pPr lvl="1"/>
            <a:r>
              <a:rPr lang="en-GB" dirty="0" smtClean="0"/>
              <a:t>Supporting research</a:t>
            </a:r>
          </a:p>
          <a:p>
            <a:pPr lvl="2"/>
            <a:r>
              <a:rPr lang="en-GB" dirty="0" smtClean="0"/>
              <a:t>More sophisticated tools that can be used to unpick complex physics questions and address the science coming out of ITER</a:t>
            </a:r>
          </a:p>
          <a:p>
            <a:pPr lvl="2"/>
            <a:r>
              <a:rPr lang="en-GB" dirty="0" smtClean="0"/>
              <a:t>These tools can also be used to advance the simpler (perhaps more empirical) tools used to support operations</a:t>
            </a:r>
          </a:p>
          <a:p>
            <a:pPr lvl="1"/>
            <a:r>
              <a:rPr lang="en-GB" dirty="0" smtClean="0"/>
              <a:t>Support during construction</a:t>
            </a:r>
          </a:p>
          <a:p>
            <a:pPr lvl="2"/>
            <a:r>
              <a:rPr lang="en-GB" dirty="0" smtClean="0"/>
              <a:t>Present-day tools that can holistically model the future conditions in ITER to aid and support on-going design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7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Supporting Plasma Operations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Requires physics modelling tools for:</a:t>
            </a:r>
          </a:p>
          <a:p>
            <a:pPr lvl="1"/>
            <a:r>
              <a:rPr lang="en-GB" noProof="0" smtClean="0"/>
              <a:t>Validation of pulses prior to operation</a:t>
            </a:r>
          </a:p>
          <a:p>
            <a:pPr lvl="1"/>
            <a:r>
              <a:rPr lang="en-GB" noProof="0" smtClean="0"/>
              <a:t>During shots for plasma control (forecasting) and live display</a:t>
            </a:r>
          </a:p>
          <a:p>
            <a:pPr lvl="1"/>
            <a:r>
              <a:rPr lang="en-GB" noProof="0" smtClean="0"/>
              <a:t>Post-pulse for comprehensive reconstruction using full set of diagnostic measurements</a:t>
            </a:r>
          </a:p>
          <a:p>
            <a:r>
              <a:rPr lang="en-GB" noProof="0" smtClean="0"/>
              <a:t>Tools must be computationally efficient, robust, well-documented and interface with other systems</a:t>
            </a:r>
          </a:p>
          <a:p>
            <a:r>
              <a:rPr lang="en-GB" noProof="0" smtClean="0"/>
              <a:t>Managed by IO and accessible to all ITER Members</a:t>
            </a:r>
          </a:p>
          <a:p>
            <a:r>
              <a:rPr lang="en-GB" noProof="0" smtClean="0"/>
              <a:t>Describe macrosopic behaviour that improves as ITER explores new physics domain of burning plasmas</a:t>
            </a:r>
            <a:endParaRPr lang="en-GB" noProof="0"/>
          </a:p>
        </p:txBody>
      </p:sp>
      <p:sp>
        <p:nvSpPr>
          <p:cNvPr id="4" name="Right Brace 3"/>
          <p:cNvSpPr/>
          <p:nvPr/>
        </p:nvSpPr>
        <p:spPr bwMode="auto">
          <a:xfrm>
            <a:off x="8316416" y="1700808"/>
            <a:ext cx="360040" cy="410445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917082" y="3162163"/>
            <a:ext cx="597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Integrated </a:t>
            </a:r>
            <a:r>
              <a:rPr lang="en-US" dirty="0" err="1" smtClean="0">
                <a:latin typeface="+mj-lt"/>
              </a:rPr>
              <a:t>Modelling</a:t>
            </a:r>
            <a:r>
              <a:rPr lang="en-US" dirty="0" smtClean="0">
                <a:latin typeface="+mj-lt"/>
              </a:rPr>
              <a:t> Analysis Suite (IMAS)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8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IMAS 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268760"/>
            <a:ext cx="8001000" cy="4683224"/>
          </a:xfrm>
        </p:spPr>
        <p:txBody>
          <a:bodyPr/>
          <a:lstStyle/>
          <a:p>
            <a:r>
              <a:rPr lang="en-GB" smtClean="0"/>
              <a:t>Data Model</a:t>
            </a:r>
          </a:p>
          <a:p>
            <a:pPr lvl="1"/>
            <a:r>
              <a:rPr lang="en-GB" smtClean="0"/>
              <a:t>Applicable for all physics usages</a:t>
            </a:r>
          </a:p>
          <a:p>
            <a:r>
              <a:rPr lang="en-GB" smtClean="0"/>
              <a:t>Physics Codes</a:t>
            </a:r>
          </a:p>
          <a:p>
            <a:pPr lvl="1"/>
            <a:r>
              <a:rPr lang="en-GB" smtClean="0"/>
              <a:t>To support Plasma Operations and Plasma Research</a:t>
            </a:r>
          </a:p>
          <a:p>
            <a:r>
              <a:rPr lang="en-GB" smtClean="0"/>
              <a:t>Framework</a:t>
            </a:r>
          </a:p>
          <a:p>
            <a:pPr lvl="1"/>
            <a:r>
              <a:rPr lang="en-GB" smtClean="0"/>
              <a:t>Provides easy workflow management</a:t>
            </a:r>
            <a:endParaRPr lang="en-GB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195736" y="3789040"/>
            <a:ext cx="4752528" cy="1803494"/>
            <a:chOff x="2051720" y="3789040"/>
            <a:chExt cx="4752528" cy="1803494"/>
          </a:xfrm>
        </p:grpSpPr>
        <p:sp>
          <p:nvSpPr>
            <p:cNvPr id="4" name="Rectangle 3"/>
            <p:cNvSpPr/>
            <p:nvPr/>
          </p:nvSpPr>
          <p:spPr bwMode="auto">
            <a:xfrm>
              <a:off x="2051720" y="3789040"/>
              <a:ext cx="4752528" cy="180349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Framework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" name="Left-Right Arrow 4"/>
            <p:cNvSpPr/>
            <p:nvPr/>
          </p:nvSpPr>
          <p:spPr bwMode="auto">
            <a:xfrm>
              <a:off x="2555776" y="4471469"/>
              <a:ext cx="2232248" cy="894248"/>
            </a:xfrm>
            <a:prstGeom prst="left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Data Model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Flowchart: Multidocument 5"/>
            <p:cNvSpPr/>
            <p:nvPr/>
          </p:nvSpPr>
          <p:spPr bwMode="auto">
            <a:xfrm>
              <a:off x="5126509" y="3933056"/>
              <a:ext cx="1461715" cy="1584176"/>
            </a:xfrm>
            <a:prstGeom prst="flowChartMultidocumen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Physics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codes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25760" y="5733256"/>
            <a:ext cx="889248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As far as possible, each element is independently exchangeable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08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ITER_PPTemplate (2)</Template>
  <TotalTime>35416</TotalTime>
  <Words>1457</Words>
  <Application>Microsoft Office PowerPoint</Application>
  <PresentationFormat>On-screen Show (4:3)</PresentationFormat>
  <Paragraphs>307</Paragraphs>
  <Slides>23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ITER_PPTemplate (2)</vt:lpstr>
      <vt:lpstr>Integrated Modelling for ITER</vt:lpstr>
      <vt:lpstr>Recent Progress on ITER Site</vt:lpstr>
      <vt:lpstr>Site Construction Progress</vt:lpstr>
      <vt:lpstr>Site Construction Progress</vt:lpstr>
      <vt:lpstr>Staff Move to New ITER HQ Complete</vt:lpstr>
      <vt:lpstr>ITER Integrated ModeLling Programme</vt:lpstr>
      <vt:lpstr>ITER Integrated Modelling Programme</vt:lpstr>
      <vt:lpstr>Supporting Plasma Operations</vt:lpstr>
      <vt:lpstr>IMAS Components</vt:lpstr>
      <vt:lpstr>Supporting Plasma Research</vt:lpstr>
      <vt:lpstr>Physics Integration Challenges</vt:lpstr>
      <vt:lpstr>Computation Challenges</vt:lpstr>
      <vt:lpstr>Parareal Algorithm and Turbulence</vt:lpstr>
      <vt:lpstr>Address wall clock restrictions using new computational techniques: e.g. GPGPUs</vt:lpstr>
      <vt:lpstr>Coordination of IM with ITER Members</vt:lpstr>
      <vt:lpstr>Plasma Simulator for PCS Evaluation</vt:lpstr>
      <vt:lpstr>Plasma Simulator for PCS Evaluation</vt:lpstr>
      <vt:lpstr>IM Support During Construction</vt:lpstr>
      <vt:lpstr>Model Validation and Improvement</vt:lpstr>
      <vt:lpstr>Stages of IMAS Development</vt:lpstr>
      <vt:lpstr>Next Steps?</vt:lpstr>
      <vt:lpstr>Summary</vt:lpstr>
      <vt:lpstr>Projected Appearance of Completed ITER Site</vt:lpstr>
    </vt:vector>
  </TitlesOfParts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ITER;Simon.Pinches@iter.org</dc:creator>
  <cp:lastModifiedBy>Pinches Simon</cp:lastModifiedBy>
  <cp:revision>154</cp:revision>
  <cp:lastPrinted>2012-11-15T07:55:18Z</cp:lastPrinted>
  <dcterms:created xsi:type="dcterms:W3CDTF">2008-09-02T15:06:07Z</dcterms:created>
  <dcterms:modified xsi:type="dcterms:W3CDTF">2012-12-12T23:07:46Z</dcterms:modified>
</cp:coreProperties>
</file>