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handoutMasterIdLst>
    <p:handoutMasterId r:id="rId39"/>
  </p:handoutMasterIdLst>
  <p:sldIdLst>
    <p:sldId id="256" r:id="rId2"/>
    <p:sldId id="319" r:id="rId3"/>
    <p:sldId id="324" r:id="rId4"/>
    <p:sldId id="326" r:id="rId5"/>
    <p:sldId id="274" r:id="rId6"/>
    <p:sldId id="327" r:id="rId7"/>
    <p:sldId id="328" r:id="rId8"/>
    <p:sldId id="329" r:id="rId9"/>
    <p:sldId id="330" r:id="rId10"/>
    <p:sldId id="331" r:id="rId11"/>
    <p:sldId id="271" r:id="rId12"/>
    <p:sldId id="300" r:id="rId13"/>
    <p:sldId id="332" r:id="rId14"/>
    <p:sldId id="333" r:id="rId15"/>
    <p:sldId id="334" r:id="rId16"/>
    <p:sldId id="335" r:id="rId17"/>
    <p:sldId id="336" r:id="rId18"/>
    <p:sldId id="339" r:id="rId19"/>
    <p:sldId id="295" r:id="rId20"/>
    <p:sldId id="272" r:id="rId21"/>
    <p:sldId id="275" r:id="rId22"/>
    <p:sldId id="325" r:id="rId23"/>
    <p:sldId id="340" r:id="rId24"/>
    <p:sldId id="341" r:id="rId25"/>
    <p:sldId id="342" r:id="rId26"/>
    <p:sldId id="343" r:id="rId27"/>
    <p:sldId id="344" r:id="rId28"/>
    <p:sldId id="273" r:id="rId29"/>
    <p:sldId id="338" r:id="rId30"/>
    <p:sldId id="346" r:id="rId31"/>
    <p:sldId id="347" r:id="rId32"/>
    <p:sldId id="348" r:id="rId33"/>
    <p:sldId id="349" r:id="rId34"/>
    <p:sldId id="323" r:id="rId35"/>
    <p:sldId id="345" r:id="rId36"/>
    <p:sldId id="350" r:id="rId37"/>
  </p:sldIdLst>
  <p:sldSz cx="9144000" cy="6858000" type="screen4x3"/>
  <p:notesSz cx="6858000" cy="9144000"/>
  <p:defaultTextStyle>
    <a:defPPr>
      <a:defRPr lang="en-GB"/>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F201193"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6790A"/>
    <a:srgbClr val="B64F10"/>
    <a:srgbClr val="FFCC66"/>
    <a:srgbClr val="FF9933"/>
    <a:srgbClr val="33CC33"/>
    <a:srgbClr val="B86F0E"/>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91" autoAdjust="0"/>
    <p:restoredTop sz="99826" autoAdjust="0"/>
  </p:normalViewPr>
  <p:slideViewPr>
    <p:cSldViewPr>
      <p:cViewPr varScale="1">
        <p:scale>
          <a:sx n="77" d="100"/>
          <a:sy n="77" d="100"/>
        </p:scale>
        <p:origin x="-726" y="-90"/>
      </p:cViewPr>
      <p:guideLst>
        <p:guide orient="horz" pos="2160"/>
        <p:guide pos="2880"/>
      </p:guideLst>
    </p:cSldViewPr>
  </p:slideViewPr>
  <p:outlineViewPr>
    <p:cViewPr>
      <p:scale>
        <a:sx n="33" d="100"/>
        <a:sy n="33" d="100"/>
      </p:scale>
      <p:origin x="0" y="2983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GB"/>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GB"/>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DF20BAF8-1E20-4C10-B290-18FFF215D892}" type="slidenum">
              <a:rPr lang="en-GB"/>
              <a:pPr>
                <a:defRPr/>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GB"/>
          </a:p>
        </p:txBody>
      </p:sp>
      <p:sp>
        <p:nvSpPr>
          <p:cNvPr id="717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GB"/>
          </a:p>
        </p:txBody>
      </p:sp>
      <p:sp>
        <p:nvSpPr>
          <p:cNvPr id="614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GB"/>
          </a:p>
        </p:txBody>
      </p:sp>
      <p:sp>
        <p:nvSpPr>
          <p:cNvPr id="717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B8E2C0FA-2623-41CB-B4AD-0815158B4283}" type="slidenum">
              <a:rPr lang="en-GB"/>
              <a:pPr>
                <a:defRPr/>
              </a:pPr>
              <a:t>‹Nr.›</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p:txBody>
          <a:bodyPr/>
          <a:lstStyle/>
          <a:p>
            <a:pPr>
              <a:defRPr/>
            </a:pPr>
            <a:fld id="{0FB52455-CEBB-42AD-AAFC-374B40CB85D2}" type="slidenum">
              <a:rPr lang="en-GB" smtClean="0">
                <a:latin typeface="Arial" pitchFamily="34" charset="0"/>
              </a:rPr>
              <a:pPr>
                <a:defRPr/>
              </a:pPr>
              <a:t>1</a:t>
            </a:fld>
            <a:endParaRPr lang="en-GB" smtClean="0">
              <a:latin typeface="Arial" pitchFamily="34"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22338" y="685800"/>
            <a:ext cx="5002212" cy="34178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8435" name="Rectangle 3"/>
          <p:cNvSpPr>
            <a:spLocks noGrp="1" noChangeArrowheads="1"/>
          </p:cNvSpPr>
          <p:nvPr>
            <p:ph type="body"/>
          </p:nvPr>
        </p:nvSpPr>
        <p:spPr>
          <a:xfrm>
            <a:off x="685800" y="4343400"/>
            <a:ext cx="5441950" cy="4097338"/>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22338" y="685800"/>
            <a:ext cx="5002212" cy="34178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1507" name="Rectangle 3"/>
          <p:cNvSpPr>
            <a:spLocks noGrp="1" noChangeArrowheads="1"/>
          </p:cNvSpPr>
          <p:nvPr>
            <p:ph type="body"/>
          </p:nvPr>
        </p:nvSpPr>
        <p:spPr>
          <a:xfrm>
            <a:off x="685800" y="4343400"/>
            <a:ext cx="5441950" cy="4097338"/>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22338" y="685800"/>
            <a:ext cx="5002212" cy="34178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3555" name="Rectangle 3"/>
          <p:cNvSpPr>
            <a:spLocks noGrp="1" noChangeArrowheads="1"/>
          </p:cNvSpPr>
          <p:nvPr>
            <p:ph type="body"/>
          </p:nvPr>
        </p:nvSpPr>
        <p:spPr>
          <a:xfrm>
            <a:off x="685800" y="4343400"/>
            <a:ext cx="5441950" cy="4097338"/>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22338" y="685800"/>
            <a:ext cx="5002212" cy="34178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5603" name="Rectangle 3"/>
          <p:cNvSpPr>
            <a:spLocks noGrp="1" noChangeArrowheads="1"/>
          </p:cNvSpPr>
          <p:nvPr>
            <p:ph type="body"/>
          </p:nvPr>
        </p:nvSpPr>
        <p:spPr>
          <a:xfrm>
            <a:off x="685800" y="4343400"/>
            <a:ext cx="5441950" cy="4097338"/>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22338" y="685800"/>
            <a:ext cx="5002212" cy="34178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7651" name="Rectangle 3"/>
          <p:cNvSpPr>
            <a:spLocks noGrp="1" noChangeArrowheads="1"/>
          </p:cNvSpPr>
          <p:nvPr>
            <p:ph type="body"/>
          </p:nvPr>
        </p:nvSpPr>
        <p:spPr>
          <a:xfrm>
            <a:off x="685800" y="4343400"/>
            <a:ext cx="5441950" cy="4097338"/>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p:cNvSpPr txBox="1">
            <a:spLocks noGrp="1" noChangeArrowheads="1"/>
          </p:cNvSpPr>
          <p:nvPr/>
        </p:nvSpPr>
        <p:spPr bwMode="auto">
          <a:xfrm>
            <a:off x="3884613" y="8685213"/>
            <a:ext cx="2965450" cy="450850"/>
          </a:xfrm>
          <a:prstGeom prst="rect">
            <a:avLst/>
          </a:prstGeom>
          <a:noFill/>
          <a:ln w="9525">
            <a:noFill/>
            <a:round/>
            <a:headEnd/>
            <a:tailEnd/>
          </a:ln>
        </p:spPr>
        <p:txBody>
          <a:bodyPr lIns="90000" tIns="46800" rIns="90000" bIns="46800" anchor="b"/>
          <a:lstStyle/>
          <a:p>
            <a:pPr algn="r" defTabSz="457200">
              <a:buSzPct val="45000"/>
              <a:buFont typeface="Wingdings" pitchFamily="2" charset="2"/>
              <a:buNone/>
              <a:tabLst>
                <a:tab pos="723900" algn="l"/>
                <a:tab pos="1447800" algn="l"/>
                <a:tab pos="2171700" algn="l"/>
                <a:tab pos="2895600" algn="l"/>
              </a:tabLst>
            </a:pPr>
            <a:fld id="{8EDBDFCF-1EF6-4316-A649-62211921CDA5}" type="slidenum">
              <a:rPr lang="en-GB" altLang="fi-FI" sz="1200" b="0">
                <a:ea typeface="Arial Unicode MS"/>
                <a:cs typeface="Arial Unicode MS"/>
              </a:rPr>
              <a:pPr algn="r" defTabSz="457200">
                <a:buSzPct val="45000"/>
                <a:buFont typeface="Wingdings" pitchFamily="2" charset="2"/>
                <a:buNone/>
                <a:tabLst>
                  <a:tab pos="723900" algn="l"/>
                  <a:tab pos="1447800" algn="l"/>
                  <a:tab pos="2171700" algn="l"/>
                  <a:tab pos="2895600" algn="l"/>
                </a:tabLst>
              </a:pPr>
              <a:t>25</a:t>
            </a:fld>
            <a:endParaRPr lang="en-GB" altLang="fi-FI" sz="1200" b="0">
              <a:ea typeface="Arial Unicode MS"/>
              <a:cs typeface="Arial Unicode MS"/>
            </a:endParaRPr>
          </a:p>
        </p:txBody>
      </p:sp>
      <p:sp>
        <p:nvSpPr>
          <p:cNvPr id="450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nSpc>
                <a:spcPct val="76000"/>
              </a:lnSpc>
              <a:buFont typeface="Arial" charset="0"/>
              <a:buNone/>
            </a:pPr>
            <a:endParaRPr lang="fi-FI" altLang="fi-FI" sz="1800" b="0">
              <a:solidFill>
                <a:schemeClr val="bg1"/>
              </a:solidFill>
              <a:ea typeface="Arial Unicode MS"/>
              <a:cs typeface="Arial Unicode MS"/>
            </a:endParaRPr>
          </a:p>
        </p:txBody>
      </p:sp>
      <p:sp>
        <p:nvSpPr>
          <p:cNvPr id="45060" name="Rectangle 2"/>
          <p:cNvSpPr>
            <a:spLocks noGrp="1" noChangeArrowheads="1"/>
          </p:cNvSpPr>
          <p:nvPr>
            <p:ph type="body"/>
          </p:nvPr>
        </p:nvSpPr>
        <p:spPr>
          <a:xfrm>
            <a:off x="685800" y="4343400"/>
            <a:ext cx="5481638" cy="4111625"/>
          </a:xfrm>
          <a:noFill/>
          <a:ln/>
        </p:spPr>
        <p:txBody>
          <a:bodyPr wrap="none" lIns="90000" tIns="46800" rIns="90000" bIns="46800" anchor="ctr"/>
          <a:lstStyle/>
          <a:p>
            <a:endParaRPr lang="en-US" alt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p:spPr>
        <p:txBody>
          <a:bodyPr/>
          <a:lstStyle/>
          <a:p>
            <a:pPr defTabSz="457200">
              <a:spcBef>
                <a:spcPct val="0"/>
              </a:spcBef>
            </a:pPr>
            <a:r>
              <a:rPr lang="de-DE" smtClean="0"/>
              <a:t>Our AO-CC code has been improved to handle the large number of atomic states (up to 1000) involved. This required novel approaches especially in the computational implementation of the problem. The problems have been solved and the calculations are currently being performed at the Vienna Scientific Cluster VLC2. </a:t>
            </a:r>
          </a:p>
        </p:txBody>
      </p:sp>
      <p:sp>
        <p:nvSpPr>
          <p:cNvPr id="55300"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A2C2D02F-C229-43DF-AA6E-337B4FCC8DE0}" type="slidenum">
              <a:rPr lang="de-DE" sz="1200" b="0">
                <a:latin typeface="Calibri" pitchFamily="34" charset="0"/>
              </a:rPr>
              <a:pPr algn="r" defTabSz="457200"/>
              <a:t>32</a:t>
            </a:fld>
            <a:endParaRPr lang="de-DE" sz="1200" b="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0"/>
            <a:ext cx="8686800" cy="64531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Rectangle 5"/>
          <p:cNvSpPr>
            <a:spLocks noGrp="1" noChangeArrowheads="1"/>
          </p:cNvSpPr>
          <p:nvPr>
            <p:ph type="ftr" sz="quarter" idx="10"/>
          </p:nvPr>
        </p:nvSpPr>
        <p:spPr>
          <a:ln/>
        </p:spPr>
        <p:txBody>
          <a:bodyPr/>
          <a:lstStyle>
            <a:lvl1pPr>
              <a:defRPr/>
            </a:lvl1pPr>
          </a:lstStyle>
          <a:p>
            <a:r>
              <a:rPr lang="en-US" altLang="en-US"/>
              <a:t>AMNS + IMP3, Coster, ITM Annual Meeting, Nov 2013</a:t>
            </a:r>
          </a:p>
        </p:txBody>
      </p:sp>
      <p:sp>
        <p:nvSpPr>
          <p:cNvPr id="4" name="Rectangle 6"/>
          <p:cNvSpPr>
            <a:spLocks noGrp="1" noChangeArrowheads="1"/>
          </p:cNvSpPr>
          <p:nvPr>
            <p:ph type="sldNum" sz="quarter" idx="11"/>
          </p:nvPr>
        </p:nvSpPr>
        <p:spPr>
          <a:ln/>
        </p:spPr>
        <p:txBody>
          <a:bodyPr/>
          <a:lstStyle>
            <a:lvl1pPr>
              <a:defRPr/>
            </a:lvl1pPr>
          </a:lstStyle>
          <a:p>
            <a:pPr>
              <a:defRPr/>
            </a:pPr>
            <a:fld id="{463C6AF0-9296-4F59-81C6-4024ABC2C112}"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19475" y="0"/>
            <a:ext cx="5724525" cy="549275"/>
          </a:xfrm>
        </p:spPr>
        <p:txBody>
          <a:bodyPr/>
          <a:lstStyle/>
          <a:p>
            <a:r>
              <a:rPr lang="fr-FR" smtClean="0"/>
              <a:t>Modifiez le style du titre</a:t>
            </a:r>
            <a:endParaRPr lang="en-GB"/>
          </a:p>
        </p:txBody>
      </p:sp>
      <p:sp>
        <p:nvSpPr>
          <p:cNvPr id="3" name="Espace réservé du contenu 2"/>
          <p:cNvSpPr>
            <a:spLocks noGrp="1"/>
          </p:cNvSpPr>
          <p:nvPr>
            <p:ph idx="1"/>
          </p:nvPr>
        </p:nvSpPr>
        <p:spPr>
          <a:xfrm>
            <a:off x="457200" y="765175"/>
            <a:ext cx="8507413" cy="5688013"/>
          </a:xfrm>
        </p:spPr>
        <p:txBody>
          <a:bodyPr/>
          <a:lstStyle>
            <a:lvl1pPr marL="342900" indent="-342900">
              <a:buFont typeface="Wingdings" panose="05000000000000000000" pitchFamily="2" charset="2"/>
              <a:buChar char="§"/>
              <a:defRPr baseline="0"/>
            </a:lvl1pPr>
            <a:lvl2pPr marL="742950" indent="-285750">
              <a:buFont typeface="Arial" panose="020B0604020202020204" pitchFamily="34" charset="0"/>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sz="1800" baseline="0"/>
            </a:lvl4pPr>
            <a:lvl5pPr marL="2057400" indent="-228600">
              <a:buFont typeface="Wingdings" panose="05000000000000000000" pitchFamily="2" charset="2"/>
              <a:buChar char="§"/>
              <a:defRPr sz="1800" baseline="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Rectangle 5"/>
          <p:cNvSpPr>
            <a:spLocks noGrp="1" noChangeArrowheads="1"/>
          </p:cNvSpPr>
          <p:nvPr>
            <p:ph type="ftr" sz="quarter" idx="10"/>
          </p:nvPr>
        </p:nvSpPr>
        <p:spPr>
          <a:ln/>
        </p:spPr>
        <p:txBody>
          <a:bodyPr/>
          <a:lstStyle>
            <a:lvl1pPr>
              <a:defRPr/>
            </a:lvl1p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lvl1pPr>
              <a:defRPr/>
            </a:lvl1pPr>
          </a:lstStyle>
          <a:p>
            <a:pPr>
              <a:defRPr/>
            </a:pPr>
            <a:fld id="{4CAC1A73-0146-4C97-A864-92B8B2037781}"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en-US"/>
              <a:t>AMNS + IMP3, Coster, ITM Annual Meeting, Nov 2013</a:t>
            </a:r>
          </a:p>
        </p:txBody>
      </p:sp>
      <p:sp>
        <p:nvSpPr>
          <p:cNvPr id="3" name="Rectangle 6"/>
          <p:cNvSpPr>
            <a:spLocks noGrp="1" noChangeArrowheads="1"/>
          </p:cNvSpPr>
          <p:nvPr>
            <p:ph type="sldNum" sz="quarter" idx="11"/>
          </p:nvPr>
        </p:nvSpPr>
        <p:spPr>
          <a:ln/>
        </p:spPr>
        <p:txBody>
          <a:bodyPr/>
          <a:lstStyle>
            <a:lvl1pPr>
              <a:defRPr/>
            </a:lvl1pPr>
          </a:lstStyle>
          <a:p>
            <a:pPr>
              <a:defRPr/>
            </a:pPr>
            <a:fld id="{0540B5C3-17A3-499D-B4D3-B5C90FB081A5}"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19475" y="0"/>
            <a:ext cx="5724525" cy="549275"/>
          </a:xfrm>
        </p:spPr>
        <p:txBody>
          <a:bodyPr/>
          <a:lstStyle/>
          <a:p>
            <a:r>
              <a:rPr lang="en-US"/>
              <a:t>Titelmasterformat durch Klicken bearbeiten</a:t>
            </a:r>
          </a:p>
        </p:txBody>
      </p:sp>
      <p:sp>
        <p:nvSpPr>
          <p:cNvPr id="3" name="Inhaltsplatzhalter 2"/>
          <p:cNvSpPr>
            <a:spLocks noGrp="1"/>
          </p:cNvSpPr>
          <p:nvPr>
            <p:ph sz="half" idx="1"/>
          </p:nvPr>
        </p:nvSpPr>
        <p:spPr>
          <a:xfrm>
            <a:off x="457200" y="765175"/>
            <a:ext cx="4176713" cy="568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p>
        </p:txBody>
      </p:sp>
      <p:sp>
        <p:nvSpPr>
          <p:cNvPr id="4" name="Inhaltsplatzhalter 3"/>
          <p:cNvSpPr>
            <a:spLocks noGrp="1"/>
          </p:cNvSpPr>
          <p:nvPr>
            <p:ph sz="half" idx="2"/>
          </p:nvPr>
        </p:nvSpPr>
        <p:spPr>
          <a:xfrm>
            <a:off x="4786313" y="765175"/>
            <a:ext cx="4178300" cy="568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p>
        </p:txBody>
      </p:sp>
      <p:sp>
        <p:nvSpPr>
          <p:cNvPr id="5" name="Rectangle 5"/>
          <p:cNvSpPr>
            <a:spLocks noGrp="1" noChangeArrowheads="1"/>
          </p:cNvSpPr>
          <p:nvPr>
            <p:ph type="ftr" sz="quarter" idx="10"/>
          </p:nvPr>
        </p:nvSpPr>
        <p:spPr>
          <a:ln/>
        </p:spPr>
        <p:txBody>
          <a:bodyPr/>
          <a:lstStyle>
            <a:lvl1pPr>
              <a:defRPr/>
            </a:lvl1pPr>
          </a:lstStyle>
          <a:p>
            <a:r>
              <a:rPr lang="en-US" altLang="en-US"/>
              <a:t>AMNS + IMP3, Coster, ITM Annual Meeting, Nov 2013</a:t>
            </a:r>
          </a:p>
        </p:txBody>
      </p:sp>
      <p:sp>
        <p:nvSpPr>
          <p:cNvPr id="6" name="Rectangle 6"/>
          <p:cNvSpPr>
            <a:spLocks noGrp="1" noChangeArrowheads="1"/>
          </p:cNvSpPr>
          <p:nvPr>
            <p:ph type="sldNum" sz="quarter" idx="11"/>
          </p:nvPr>
        </p:nvSpPr>
        <p:spPr>
          <a:ln/>
        </p:spPr>
        <p:txBody>
          <a:bodyPr/>
          <a:lstStyle>
            <a:lvl1pPr>
              <a:defRPr/>
            </a:lvl1pPr>
          </a:lstStyle>
          <a:p>
            <a:pPr>
              <a:defRPr/>
            </a:pPr>
            <a:fld id="{73168DE0-373B-4953-9427-20D0259FBE45}"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06taskforce3"/>
          <p:cNvPicPr>
            <a:picLocks noChangeAspect="1" noChangeArrowheads="1"/>
          </p:cNvPicPr>
          <p:nvPr userDrawn="1"/>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1027" name="Picture 2" descr="ppt06taskforce3"/>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
        <p:nvSpPr>
          <p:cNvPr id="1028" name="Rectangle 3"/>
          <p:cNvSpPr>
            <a:spLocks noGrp="1" noChangeArrowheads="1"/>
          </p:cNvSpPr>
          <p:nvPr>
            <p:ph type="title"/>
          </p:nvPr>
        </p:nvSpPr>
        <p:spPr bwMode="auto">
          <a:xfrm>
            <a:off x="3419475" y="0"/>
            <a:ext cx="5724525"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9" name="Rectangle 4"/>
          <p:cNvSpPr>
            <a:spLocks noGrp="1" noChangeArrowheads="1"/>
          </p:cNvSpPr>
          <p:nvPr>
            <p:ph type="body" idx="1"/>
          </p:nvPr>
        </p:nvSpPr>
        <p:spPr bwMode="auto">
          <a:xfrm>
            <a:off x="457200" y="765175"/>
            <a:ext cx="8507413" cy="5688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83301" name="Rectangle 5"/>
          <p:cNvSpPr>
            <a:spLocks noGrp="1" noChangeArrowheads="1"/>
          </p:cNvSpPr>
          <p:nvPr>
            <p:ph type="ftr" sz="quarter" idx="3"/>
          </p:nvPr>
        </p:nvSpPr>
        <p:spPr bwMode="auto">
          <a:xfrm>
            <a:off x="0" y="6624638"/>
            <a:ext cx="386715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rgbClr val="003399"/>
                </a:solidFill>
              </a:defRPr>
            </a:lvl1pPr>
          </a:lstStyle>
          <a:p>
            <a:r>
              <a:rPr lang="en-US" altLang="en-US"/>
              <a:t>AMNS + IMP3, Coster, ITM Annual Meeting, Nov 2013</a:t>
            </a:r>
          </a:p>
        </p:txBody>
      </p:sp>
      <p:sp>
        <p:nvSpPr>
          <p:cNvPr id="183302" name="Rectangle 6"/>
          <p:cNvSpPr>
            <a:spLocks noGrp="1" noChangeArrowheads="1"/>
          </p:cNvSpPr>
          <p:nvPr>
            <p:ph type="sldNum" sz="quarter" idx="4"/>
          </p:nvPr>
        </p:nvSpPr>
        <p:spPr bwMode="auto">
          <a:xfrm>
            <a:off x="8353425" y="6597650"/>
            <a:ext cx="75565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3399"/>
                </a:solidFill>
                <a:latin typeface="Arial" charset="0"/>
                <a:cs typeface="+mn-cs"/>
              </a:defRPr>
            </a:lvl1pPr>
          </a:lstStyle>
          <a:p>
            <a:pPr>
              <a:defRPr/>
            </a:pPr>
            <a:fld id="{D57DF3E1-13BF-44ED-8C38-B8699CCB4A0C}"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Lst>
  <p:timing>
    <p:tnLst>
      <p:par>
        <p:cTn id="1" dur="indefinite" restart="never" nodeType="tmRoot"/>
      </p:par>
    </p:tnLst>
  </p:timing>
  <p:hf hdr="0" dt="0"/>
  <p:txStyles>
    <p:titleStyle>
      <a:lvl1pPr algn="r" rtl="0" eaLnBrk="0" fontAlgn="base" hangingPunct="0">
        <a:spcBef>
          <a:spcPct val="0"/>
        </a:spcBef>
        <a:spcAft>
          <a:spcPct val="0"/>
        </a:spcAft>
        <a:defRPr sz="2800" b="1">
          <a:solidFill>
            <a:schemeClr val="accent2"/>
          </a:solidFill>
          <a:latin typeface="+mj-lt"/>
          <a:ea typeface="+mj-ea"/>
          <a:cs typeface="+mj-cs"/>
        </a:defRPr>
      </a:lvl1pPr>
      <a:lvl2pPr algn="r" rtl="0" eaLnBrk="0" fontAlgn="base" hangingPunct="0">
        <a:spcBef>
          <a:spcPct val="0"/>
        </a:spcBef>
        <a:spcAft>
          <a:spcPct val="0"/>
        </a:spcAft>
        <a:defRPr sz="2800" b="1">
          <a:solidFill>
            <a:schemeClr val="accent2"/>
          </a:solidFill>
          <a:latin typeface="Arial" charset="0"/>
        </a:defRPr>
      </a:lvl2pPr>
      <a:lvl3pPr algn="r" rtl="0" eaLnBrk="0" fontAlgn="base" hangingPunct="0">
        <a:spcBef>
          <a:spcPct val="0"/>
        </a:spcBef>
        <a:spcAft>
          <a:spcPct val="0"/>
        </a:spcAft>
        <a:defRPr sz="2800" b="1">
          <a:solidFill>
            <a:schemeClr val="accent2"/>
          </a:solidFill>
          <a:latin typeface="Arial" charset="0"/>
        </a:defRPr>
      </a:lvl3pPr>
      <a:lvl4pPr algn="r" rtl="0" eaLnBrk="0" fontAlgn="base" hangingPunct="0">
        <a:spcBef>
          <a:spcPct val="0"/>
        </a:spcBef>
        <a:spcAft>
          <a:spcPct val="0"/>
        </a:spcAft>
        <a:defRPr sz="2800" b="1">
          <a:solidFill>
            <a:schemeClr val="accent2"/>
          </a:solidFill>
          <a:latin typeface="Arial" charset="0"/>
        </a:defRPr>
      </a:lvl4pPr>
      <a:lvl5pPr algn="r" rtl="0" eaLnBrk="0" fontAlgn="base" hangingPunct="0">
        <a:spcBef>
          <a:spcPct val="0"/>
        </a:spcBef>
        <a:spcAft>
          <a:spcPct val="0"/>
        </a:spcAft>
        <a:defRPr sz="2800" b="1">
          <a:solidFill>
            <a:schemeClr val="accent2"/>
          </a:solidFill>
          <a:latin typeface="Arial"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chemeClr val="accent2"/>
          </a:solidFill>
          <a:latin typeface="+mn-lt"/>
        </a:defRPr>
      </a:lvl3pPr>
      <a:lvl4pPr marL="1600200" indent="-228600" algn="l" rtl="0" eaLnBrk="0" fontAlgn="base" hangingPunct="0">
        <a:spcBef>
          <a:spcPct val="20000"/>
        </a:spcBef>
        <a:spcAft>
          <a:spcPct val="0"/>
        </a:spcAft>
        <a:buChar char="–"/>
        <a:defRPr sz="1600">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2000">
          <a:solidFill>
            <a:schemeClr val="hlink"/>
          </a:solidFill>
          <a:latin typeface="+mn-lt"/>
        </a:defRPr>
      </a:lvl6pPr>
      <a:lvl7pPr marL="2971800" indent="-228600" algn="l" rtl="0" fontAlgn="base">
        <a:spcBef>
          <a:spcPct val="20000"/>
        </a:spcBef>
        <a:spcAft>
          <a:spcPct val="0"/>
        </a:spcAft>
        <a:buChar char="»"/>
        <a:defRPr sz="2000">
          <a:solidFill>
            <a:schemeClr val="hlink"/>
          </a:solidFill>
          <a:latin typeface="+mn-lt"/>
        </a:defRPr>
      </a:lvl7pPr>
      <a:lvl8pPr marL="3429000" indent="-228600" algn="l" rtl="0" fontAlgn="base">
        <a:spcBef>
          <a:spcPct val="20000"/>
        </a:spcBef>
        <a:spcAft>
          <a:spcPct val="0"/>
        </a:spcAft>
        <a:buChar char="»"/>
        <a:defRPr sz="2000">
          <a:solidFill>
            <a:schemeClr val="hlink"/>
          </a:solidFill>
          <a:latin typeface="+mn-lt"/>
        </a:defRPr>
      </a:lvl8pPr>
      <a:lvl9pPr marL="3886200" indent="-228600" algn="l" rtl="0" fontAlgn="base">
        <a:spcBef>
          <a:spcPct val="20000"/>
        </a:spcBef>
        <a:spcAft>
          <a:spcPct val="0"/>
        </a:spcAft>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video" Target="NU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psf\Home\ITM\2013\GM\comb_psi_28906_707.avi" TargetMode="External"/><Relationship Id="rId5" Type="http://schemas.openxmlformats.org/officeDocument/2006/relationships/hyperlink" Target="http://www.mapper-project.eu/"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file:///\\psf\Home\ITM\2013\GM\eq_tria.av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9" name="Rectangle 6"/>
          <p:cNvSpPr>
            <a:spLocks noGrp="1" noChangeArrowheads="1"/>
          </p:cNvSpPr>
          <p:nvPr>
            <p:ph type="sldNum" sz="quarter" idx="11"/>
          </p:nvPr>
        </p:nvSpPr>
        <p:spPr>
          <a:ln/>
        </p:spPr>
        <p:txBody>
          <a:bodyPr/>
          <a:lstStyle/>
          <a:p>
            <a:pPr>
              <a:defRPr/>
            </a:pPr>
            <a:fld id="{870865CB-1396-45C3-AD8F-514394A6A65F}" type="slidenum">
              <a:rPr lang="en-US"/>
              <a:pPr>
                <a:defRPr/>
              </a:pPr>
              <a:t>1</a:t>
            </a:fld>
            <a:endParaRPr lang="en-US"/>
          </a:p>
        </p:txBody>
      </p:sp>
      <p:sp>
        <p:nvSpPr>
          <p:cNvPr id="8193" name="Rectangle 5"/>
          <p:cNvSpPr txBox="1">
            <a:spLocks noGrp="1" noChangeArrowheads="1"/>
          </p:cNvSpPr>
          <p:nvPr/>
        </p:nvSpPr>
        <p:spPr bwMode="auto">
          <a:xfrm>
            <a:off x="0" y="6624638"/>
            <a:ext cx="3867150" cy="233362"/>
          </a:xfrm>
          <a:prstGeom prst="rect">
            <a:avLst/>
          </a:prstGeom>
          <a:noFill/>
          <a:ln w="9525">
            <a:noFill/>
            <a:miter lim="800000"/>
            <a:headEnd/>
            <a:tailEnd/>
          </a:ln>
        </p:spPr>
        <p:txBody>
          <a:bodyPr/>
          <a:lstStyle/>
          <a:p>
            <a:r>
              <a:rPr lang="en-US" altLang="en-US" sz="1000" b="0">
                <a:solidFill>
                  <a:srgbClr val="003399"/>
                </a:solidFill>
              </a:rPr>
              <a:t>AMNS + IMP3, Coster, ITM Annual Meeting, Nov 2013</a:t>
            </a:r>
          </a:p>
        </p:txBody>
      </p:sp>
      <p:sp>
        <p:nvSpPr>
          <p:cNvPr id="7"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5FFF0ECB-62E2-49E2-8E87-212A7BE3A1D7}" type="slidenum">
              <a:rPr lang="en-US" sz="1000">
                <a:solidFill>
                  <a:srgbClr val="003399"/>
                </a:solidFill>
                <a:cs typeface="+mn-cs"/>
              </a:rPr>
              <a:pPr algn="r">
                <a:defRPr/>
              </a:pPr>
              <a:t>1</a:t>
            </a:fld>
            <a:endParaRPr lang="en-US" sz="1000">
              <a:solidFill>
                <a:srgbClr val="003399"/>
              </a:solidFill>
              <a:cs typeface="+mn-cs"/>
            </a:endParaRPr>
          </a:p>
        </p:txBody>
      </p:sp>
      <p:pic>
        <p:nvPicPr>
          <p:cNvPr id="8195" name="Picture 5" descr="ppt06taskforce5"/>
          <p:cNvPicPr>
            <a:picLocks noChangeAspect="1" noChangeArrowheads="1"/>
          </p:cNvPicPr>
          <p:nvPr/>
        </p:nvPicPr>
        <p:blipFill>
          <a:blip r:embed="rId3"/>
          <a:srcRect/>
          <a:stretch>
            <a:fillRect/>
          </a:stretch>
        </p:blipFill>
        <p:spPr bwMode="auto">
          <a:xfrm>
            <a:off x="0" y="-6350"/>
            <a:ext cx="9148763" cy="6864350"/>
          </a:xfrm>
          <a:prstGeom prst="rect">
            <a:avLst/>
          </a:prstGeom>
          <a:noFill/>
          <a:ln w="9525">
            <a:noFill/>
            <a:miter lim="800000"/>
            <a:headEnd/>
            <a:tailEnd/>
          </a:ln>
        </p:spPr>
      </p:pic>
      <p:sp>
        <p:nvSpPr>
          <p:cNvPr id="8196" name="Rectangle 2"/>
          <p:cNvSpPr>
            <a:spLocks noGrp="1" noChangeArrowheads="1"/>
          </p:cNvSpPr>
          <p:nvPr>
            <p:ph type="ctrTitle" idx="4294967295"/>
          </p:nvPr>
        </p:nvSpPr>
        <p:spPr>
          <a:xfrm>
            <a:off x="1192213" y="2924175"/>
            <a:ext cx="7772400" cy="3744913"/>
          </a:xfrm>
        </p:spPr>
        <p:txBody>
          <a:bodyPr/>
          <a:lstStyle/>
          <a:p>
            <a:r>
              <a:rPr lang="en-US" altLang="en-US" sz="4400" smtClean="0">
                <a:solidFill>
                  <a:schemeClr val="bg1"/>
                </a:solidFill>
              </a:rPr>
              <a:t>AMNS + IMP3</a:t>
            </a:r>
            <a:r>
              <a:rPr lang="sv-SE" altLang="en-US" smtClean="0">
                <a:solidFill>
                  <a:schemeClr val="bg1"/>
                </a:solidFill>
              </a:rPr>
              <a:t/>
            </a:r>
            <a:br>
              <a:rPr lang="sv-SE" altLang="en-US" smtClean="0">
                <a:solidFill>
                  <a:schemeClr val="bg1"/>
                </a:solidFill>
              </a:rPr>
            </a:br>
            <a:r>
              <a:rPr lang="en-US" altLang="en-US" smtClean="0">
                <a:solidFill>
                  <a:schemeClr val="bg1"/>
                </a:solidFill>
              </a:rPr>
              <a:t/>
            </a:r>
            <a:br>
              <a:rPr lang="en-US" altLang="en-US" smtClean="0">
                <a:solidFill>
                  <a:schemeClr val="bg1"/>
                </a:solidFill>
              </a:rPr>
            </a:br>
            <a:r>
              <a:rPr lang="en-US" altLang="en-US" sz="2000" b="0" smtClean="0">
                <a:solidFill>
                  <a:schemeClr val="bg1"/>
                </a:solidFill>
              </a:rPr>
              <a:t>Presented by D. Coster </a:t>
            </a:r>
            <a:br>
              <a:rPr lang="en-US" altLang="en-US" sz="2000" b="0" smtClean="0">
                <a:solidFill>
                  <a:schemeClr val="bg1"/>
                </a:solidFill>
              </a:rPr>
            </a:br>
            <a:r>
              <a:rPr lang="en-US" altLang="en-US" sz="2000" b="0" smtClean="0">
                <a:solidFill>
                  <a:schemeClr val="bg1"/>
                </a:solidFill>
              </a:rPr>
              <a:t/>
            </a:r>
            <a:br>
              <a:rPr lang="en-US" altLang="en-US" sz="2000" b="0" smtClean="0">
                <a:solidFill>
                  <a:schemeClr val="bg1"/>
                </a:solidFill>
              </a:rPr>
            </a:br>
            <a:r>
              <a:rPr lang="en-US" altLang="en-US" sz="2000" b="0" smtClean="0">
                <a:solidFill>
                  <a:schemeClr val="bg1"/>
                </a:solidFill>
              </a:rPr>
              <a:t>on behalf of AMNS + IMP3</a:t>
            </a:r>
            <a:br>
              <a:rPr lang="en-US" altLang="en-US" sz="2000" b="0" smtClean="0">
                <a:solidFill>
                  <a:schemeClr val="bg1"/>
                </a:solidFill>
              </a:rPr>
            </a:br>
            <a:r>
              <a:rPr lang="en-US" altLang="en-US" sz="2000" b="0" smtClean="0">
                <a:solidFill>
                  <a:schemeClr val="bg1"/>
                </a:solidFill>
              </a:rPr>
              <a:t/>
            </a:r>
            <a:br>
              <a:rPr lang="en-US" altLang="en-US" sz="2000" b="0" smtClean="0">
                <a:solidFill>
                  <a:schemeClr val="bg1"/>
                </a:solidFill>
              </a:rPr>
            </a:br>
            <a:r>
              <a:rPr lang="en-US" altLang="en-US" sz="2000" b="0" smtClean="0">
                <a:solidFill>
                  <a:schemeClr val="tx1"/>
                </a:solidFill>
              </a:rPr>
              <a:t>TF </a:t>
            </a:r>
            <a:r>
              <a:rPr lang="en-GB" altLang="en-US" sz="2000" b="0" smtClean="0">
                <a:solidFill>
                  <a:schemeClr val="tx1"/>
                </a:solidFill>
              </a:rPr>
              <a:t>Leader : G. Falchetto  </a:t>
            </a:r>
            <a:br>
              <a:rPr lang="en-GB" altLang="en-US" sz="2000" b="0" smtClean="0">
                <a:solidFill>
                  <a:schemeClr val="tx1"/>
                </a:solidFill>
              </a:rPr>
            </a:br>
            <a:r>
              <a:rPr lang="en-GB" altLang="en-US" sz="2000" b="0" smtClean="0">
                <a:solidFill>
                  <a:schemeClr val="tx1"/>
                </a:solidFill>
              </a:rPr>
              <a:t>Deputies: D.Coster, R. Coelho </a:t>
            </a:r>
            <a:br>
              <a:rPr lang="en-GB" altLang="en-US" sz="2000" b="0" smtClean="0">
                <a:solidFill>
                  <a:schemeClr val="tx1"/>
                </a:solidFill>
              </a:rPr>
            </a:br>
            <a:r>
              <a:rPr lang="en-GB" altLang="en-US" sz="2000" b="0" smtClean="0">
                <a:solidFill>
                  <a:srgbClr val="000000"/>
                </a:solidFill>
              </a:rPr>
              <a:t/>
            </a:r>
            <a:br>
              <a:rPr lang="en-GB" altLang="en-US" sz="2000" b="0" smtClean="0">
                <a:solidFill>
                  <a:srgbClr val="000000"/>
                </a:solidFill>
              </a:rPr>
            </a:br>
            <a:r>
              <a:rPr lang="en-GB" altLang="en-US" sz="2000" b="0" smtClean="0">
                <a:solidFill>
                  <a:srgbClr val="000000"/>
                </a:solidFill>
              </a:rPr>
              <a:t>EFDA CSU Contact Person: D. Kalupin</a:t>
            </a:r>
          </a:p>
        </p:txBody>
      </p:sp>
      <p:sp>
        <p:nvSpPr>
          <p:cNvPr id="8197" name="Text Box 4"/>
          <p:cNvSpPr txBox="1">
            <a:spLocks noChangeArrowheads="1"/>
          </p:cNvSpPr>
          <p:nvPr/>
        </p:nvSpPr>
        <p:spPr bwMode="auto">
          <a:xfrm>
            <a:off x="3779838" y="438150"/>
            <a:ext cx="5364162" cy="923925"/>
          </a:xfrm>
          <a:prstGeom prst="rect">
            <a:avLst/>
          </a:prstGeom>
          <a:noFill/>
          <a:ln w="9525">
            <a:noFill/>
            <a:miter lim="800000"/>
            <a:headEnd/>
            <a:tailEnd/>
          </a:ln>
        </p:spPr>
        <p:txBody>
          <a:bodyPr>
            <a:spAutoFit/>
          </a:bodyPr>
          <a:lstStyle/>
          <a:p>
            <a:pPr algn="r"/>
            <a:r>
              <a:rPr lang="en-GB" altLang="en-US" sz="1800" i="1"/>
              <a:t>ITM Annual  Meeting</a:t>
            </a:r>
          </a:p>
          <a:p>
            <a:pPr algn="r"/>
            <a:r>
              <a:rPr lang="en-GB" altLang="en-US" sz="1800" i="1"/>
              <a:t>21 November 2013</a:t>
            </a:r>
          </a:p>
          <a:p>
            <a:pPr algn="r"/>
            <a:endParaRPr lang="en-GB" altLang="en-US" sz="1800" i="1"/>
          </a:p>
        </p:txBody>
      </p:sp>
      <p:sp>
        <p:nvSpPr>
          <p:cNvPr id="8198" name="Rectangle 6"/>
          <p:cNvSpPr>
            <a:spLocks noChangeArrowheads="1"/>
          </p:cNvSpPr>
          <p:nvPr/>
        </p:nvSpPr>
        <p:spPr bwMode="auto">
          <a:xfrm>
            <a:off x="107950" y="6381750"/>
            <a:ext cx="2825750" cy="366713"/>
          </a:xfrm>
          <a:prstGeom prst="rect">
            <a:avLst/>
          </a:prstGeom>
          <a:noFill/>
          <a:ln w="9525">
            <a:noFill/>
            <a:miter lim="800000"/>
            <a:headEnd/>
            <a:tailEnd/>
          </a:ln>
        </p:spPr>
        <p:txBody>
          <a:bodyPr wrap="none">
            <a:spAutoFit/>
          </a:bodyPr>
          <a:lstStyle/>
          <a:p>
            <a:r>
              <a:rPr lang="fr-FR" altLang="en-US" sz="1800" u="sng"/>
              <a:t>https://www.efda-itm.eu/</a:t>
            </a:r>
            <a:endParaRPr lang="en-GB" altLang="en-US" sz="1800" u="sn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6" name="Rectangle 6"/>
          <p:cNvSpPr>
            <a:spLocks noGrp="1" noChangeArrowheads="1"/>
          </p:cNvSpPr>
          <p:nvPr>
            <p:ph type="sldNum" sz="quarter" idx="11"/>
          </p:nvPr>
        </p:nvSpPr>
        <p:spPr>
          <a:ln/>
        </p:spPr>
        <p:txBody>
          <a:bodyPr/>
          <a:lstStyle/>
          <a:p>
            <a:pPr>
              <a:defRPr/>
            </a:pPr>
            <a:fld id="{94AD4CF8-ACF5-4C34-BF8A-D89A680E3B2D}" type="slidenum">
              <a:rPr lang="en-US"/>
              <a:pPr>
                <a:defRPr/>
              </a:pPr>
              <a:t>10</a:t>
            </a:fld>
            <a:endParaRPr lang="en-US"/>
          </a:p>
        </p:txBody>
      </p:sp>
      <p:sp>
        <p:nvSpPr>
          <p:cNvPr id="28673" name="Rectangle 5"/>
          <p:cNvSpPr txBox="1">
            <a:spLocks noGrp="1" noChangeArrowheads="1"/>
          </p:cNvSpPr>
          <p:nvPr/>
        </p:nvSpPr>
        <p:spPr bwMode="auto">
          <a:xfrm>
            <a:off x="0" y="6624638"/>
            <a:ext cx="3867150" cy="233362"/>
          </a:xfrm>
          <a:prstGeom prst="rect">
            <a:avLst/>
          </a:prstGeom>
          <a:noFill/>
          <a:ln w="9525">
            <a:noFill/>
            <a:miter lim="800000"/>
            <a:headEnd/>
            <a:tailEnd/>
          </a:ln>
        </p:spPr>
        <p:txBody>
          <a:bodyPr/>
          <a:lstStyle/>
          <a:p>
            <a:r>
              <a:rPr lang="en-US" altLang="en-US" sz="1000" b="0">
                <a:solidFill>
                  <a:srgbClr val="003399"/>
                </a:solidFill>
              </a:rPr>
              <a:t>AMNS + IMP3, Coster, ITM Annual Meeting, Nov 2013</a:t>
            </a:r>
          </a:p>
        </p:txBody>
      </p:sp>
      <p:sp>
        <p:nvSpPr>
          <p:cNvPr id="28675" name="Rectangle 2"/>
          <p:cNvSpPr>
            <a:spLocks noGrp="1" noChangeArrowheads="1"/>
          </p:cNvSpPr>
          <p:nvPr>
            <p:ph type="title"/>
          </p:nvPr>
        </p:nvSpPr>
        <p:spPr/>
        <p:txBody>
          <a:bodyPr/>
          <a:lstStyle/>
          <a:p>
            <a:r>
              <a:rPr lang="en-GB" smtClean="0"/>
              <a:t>ETS-A</a:t>
            </a:r>
          </a:p>
        </p:txBody>
      </p:sp>
      <p:sp>
        <p:nvSpPr>
          <p:cNvPr id="28676" name="Rectangle 3"/>
          <p:cNvSpPr>
            <a:spLocks noGrp="1" noChangeArrowheads="1"/>
          </p:cNvSpPr>
          <p:nvPr>
            <p:ph type="body" idx="1"/>
          </p:nvPr>
        </p:nvSpPr>
        <p:spPr>
          <a:xfrm>
            <a:off x="457200" y="1916113"/>
            <a:ext cx="8507413" cy="4537075"/>
          </a:xfrm>
        </p:spPr>
        <p:txBody>
          <a:bodyPr/>
          <a:lstStyle/>
          <a:p>
            <a:pPr>
              <a:buFontTx/>
              <a:buChar char="•"/>
            </a:pPr>
            <a:r>
              <a:rPr lang="en-US" smtClean="0"/>
              <a:t>Yesterday’s presentation by Denis</a:t>
            </a:r>
          </a:p>
          <a:p>
            <a:pPr>
              <a:buFontTx/>
              <a:buChar char="•"/>
            </a:pPr>
            <a:r>
              <a:rPr lang="en-US" smtClean="0"/>
              <a:t>Impurities</a:t>
            </a:r>
          </a:p>
          <a:p>
            <a:pPr>
              <a:buFontTx/>
              <a:buChar char="•"/>
            </a:pPr>
            <a:r>
              <a:rPr lang="en-US" smtClean="0"/>
              <a:t>Extensive </a:t>
            </a:r>
          </a:p>
          <a:p>
            <a:pPr lvl="1">
              <a:buFontTx/>
              <a:buChar char="–"/>
            </a:pPr>
            <a:r>
              <a:rPr lang="en-US" smtClean="0"/>
              <a:t>HCD</a:t>
            </a:r>
          </a:p>
          <a:p>
            <a:pPr lvl="1">
              <a:buFontTx/>
              <a:buChar char="–"/>
            </a:pPr>
            <a:r>
              <a:rPr lang="en-US" smtClean="0"/>
              <a:t>Transport modules</a:t>
            </a:r>
          </a:p>
          <a:p>
            <a:pPr>
              <a:buFontTx/>
              <a:buChar char="•"/>
            </a:pPr>
            <a:r>
              <a:rPr lang="en-US" smtClean="0"/>
              <a:t>Visualizations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7" name="Rectangle 6"/>
          <p:cNvSpPr>
            <a:spLocks noGrp="1" noChangeArrowheads="1"/>
          </p:cNvSpPr>
          <p:nvPr>
            <p:ph type="sldNum" sz="quarter" idx="11"/>
          </p:nvPr>
        </p:nvSpPr>
        <p:spPr>
          <a:ln/>
        </p:spPr>
        <p:txBody>
          <a:bodyPr/>
          <a:lstStyle/>
          <a:p>
            <a:pPr>
              <a:defRPr/>
            </a:pPr>
            <a:fld id="{9B25F0ED-2D6F-418A-996B-F1F7F2A818B5}" type="slidenum">
              <a:rPr lang="en-US"/>
              <a:pPr>
                <a:defRPr/>
              </a:pPr>
              <a:t>11</a:t>
            </a:fld>
            <a:endParaRPr lang="en-US"/>
          </a:p>
        </p:txBody>
      </p:sp>
      <p:sp>
        <p:nvSpPr>
          <p:cNvPr id="29699" name="Rectangle 2"/>
          <p:cNvSpPr>
            <a:spLocks noGrp="1" noChangeArrowheads="1"/>
          </p:cNvSpPr>
          <p:nvPr>
            <p:ph type="title"/>
          </p:nvPr>
        </p:nvSpPr>
        <p:spPr>
          <a:xfrm>
            <a:off x="914400" y="-69850"/>
            <a:ext cx="8229600" cy="762000"/>
          </a:xfrm>
        </p:spPr>
        <p:txBody>
          <a:bodyPr/>
          <a:lstStyle/>
          <a:p>
            <a:pPr eaLnBrk="1" hangingPunct="1"/>
            <a:r>
              <a:rPr lang="en-US" altLang="en-US" smtClean="0"/>
              <a:t>ETS Core Transport Workflows</a:t>
            </a:r>
          </a:p>
        </p:txBody>
      </p:sp>
      <p:sp>
        <p:nvSpPr>
          <p:cNvPr id="3075" name="Rectangle 3"/>
          <p:cNvSpPr>
            <a:spLocks noGrp="1" noChangeArrowheads="1"/>
          </p:cNvSpPr>
          <p:nvPr>
            <p:ph type="body" idx="1"/>
          </p:nvPr>
        </p:nvSpPr>
        <p:spPr>
          <a:xfrm>
            <a:off x="-36513" y="796925"/>
            <a:ext cx="8229601" cy="1219200"/>
          </a:xfrm>
        </p:spPr>
        <p:txBody>
          <a:bodyPr/>
          <a:lstStyle/>
          <a:p>
            <a:pPr eaLnBrk="1" hangingPunct="1">
              <a:defRPr/>
            </a:pPr>
            <a:r>
              <a:rPr lang="en-US" altLang="en-US" dirty="0" smtClean="0"/>
              <a:t>Core workflows running under </a:t>
            </a:r>
            <a:r>
              <a:rPr lang="en-US" altLang="en-US" dirty="0" err="1" smtClean="0"/>
              <a:t>Kepler</a:t>
            </a:r>
            <a:r>
              <a:rPr lang="en-US" altLang="en-US" dirty="0" smtClean="0"/>
              <a:t> for </a:t>
            </a:r>
          </a:p>
          <a:p>
            <a:pPr marL="533400" indent="-533400" eaLnBrk="1" hangingPunct="1">
              <a:buFont typeface="Wingdings" panose="05000000000000000000" pitchFamily="2" charset="2"/>
              <a:buNone/>
              <a:tabLst>
                <a:tab pos="533400" algn="l"/>
              </a:tabLst>
              <a:defRPr/>
            </a:pPr>
            <a:r>
              <a:rPr lang="en-US" altLang="en-US" dirty="0" smtClean="0">
                <a:solidFill>
                  <a:srgbClr val="0066FF"/>
                </a:solidFill>
              </a:rPr>
              <a:t>	</a:t>
            </a:r>
            <a:r>
              <a:rPr lang="en-US" altLang="en-US" b="1" dirty="0" smtClean="0">
                <a:solidFill>
                  <a:srgbClr val="0066FF"/>
                </a:solidFill>
              </a:rPr>
              <a:t>MAST</a:t>
            </a:r>
            <a:r>
              <a:rPr lang="en-US" altLang="en-US" b="1" dirty="0" smtClean="0"/>
              <a:t>, </a:t>
            </a:r>
            <a:r>
              <a:rPr lang="en-US" altLang="en-US" b="1" dirty="0" smtClean="0">
                <a:solidFill>
                  <a:srgbClr val="00FF00"/>
                </a:solidFill>
              </a:rPr>
              <a:t>TCV</a:t>
            </a:r>
            <a:r>
              <a:rPr lang="en-US" altLang="en-US" b="1" dirty="0" smtClean="0"/>
              <a:t>, </a:t>
            </a:r>
            <a:r>
              <a:rPr lang="en-US" altLang="en-US" b="1" dirty="0" smtClean="0">
                <a:solidFill>
                  <a:srgbClr val="00FFFF"/>
                </a:solidFill>
              </a:rPr>
              <a:t>AUG</a:t>
            </a:r>
            <a:r>
              <a:rPr lang="en-US" altLang="en-US" b="1" dirty="0" smtClean="0"/>
              <a:t>, </a:t>
            </a:r>
            <a:r>
              <a:rPr lang="en-US" altLang="en-US" b="1" dirty="0" smtClean="0">
                <a:solidFill>
                  <a:srgbClr val="FF3300"/>
                </a:solidFill>
              </a:rPr>
              <a:t>JET</a:t>
            </a:r>
            <a:r>
              <a:rPr lang="en-US" altLang="en-US" b="1" dirty="0" smtClean="0"/>
              <a:t>, </a:t>
            </a:r>
            <a:r>
              <a:rPr lang="en-US" altLang="en-US" b="1" dirty="0" smtClean="0">
                <a:solidFill>
                  <a:srgbClr val="FF00FF"/>
                </a:solidFill>
              </a:rPr>
              <a:t>ITER</a:t>
            </a:r>
            <a:r>
              <a:rPr lang="en-US" altLang="en-US" b="1" dirty="0" smtClean="0"/>
              <a:t>, </a:t>
            </a:r>
            <a:r>
              <a:rPr lang="en-US" altLang="en-US" b="1" dirty="0" smtClean="0">
                <a:solidFill>
                  <a:srgbClr val="FFCC00"/>
                </a:solidFill>
              </a:rPr>
              <a:t>DEMO</a:t>
            </a:r>
            <a:endParaRPr lang="en-US" altLang="en-US" b="1" dirty="0" smtClean="0"/>
          </a:p>
        </p:txBody>
      </p:sp>
      <p:pic>
        <p:nvPicPr>
          <p:cNvPr id="29701" name="Picture 5" descr="DK"/>
          <p:cNvPicPr>
            <a:picLocks noChangeAspect="1" noChangeArrowheads="1"/>
          </p:cNvPicPr>
          <p:nvPr/>
        </p:nvPicPr>
        <p:blipFill>
          <a:blip r:embed="rId2"/>
          <a:srcRect/>
          <a:stretch>
            <a:fillRect/>
          </a:stretch>
        </p:blipFill>
        <p:spPr bwMode="auto">
          <a:xfrm>
            <a:off x="1122363" y="1784350"/>
            <a:ext cx="6905625" cy="4651375"/>
          </a:xfrm>
          <a:prstGeom prst="rect">
            <a:avLst/>
          </a:prstGeom>
          <a:noFill/>
          <a:ln w="9525">
            <a:noFill/>
            <a:miter lim="800000"/>
            <a:headEnd/>
            <a:tailEnd/>
          </a:ln>
        </p:spPr>
      </p:pic>
      <p:sp>
        <p:nvSpPr>
          <p:cNvPr id="29703" name="ZoneTexte 1"/>
          <p:cNvSpPr txBox="1">
            <a:spLocks noChangeArrowheads="1"/>
          </p:cNvSpPr>
          <p:nvPr/>
        </p:nvSpPr>
        <p:spPr bwMode="auto">
          <a:xfrm>
            <a:off x="755650" y="2009775"/>
            <a:ext cx="1531938" cy="460375"/>
          </a:xfrm>
          <a:prstGeom prst="rect">
            <a:avLst/>
          </a:prstGeom>
          <a:noFill/>
          <a:ln w="9525">
            <a:noFill/>
            <a:miter lim="800000"/>
            <a:headEnd/>
            <a:tailEnd/>
          </a:ln>
        </p:spPr>
        <p:txBody>
          <a:bodyPr wrap="none">
            <a:spAutoFit/>
          </a:bodyPr>
          <a:lstStyle/>
          <a:p>
            <a:r>
              <a:rPr lang="en-GB" altLang="en-US" sz="2400"/>
              <a:t>ETS grid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11" name="Rectangle 6"/>
          <p:cNvSpPr>
            <a:spLocks noGrp="1" noChangeArrowheads="1"/>
          </p:cNvSpPr>
          <p:nvPr>
            <p:ph type="sldNum" sz="quarter" idx="11"/>
          </p:nvPr>
        </p:nvSpPr>
        <p:spPr>
          <a:ln/>
        </p:spPr>
        <p:txBody>
          <a:bodyPr/>
          <a:lstStyle/>
          <a:p>
            <a:pPr>
              <a:defRPr/>
            </a:pPr>
            <a:fld id="{BBC36ADD-16F5-4772-BDC3-243C5B7B230D}" type="slidenum">
              <a:rPr lang="en-US"/>
              <a:pPr>
                <a:defRPr/>
              </a:pPr>
              <a:t>12</a:t>
            </a:fld>
            <a:endParaRPr lang="en-US"/>
          </a:p>
        </p:txBody>
      </p:sp>
      <p:sp>
        <p:nvSpPr>
          <p:cNvPr id="30723" name="Titre 1"/>
          <p:cNvSpPr>
            <a:spLocks noGrp="1"/>
          </p:cNvSpPr>
          <p:nvPr>
            <p:ph type="title" idx="4294967295"/>
          </p:nvPr>
        </p:nvSpPr>
        <p:spPr>
          <a:xfrm>
            <a:off x="900113" y="-26988"/>
            <a:ext cx="8229600" cy="638176"/>
          </a:xfrm>
        </p:spPr>
        <p:txBody>
          <a:bodyPr/>
          <a:lstStyle/>
          <a:p>
            <a:r>
              <a:rPr lang="en-GB" altLang="en-US" smtClean="0"/>
              <a:t>Impurity transport workflow </a:t>
            </a:r>
          </a:p>
        </p:txBody>
      </p:sp>
      <p:pic>
        <p:nvPicPr>
          <p:cNvPr id="30724" name="Picture 2" descr="image001"/>
          <p:cNvPicPr>
            <a:picLocks noChangeAspect="1" noChangeArrowheads="1"/>
          </p:cNvPicPr>
          <p:nvPr/>
        </p:nvPicPr>
        <p:blipFill>
          <a:blip r:embed="rId2"/>
          <a:srcRect b="11108"/>
          <a:stretch>
            <a:fillRect/>
          </a:stretch>
        </p:blipFill>
        <p:spPr bwMode="auto">
          <a:xfrm>
            <a:off x="34925" y="1636713"/>
            <a:ext cx="7296150" cy="4918075"/>
          </a:xfrm>
          <a:prstGeom prst="rect">
            <a:avLst/>
          </a:prstGeom>
          <a:noFill/>
          <a:ln w="9525">
            <a:noFill/>
            <a:miter lim="800000"/>
            <a:headEnd/>
            <a:tailEnd/>
          </a:ln>
        </p:spPr>
      </p:pic>
      <p:sp>
        <p:nvSpPr>
          <p:cNvPr id="30726" name="ZoneTexte 1"/>
          <p:cNvSpPr txBox="1">
            <a:spLocks noChangeArrowheads="1"/>
          </p:cNvSpPr>
          <p:nvPr/>
        </p:nvSpPr>
        <p:spPr bwMode="auto">
          <a:xfrm>
            <a:off x="26988" y="692150"/>
            <a:ext cx="9117012" cy="1293813"/>
          </a:xfrm>
          <a:prstGeom prst="rect">
            <a:avLst/>
          </a:prstGeom>
          <a:noFill/>
          <a:ln w="9525">
            <a:noFill/>
            <a:miter lim="800000"/>
            <a:headEnd/>
            <a:tailEnd/>
          </a:ln>
        </p:spPr>
        <p:txBody>
          <a:bodyPr>
            <a:spAutoFit/>
          </a:bodyPr>
          <a:lstStyle/>
          <a:p>
            <a:r>
              <a:rPr lang="en-GB" sz="2000">
                <a:solidFill>
                  <a:schemeClr val="accent2"/>
                </a:solidFill>
              </a:rPr>
              <a:t>ETS with impurity module: evolves impurity density for arbitrary number of impurities in all ionization states </a:t>
            </a:r>
            <a:r>
              <a:rPr lang="en-GB" sz="1800" b="0">
                <a:solidFill>
                  <a:schemeClr val="accent2"/>
                </a:solidFill>
              </a:rPr>
              <a:t>(density sources for each include ionization, recombination &amp; charge-exchange; rate coeffs. from ADAS via ITM-TF interfaces)</a:t>
            </a:r>
            <a:endParaRPr lang="en-GB" sz="2000" b="0">
              <a:solidFill>
                <a:schemeClr val="accent2"/>
              </a:solidFill>
            </a:endParaRPr>
          </a:p>
          <a:p>
            <a:endParaRPr lang="en-GB" sz="2000">
              <a:solidFill>
                <a:schemeClr val="accent2"/>
              </a:solidFill>
            </a:endParaRPr>
          </a:p>
        </p:txBody>
      </p:sp>
      <p:sp>
        <p:nvSpPr>
          <p:cNvPr id="30727" name="Rectangle 4"/>
          <p:cNvSpPr>
            <a:spLocks noChangeArrowheads="1"/>
          </p:cNvSpPr>
          <p:nvPr/>
        </p:nvSpPr>
        <p:spPr bwMode="auto">
          <a:xfrm>
            <a:off x="539750" y="2420938"/>
            <a:ext cx="452438" cy="338137"/>
          </a:xfrm>
          <a:prstGeom prst="rect">
            <a:avLst/>
          </a:prstGeom>
          <a:noFill/>
          <a:ln w="9525">
            <a:noFill/>
            <a:miter lim="800000"/>
            <a:headEnd/>
            <a:tailEnd/>
          </a:ln>
        </p:spPr>
        <p:txBody>
          <a:bodyPr>
            <a:spAutoFit/>
          </a:bodyPr>
          <a:lstStyle/>
          <a:p>
            <a:r>
              <a:rPr lang="en-GB"/>
              <a:t>W</a:t>
            </a:r>
            <a:endParaRPr lang="en-GB" b="0"/>
          </a:p>
        </p:txBody>
      </p:sp>
      <p:sp>
        <p:nvSpPr>
          <p:cNvPr id="30728" name="Rectangle 6"/>
          <p:cNvSpPr>
            <a:spLocks noChangeArrowheads="1"/>
          </p:cNvSpPr>
          <p:nvPr/>
        </p:nvSpPr>
        <p:spPr bwMode="auto">
          <a:xfrm>
            <a:off x="7380288" y="3644900"/>
            <a:ext cx="1600200" cy="2308225"/>
          </a:xfrm>
          <a:prstGeom prst="rect">
            <a:avLst/>
          </a:prstGeom>
          <a:noFill/>
          <a:ln w="9525">
            <a:noFill/>
            <a:miter lim="800000"/>
            <a:headEnd/>
            <a:tailEnd/>
          </a:ln>
        </p:spPr>
        <p:txBody>
          <a:bodyPr>
            <a:spAutoFit/>
          </a:bodyPr>
          <a:lstStyle/>
          <a:p>
            <a:r>
              <a:rPr lang="en-GB" b="0"/>
              <a:t>transport coeff. for impurity ion assumed equal to that of D</a:t>
            </a:r>
          </a:p>
          <a:p>
            <a:r>
              <a:rPr lang="en-GB" b="0"/>
              <a:t>! lack anomalous transport module for impurities</a:t>
            </a:r>
          </a:p>
        </p:txBody>
      </p:sp>
      <p:sp>
        <p:nvSpPr>
          <p:cNvPr id="30729" name="Rectangle 11"/>
          <p:cNvSpPr>
            <a:spLocks noChangeArrowheads="1"/>
          </p:cNvSpPr>
          <p:nvPr/>
        </p:nvSpPr>
        <p:spPr bwMode="auto">
          <a:xfrm>
            <a:off x="5003800" y="2419350"/>
            <a:ext cx="390525" cy="338138"/>
          </a:xfrm>
          <a:prstGeom prst="rect">
            <a:avLst/>
          </a:prstGeom>
          <a:noFill/>
          <a:ln w="9525">
            <a:noFill/>
            <a:miter lim="800000"/>
            <a:headEnd/>
            <a:tailEnd/>
          </a:ln>
        </p:spPr>
        <p:txBody>
          <a:bodyPr wrap="none">
            <a:spAutoFit/>
          </a:bodyPr>
          <a:lstStyle/>
          <a:p>
            <a:r>
              <a:rPr lang="en-GB"/>
              <a:t>Ni</a:t>
            </a:r>
            <a:endParaRPr lang="en-GB" b="0"/>
          </a:p>
        </p:txBody>
      </p:sp>
      <p:sp>
        <p:nvSpPr>
          <p:cNvPr id="30730" name="Rectangle 5"/>
          <p:cNvSpPr>
            <a:spLocks noChangeArrowheads="1"/>
          </p:cNvSpPr>
          <p:nvPr/>
        </p:nvSpPr>
        <p:spPr bwMode="auto">
          <a:xfrm>
            <a:off x="0" y="1816100"/>
            <a:ext cx="2174875" cy="338138"/>
          </a:xfrm>
          <a:prstGeom prst="rect">
            <a:avLst/>
          </a:prstGeom>
          <a:noFill/>
          <a:ln w="9525">
            <a:noFill/>
            <a:miter lim="800000"/>
            <a:headEnd/>
            <a:tailEnd/>
          </a:ln>
        </p:spPr>
        <p:txBody>
          <a:bodyPr>
            <a:spAutoFit/>
          </a:bodyPr>
          <a:lstStyle/>
          <a:p>
            <a:r>
              <a:rPr lang="pl-PL" altLang="en-US"/>
              <a:t>JET# 81856</a:t>
            </a:r>
            <a:r>
              <a:rPr lang="fr-FR" altLang="en-US"/>
              <a:t> L mode</a:t>
            </a:r>
            <a:r>
              <a:rPr lang="pl-PL" altLang="en-US"/>
              <a:t> </a:t>
            </a:r>
            <a:endParaRPr lang="en-GB"/>
          </a:p>
        </p:txBody>
      </p:sp>
      <p:sp>
        <p:nvSpPr>
          <p:cNvPr id="30731" name="Rectangle 12"/>
          <p:cNvSpPr>
            <a:spLocks noChangeArrowheads="1"/>
          </p:cNvSpPr>
          <p:nvPr/>
        </p:nvSpPr>
        <p:spPr bwMode="auto">
          <a:xfrm>
            <a:off x="2268538" y="2922588"/>
            <a:ext cx="444500" cy="339725"/>
          </a:xfrm>
          <a:prstGeom prst="rect">
            <a:avLst/>
          </a:prstGeom>
          <a:noFill/>
          <a:ln w="9525">
            <a:noFill/>
            <a:miter lim="800000"/>
            <a:headEnd/>
            <a:tailEnd/>
          </a:ln>
        </p:spPr>
        <p:txBody>
          <a:bodyPr wrap="none">
            <a:spAutoFit/>
          </a:bodyPr>
          <a:lstStyle/>
          <a:p>
            <a:r>
              <a:rPr lang="en-GB"/>
              <a:t>Be</a:t>
            </a:r>
            <a:endParaRPr lang="en-GB" b="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F535F3C5-7AA6-4E34-8F62-E683F34E9311}" type="slidenum">
              <a:rPr lang="en-US"/>
              <a:pPr>
                <a:defRPr/>
              </a:pPr>
              <a:t>13</a:t>
            </a:fld>
            <a:endParaRPr lang="en-US"/>
          </a:p>
        </p:txBody>
      </p:sp>
      <p:sp>
        <p:nvSpPr>
          <p:cNvPr id="31747" name="Rectangle 2"/>
          <p:cNvSpPr>
            <a:spLocks noGrp="1" noChangeArrowheads="1"/>
          </p:cNvSpPr>
          <p:nvPr>
            <p:ph type="title"/>
          </p:nvPr>
        </p:nvSpPr>
        <p:spPr/>
        <p:txBody>
          <a:bodyPr/>
          <a:lstStyle/>
          <a:p>
            <a:r>
              <a:rPr lang="en-GB" smtClean="0"/>
              <a:t>ETS-A: basic design</a:t>
            </a:r>
          </a:p>
        </p:txBody>
      </p:sp>
      <p:pic>
        <p:nvPicPr>
          <p:cNvPr id="31748" name="Picture 4" descr="ETS_A_3"/>
          <p:cNvPicPr>
            <a:picLocks noChangeAspect="1" noChangeArrowheads="1"/>
          </p:cNvPicPr>
          <p:nvPr/>
        </p:nvPicPr>
        <p:blipFill>
          <a:blip r:embed="rId2"/>
          <a:srcRect/>
          <a:stretch>
            <a:fillRect/>
          </a:stretch>
        </p:blipFill>
        <p:spPr bwMode="auto">
          <a:xfrm>
            <a:off x="709613" y="922338"/>
            <a:ext cx="7678737"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297780DB-E06F-4C52-9C02-14DABCC1A646}" type="slidenum">
              <a:rPr lang="en-US"/>
              <a:pPr>
                <a:defRPr/>
              </a:pPr>
              <a:t>14</a:t>
            </a:fld>
            <a:endParaRPr lang="en-US"/>
          </a:p>
        </p:txBody>
      </p:sp>
      <p:sp>
        <p:nvSpPr>
          <p:cNvPr id="32771" name="Rectangle 2"/>
          <p:cNvSpPr>
            <a:spLocks noGrp="1" noChangeArrowheads="1"/>
          </p:cNvSpPr>
          <p:nvPr>
            <p:ph type="title"/>
          </p:nvPr>
        </p:nvSpPr>
        <p:spPr/>
        <p:txBody>
          <a:bodyPr/>
          <a:lstStyle/>
          <a:p>
            <a:r>
              <a:rPr lang="en-GB" smtClean="0"/>
              <a:t>ETS-A: basic design</a:t>
            </a:r>
          </a:p>
        </p:txBody>
      </p:sp>
      <p:pic>
        <p:nvPicPr>
          <p:cNvPr id="32772" name="Picture 4" descr="ETS_A_1"/>
          <p:cNvPicPr>
            <a:picLocks noChangeAspect="1" noChangeArrowheads="1"/>
          </p:cNvPicPr>
          <p:nvPr/>
        </p:nvPicPr>
        <p:blipFill>
          <a:blip r:embed="rId2"/>
          <a:srcRect/>
          <a:stretch>
            <a:fillRect/>
          </a:stretch>
        </p:blipFill>
        <p:spPr bwMode="auto">
          <a:xfrm>
            <a:off x="857250" y="896938"/>
            <a:ext cx="7386638" cy="548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CECE09B6-C98A-4024-B0D9-5534E5158870}" type="slidenum">
              <a:rPr lang="en-US"/>
              <a:pPr>
                <a:defRPr/>
              </a:pPr>
              <a:t>15</a:t>
            </a:fld>
            <a:endParaRPr lang="en-US"/>
          </a:p>
        </p:txBody>
      </p:sp>
      <p:sp>
        <p:nvSpPr>
          <p:cNvPr id="33795" name="Rectangle 2"/>
          <p:cNvSpPr>
            <a:spLocks noGrp="1" noChangeArrowheads="1"/>
          </p:cNvSpPr>
          <p:nvPr>
            <p:ph type="title"/>
          </p:nvPr>
        </p:nvSpPr>
        <p:spPr/>
        <p:txBody>
          <a:bodyPr/>
          <a:lstStyle/>
          <a:p>
            <a:r>
              <a:rPr lang="en-GB" smtClean="0"/>
              <a:t>ETS-A: basic design</a:t>
            </a:r>
          </a:p>
        </p:txBody>
      </p:sp>
      <p:pic>
        <p:nvPicPr>
          <p:cNvPr id="33796" name="Picture 4" descr="ETS_A_5"/>
          <p:cNvPicPr>
            <a:picLocks noChangeAspect="1" noChangeArrowheads="1"/>
          </p:cNvPicPr>
          <p:nvPr/>
        </p:nvPicPr>
        <p:blipFill>
          <a:blip r:embed="rId2"/>
          <a:srcRect/>
          <a:stretch>
            <a:fillRect/>
          </a:stretch>
        </p:blipFill>
        <p:spPr bwMode="auto">
          <a:xfrm>
            <a:off x="827088" y="895350"/>
            <a:ext cx="743108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EB1402E4-B75E-4A5B-847C-23075ECBF495}" type="slidenum">
              <a:rPr lang="en-US"/>
              <a:pPr>
                <a:defRPr/>
              </a:pPr>
              <a:t>16</a:t>
            </a:fld>
            <a:endParaRPr lang="en-US"/>
          </a:p>
        </p:txBody>
      </p:sp>
      <p:sp>
        <p:nvSpPr>
          <p:cNvPr id="34819" name="Rectangle 2"/>
          <p:cNvSpPr>
            <a:spLocks noGrp="1" noChangeArrowheads="1"/>
          </p:cNvSpPr>
          <p:nvPr>
            <p:ph type="title"/>
          </p:nvPr>
        </p:nvSpPr>
        <p:spPr/>
        <p:txBody>
          <a:bodyPr/>
          <a:lstStyle/>
          <a:p>
            <a:r>
              <a:rPr lang="en-GB" smtClean="0"/>
              <a:t>ETS-A: basic design</a:t>
            </a:r>
          </a:p>
        </p:txBody>
      </p:sp>
      <p:pic>
        <p:nvPicPr>
          <p:cNvPr id="34820" name="Picture 4" descr="ETSviz_1"/>
          <p:cNvPicPr>
            <a:picLocks noChangeAspect="1" noChangeArrowheads="1"/>
          </p:cNvPicPr>
          <p:nvPr/>
        </p:nvPicPr>
        <p:blipFill>
          <a:blip r:embed="rId2"/>
          <a:srcRect/>
          <a:stretch>
            <a:fillRect/>
          </a:stretch>
        </p:blipFill>
        <p:spPr bwMode="auto">
          <a:xfrm>
            <a:off x="104775" y="908050"/>
            <a:ext cx="8931275" cy="548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7B993EB4-E7D3-48CC-8E50-A2819EDE895E}" type="slidenum">
              <a:rPr lang="en-US"/>
              <a:pPr>
                <a:defRPr/>
              </a:pPr>
              <a:t>17</a:t>
            </a:fld>
            <a:endParaRPr lang="en-US"/>
          </a:p>
        </p:txBody>
      </p:sp>
      <p:sp>
        <p:nvSpPr>
          <p:cNvPr id="35843" name="Rectangle 2"/>
          <p:cNvSpPr>
            <a:spLocks noGrp="1" noChangeArrowheads="1"/>
          </p:cNvSpPr>
          <p:nvPr>
            <p:ph type="title"/>
          </p:nvPr>
        </p:nvSpPr>
        <p:spPr/>
        <p:txBody>
          <a:bodyPr/>
          <a:lstStyle/>
          <a:p>
            <a:r>
              <a:rPr lang="en-GB" smtClean="0"/>
              <a:t>ETS-A: basic design</a:t>
            </a:r>
          </a:p>
        </p:txBody>
      </p:sp>
      <p:pic>
        <p:nvPicPr>
          <p:cNvPr id="35844" name="Picture 4" descr="image001"/>
          <p:cNvPicPr>
            <a:picLocks noChangeAspect="1" noChangeArrowheads="1"/>
          </p:cNvPicPr>
          <p:nvPr/>
        </p:nvPicPr>
        <p:blipFill>
          <a:blip r:embed="rId2"/>
          <a:srcRect/>
          <a:stretch>
            <a:fillRect/>
          </a:stretch>
        </p:blipFill>
        <p:spPr bwMode="auto">
          <a:xfrm>
            <a:off x="107950" y="1350963"/>
            <a:ext cx="8940800" cy="503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6" name="Rectangle 6"/>
          <p:cNvSpPr>
            <a:spLocks noGrp="1" noChangeArrowheads="1"/>
          </p:cNvSpPr>
          <p:nvPr>
            <p:ph type="sldNum" sz="quarter" idx="11"/>
          </p:nvPr>
        </p:nvSpPr>
        <p:spPr>
          <a:ln/>
        </p:spPr>
        <p:txBody>
          <a:bodyPr/>
          <a:lstStyle/>
          <a:p>
            <a:pPr>
              <a:defRPr/>
            </a:pPr>
            <a:fld id="{BB836E2D-D0E7-41B6-883D-F2F94C541270}" type="slidenum">
              <a:rPr lang="en-US"/>
              <a:pPr>
                <a:defRPr/>
              </a:pPr>
              <a:t>18</a:t>
            </a:fld>
            <a:endParaRPr lang="en-US"/>
          </a:p>
        </p:txBody>
      </p:sp>
      <p:pic>
        <p:nvPicPr>
          <p:cNvPr id="36867" name="Picture 3" descr="HD:Users:antonio:Desktop:Screen Shots:Screen shot 2013-06-07 at 02.09.31 .png"/>
          <p:cNvPicPr>
            <a:picLocks noChangeAspect="1" noChangeArrowheads="1"/>
          </p:cNvPicPr>
          <p:nvPr/>
        </p:nvPicPr>
        <p:blipFill>
          <a:blip r:embed="rId2"/>
          <a:srcRect l="699" t="124" b="2"/>
          <a:stretch>
            <a:fillRect/>
          </a:stretch>
        </p:blipFill>
        <p:spPr bwMode="auto">
          <a:xfrm>
            <a:off x="474663" y="889000"/>
            <a:ext cx="8132762" cy="5094288"/>
          </a:xfrm>
          <a:prstGeom prst="rect">
            <a:avLst/>
          </a:prstGeom>
          <a:noFill/>
          <a:ln w="9525">
            <a:solidFill>
              <a:schemeClr val="tx1"/>
            </a:solidFill>
            <a:prstDash val="dash"/>
            <a:miter lim="800000"/>
            <a:headEnd/>
            <a:tailEnd/>
          </a:ln>
        </p:spPr>
      </p:pic>
      <p:sp>
        <p:nvSpPr>
          <p:cNvPr id="36868" name="TextBox 2"/>
          <p:cNvSpPr txBox="1">
            <a:spLocks noChangeArrowheads="1"/>
          </p:cNvSpPr>
          <p:nvPr/>
        </p:nvSpPr>
        <p:spPr bwMode="auto">
          <a:xfrm>
            <a:off x="2085975" y="6015038"/>
            <a:ext cx="4973638" cy="366712"/>
          </a:xfrm>
          <a:prstGeom prst="rect">
            <a:avLst/>
          </a:prstGeom>
          <a:noFill/>
          <a:ln w="9525">
            <a:noFill/>
            <a:miter lim="800000"/>
            <a:headEnd/>
            <a:tailEnd/>
          </a:ln>
        </p:spPr>
        <p:txBody>
          <a:bodyPr wrap="none">
            <a:spAutoFit/>
          </a:bodyPr>
          <a:lstStyle/>
          <a:p>
            <a:pPr defTabSz="457200"/>
            <a:r>
              <a:rPr lang="en-US" sz="1800" b="0" i="1">
                <a:latin typeface="Calibri" pitchFamily="34" charset="0"/>
              </a:rPr>
              <a:t>Integration of the NCLASS actor from ETS-C in ETS-A</a:t>
            </a:r>
          </a:p>
        </p:txBody>
      </p:sp>
      <p:sp>
        <p:nvSpPr>
          <p:cNvPr id="36869" name="Titre 1"/>
          <p:cNvSpPr>
            <a:spLocks/>
          </p:cNvSpPr>
          <p:nvPr/>
        </p:nvSpPr>
        <p:spPr bwMode="auto">
          <a:xfrm>
            <a:off x="3492500" y="-30163"/>
            <a:ext cx="5651500" cy="549276"/>
          </a:xfrm>
          <a:prstGeom prst="rect">
            <a:avLst/>
          </a:prstGeom>
          <a:noFill/>
          <a:ln w="9525">
            <a:noFill/>
            <a:miter lim="800000"/>
            <a:headEnd/>
            <a:tailEnd/>
          </a:ln>
        </p:spPr>
        <p:txBody>
          <a:bodyPr anchor="ctr"/>
          <a:lstStyle/>
          <a:p>
            <a:pPr eaLnBrk="0" hangingPunct="0"/>
            <a:r>
              <a:rPr lang="en-US" sz="2800" b="0"/>
              <a:t>NCLASS from ETS-C and NEOS</a:t>
            </a:r>
            <a:endParaRPr lang="en-GB" altLang="en-US" sz="2800" b="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11" name="Rectangle 6"/>
          <p:cNvSpPr>
            <a:spLocks noGrp="1" noChangeArrowheads="1"/>
          </p:cNvSpPr>
          <p:nvPr>
            <p:ph type="sldNum" sz="quarter" idx="11"/>
          </p:nvPr>
        </p:nvSpPr>
        <p:spPr>
          <a:ln/>
        </p:spPr>
        <p:txBody>
          <a:bodyPr/>
          <a:lstStyle/>
          <a:p>
            <a:pPr>
              <a:defRPr/>
            </a:pPr>
            <a:fld id="{2459B194-844F-420B-856B-CA4217F24D4F}" type="slidenum">
              <a:rPr lang="en-US"/>
              <a:pPr>
                <a:defRPr/>
              </a:pPr>
              <a:t>19</a:t>
            </a:fld>
            <a:endParaRPr lang="en-US"/>
          </a:p>
        </p:txBody>
      </p:sp>
      <p:pic>
        <p:nvPicPr>
          <p:cNvPr id="2" name="Shape">
            <a:hlinkClick r:id="" action="ppaction://media"/>
          </p:cNvPr>
          <p:cNvPicPr>
            <a:picLocks noRot="1" noChangeAspect="1"/>
          </p:cNvPicPr>
          <p:nvPr>
            <a:videoFile r:link="rId1"/>
          </p:nvPr>
        </p:nvPicPr>
        <p:blipFill>
          <a:blip r:embed="rId3"/>
          <a:srcRect t="7726"/>
          <a:stretch>
            <a:fillRect/>
          </a:stretch>
        </p:blipFill>
        <p:spPr bwMode="auto">
          <a:xfrm>
            <a:off x="4464050" y="404813"/>
            <a:ext cx="4572000" cy="6329362"/>
          </a:xfrm>
          <a:prstGeom prst="rect">
            <a:avLst/>
          </a:prstGeom>
          <a:noFill/>
          <a:ln w="9525">
            <a:noFill/>
            <a:miter lim="800000"/>
            <a:headEnd/>
            <a:tailEnd/>
          </a:ln>
        </p:spPr>
      </p:pic>
      <p:sp>
        <p:nvSpPr>
          <p:cNvPr id="10"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39777760-9B4B-4305-802A-085773CF9B31}" type="slidenum">
              <a:rPr lang="en-US" sz="1000">
                <a:solidFill>
                  <a:srgbClr val="003399"/>
                </a:solidFill>
                <a:cs typeface="+mn-cs"/>
              </a:rPr>
              <a:pPr algn="r">
                <a:defRPr/>
              </a:pPr>
              <a:t>19</a:t>
            </a:fld>
            <a:endParaRPr lang="en-US" sz="1000">
              <a:solidFill>
                <a:srgbClr val="003399"/>
              </a:solidFill>
              <a:cs typeface="+mn-cs"/>
            </a:endParaRPr>
          </a:p>
        </p:txBody>
      </p:sp>
      <p:sp>
        <p:nvSpPr>
          <p:cNvPr id="37891" name="Titre 1"/>
          <p:cNvSpPr>
            <a:spLocks noGrp="1"/>
          </p:cNvSpPr>
          <p:nvPr>
            <p:ph type="title" idx="4294967295"/>
          </p:nvPr>
        </p:nvSpPr>
        <p:spPr>
          <a:xfrm>
            <a:off x="5364163" y="-30163"/>
            <a:ext cx="3779837" cy="549276"/>
          </a:xfrm>
        </p:spPr>
        <p:txBody>
          <a:bodyPr/>
          <a:lstStyle/>
          <a:p>
            <a:pPr algn="l"/>
            <a:r>
              <a:rPr lang="fr-FR" altLang="en-US" smtClean="0"/>
              <a:t> GEM - ETS workflow</a:t>
            </a:r>
            <a:endParaRPr lang="en-GB" altLang="en-US" smtClean="0"/>
          </a:p>
        </p:txBody>
      </p:sp>
      <p:sp>
        <p:nvSpPr>
          <p:cNvPr id="37892" name="ZoneTexte 5"/>
          <p:cNvSpPr txBox="1">
            <a:spLocks noChangeArrowheads="1"/>
          </p:cNvSpPr>
          <p:nvPr/>
        </p:nvSpPr>
        <p:spPr bwMode="auto">
          <a:xfrm>
            <a:off x="179388" y="3933825"/>
            <a:ext cx="4746625" cy="1476375"/>
          </a:xfrm>
          <a:prstGeom prst="rect">
            <a:avLst/>
          </a:prstGeom>
          <a:noFill/>
          <a:ln w="9525">
            <a:noFill/>
            <a:miter lim="800000"/>
            <a:headEnd/>
            <a:tailEnd/>
          </a:ln>
        </p:spPr>
        <p:txBody>
          <a:bodyPr wrap="none">
            <a:spAutoFit/>
          </a:bodyPr>
          <a:lstStyle/>
          <a:p>
            <a:r>
              <a:rPr lang="fr-FR" altLang="en-US" b="0"/>
              <a:t>GEM uses Hamada coordinates</a:t>
            </a:r>
          </a:p>
          <a:p>
            <a:r>
              <a:rPr lang="fr-FR" altLang="en-US" b="0"/>
              <a:t>grid 128x128 x32 (radial, drift-angle, parallel)</a:t>
            </a:r>
          </a:p>
          <a:p>
            <a:endParaRPr lang="fr-FR" altLang="en-US" b="0"/>
          </a:p>
          <a:p>
            <a:r>
              <a:rPr lang="fr-FR" altLang="en-US" b="0"/>
              <a:t>Workflow run on </a:t>
            </a:r>
            <a:r>
              <a:rPr lang="fr-FR" altLang="en-US" b="0">
                <a:solidFill>
                  <a:srgbClr val="FF0000"/>
                </a:solidFill>
              </a:rPr>
              <a:t>128 cores on ITM Gateway </a:t>
            </a:r>
            <a:endParaRPr lang="fr-FR" altLang="en-US" b="0"/>
          </a:p>
          <a:p>
            <a:r>
              <a:rPr lang="fr-FR" altLang="en-US" b="0">
                <a:solidFill>
                  <a:srgbClr val="FF0000"/>
                </a:solidFill>
              </a:rPr>
              <a:t>100 tsteps ~ 10hsCPU</a:t>
            </a:r>
          </a:p>
        </p:txBody>
      </p:sp>
      <p:sp>
        <p:nvSpPr>
          <p:cNvPr id="7" name="ZoneTexte 6"/>
          <p:cNvSpPr txBox="1"/>
          <p:nvPr/>
        </p:nvSpPr>
        <p:spPr>
          <a:xfrm>
            <a:off x="107504" y="849486"/>
            <a:ext cx="4356992" cy="92333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b="0" dirty="0">
                <a:solidFill>
                  <a:schemeClr val="accent6"/>
                </a:solidFill>
              </a:rPr>
              <a:t>Tightly coupled simulation: </a:t>
            </a:r>
          </a:p>
          <a:p>
            <a:pPr>
              <a:defRPr/>
            </a:pPr>
            <a:r>
              <a:rPr lang="en-US" b="0" dirty="0">
                <a:solidFill>
                  <a:schemeClr val="accent6"/>
                </a:solidFill>
              </a:rPr>
              <a:t>reduced ETS workflow with transport coefficients provided by turbulence code</a:t>
            </a:r>
          </a:p>
        </p:txBody>
      </p:sp>
      <p:sp>
        <p:nvSpPr>
          <p:cNvPr id="37896" name="Rectangle 7"/>
          <p:cNvSpPr>
            <a:spLocks noChangeArrowheads="1"/>
          </p:cNvSpPr>
          <p:nvPr/>
        </p:nvSpPr>
        <p:spPr bwMode="auto">
          <a:xfrm>
            <a:off x="-36513" y="1901825"/>
            <a:ext cx="4679951" cy="2032000"/>
          </a:xfrm>
          <a:prstGeom prst="rect">
            <a:avLst/>
          </a:prstGeom>
          <a:noFill/>
          <a:ln w="9525">
            <a:noFill/>
            <a:miter lim="800000"/>
            <a:headEnd/>
            <a:tailEnd/>
          </a:ln>
        </p:spPr>
        <p:txBody>
          <a:bodyPr>
            <a:spAutoFit/>
          </a:bodyPr>
          <a:lstStyle/>
          <a:p>
            <a:pPr marL="285750" indent="-285750">
              <a:buFontTx/>
              <a:buChar char="-"/>
            </a:pPr>
            <a:r>
              <a:rPr lang="fr-FR" altLang="en-US" b="0">
                <a:solidFill>
                  <a:srgbClr val="0000FF"/>
                </a:solidFill>
              </a:rPr>
              <a:t>circular equilibrium </a:t>
            </a:r>
            <a:r>
              <a:rPr lang="fr-FR" altLang="en-US" b="0"/>
              <a:t>ITER size</a:t>
            </a:r>
            <a:endParaRPr lang="en-GB" altLang="en-US" b="0"/>
          </a:p>
          <a:p>
            <a:pPr marL="285750" indent="-285750">
              <a:buFontTx/>
              <a:buChar char="-"/>
            </a:pPr>
            <a:r>
              <a:rPr lang="en-GB" altLang="en-US" b="0"/>
              <a:t>the workflow simulates 5 sec</a:t>
            </a:r>
          </a:p>
          <a:p>
            <a:pPr marL="285750" indent="-285750">
              <a:buFontTx/>
              <a:buChar char="-"/>
            </a:pPr>
            <a:r>
              <a:rPr lang="en-GB" altLang="en-US" b="0">
                <a:solidFill>
                  <a:srgbClr val="0000FF"/>
                </a:solidFill>
              </a:rPr>
              <a:t>GEM is called at each time step</a:t>
            </a:r>
            <a:r>
              <a:rPr lang="en-GB" altLang="en-US" b="0"/>
              <a:t> and runs 8 fluxtubes for</a:t>
            </a:r>
            <a:r>
              <a:rPr lang="en-GB" altLang="zh-CN" b="0">
                <a:ea typeface="宋体"/>
                <a:cs typeface="宋体"/>
              </a:rPr>
              <a:t> 10 </a:t>
            </a:r>
            <a:r>
              <a:rPr lang="en-GB" altLang="zh-CN" b="0">
                <a:ea typeface="宋体"/>
                <a:cs typeface="宋体"/>
                <a:sym typeface="Symbol" pitchFamily="18" charset="2"/>
              </a:rPr>
              <a:t></a:t>
            </a:r>
            <a:r>
              <a:rPr lang="en-GB" altLang="zh-CN" b="0" baseline="-25000">
                <a:ea typeface="宋体"/>
                <a:cs typeface="宋体"/>
                <a:sym typeface="Symbol" pitchFamily="18" charset="2"/>
              </a:rPr>
              <a:t>GB</a:t>
            </a:r>
            <a:r>
              <a:rPr lang="en-GB" altLang="zh-CN" b="0">
                <a:ea typeface="宋体"/>
                <a:cs typeface="宋体"/>
                <a:sym typeface="Symbol" pitchFamily="18" charset="2"/>
              </a:rPr>
              <a:t> </a:t>
            </a:r>
            <a:endParaRPr lang="en-GB" altLang="en-US" b="0"/>
          </a:p>
          <a:p>
            <a:pPr marL="285750" indent="-285750">
              <a:buFontTx/>
              <a:buChar char="-"/>
            </a:pPr>
            <a:r>
              <a:rPr lang="fr-FR" altLang="en-US" b="0"/>
              <a:t>turbulence transport coefficients effective above a background transport threshold </a:t>
            </a:r>
          </a:p>
          <a:p>
            <a:pPr marL="285750" indent="-285750">
              <a:buFontTx/>
              <a:buChar char="-"/>
            </a:pPr>
            <a:r>
              <a:rPr lang="en-GB" altLang="en-US" b="0">
                <a:solidFill>
                  <a:srgbClr val="0000FF"/>
                </a:solidFill>
              </a:rPr>
              <a:t>density profiles not solved </a:t>
            </a:r>
          </a:p>
        </p:txBody>
      </p:sp>
      <p:sp>
        <p:nvSpPr>
          <p:cNvPr id="3" name="ZoneTexte 2"/>
          <p:cNvSpPr txBox="1"/>
          <p:nvPr/>
        </p:nvSpPr>
        <p:spPr>
          <a:xfrm>
            <a:off x="2451100" y="6067425"/>
            <a:ext cx="2122488" cy="339725"/>
          </a:xfrm>
          <a:prstGeom prst="rect">
            <a:avLst/>
          </a:prstGeom>
          <a:noFill/>
        </p:spPr>
        <p:txBody>
          <a:bodyPr wrap="none">
            <a:spAutoFit/>
          </a:bodyPr>
          <a:lstStyle/>
          <a:p>
            <a:pPr>
              <a:defRPr/>
            </a:pPr>
            <a:r>
              <a:rPr lang="en-GB" i="1" dirty="0">
                <a:solidFill>
                  <a:schemeClr val="bg2">
                    <a:lumMod val="75000"/>
                  </a:schemeClr>
                </a:solidFill>
                <a:latin typeface="Arial" pitchFamily="34" charset="0"/>
                <a:cs typeface="Arial" pitchFamily="34" charset="0"/>
              </a:rPr>
              <a:t>courtesy O. </a:t>
            </a:r>
            <a:r>
              <a:rPr lang="en-GB" i="1" dirty="0" err="1">
                <a:solidFill>
                  <a:schemeClr val="bg2">
                    <a:lumMod val="75000"/>
                  </a:schemeClr>
                </a:solidFill>
                <a:latin typeface="Arial" pitchFamily="34" charset="0"/>
                <a:cs typeface="Arial" pitchFamily="34" charset="0"/>
              </a:rPr>
              <a:t>Hoenen</a:t>
            </a:r>
            <a:endParaRPr lang="en-GB" i="1" dirty="0">
              <a:solidFill>
                <a:schemeClr val="bg2">
                  <a:lumMod val="75000"/>
                </a:schemeClr>
              </a:solidFill>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FD57B170-8938-40B3-AAF1-C42786DCCED6}" type="slidenum">
              <a:rPr lang="en-US"/>
              <a:pPr>
                <a:defRPr/>
              </a:pPr>
              <a:t>2</a:t>
            </a:fld>
            <a:endParaRPr lang="en-US"/>
          </a:p>
        </p:txBody>
      </p:sp>
      <p:sp>
        <p:nvSpPr>
          <p:cNvPr id="10243" name="Rectangle 2"/>
          <p:cNvSpPr>
            <a:spLocks noGrp="1" noChangeArrowheads="1"/>
          </p:cNvSpPr>
          <p:nvPr>
            <p:ph type="title"/>
          </p:nvPr>
        </p:nvSpPr>
        <p:spPr/>
        <p:txBody>
          <a:bodyPr/>
          <a:lstStyle/>
          <a:p>
            <a:r>
              <a:rPr lang="en-GB" smtClean="0"/>
              <a:t>AMNS + IMP3</a:t>
            </a:r>
          </a:p>
        </p:txBody>
      </p:sp>
      <p:sp>
        <p:nvSpPr>
          <p:cNvPr id="10244" name="Rectangle 3"/>
          <p:cNvSpPr>
            <a:spLocks noGrp="1" noChangeArrowheads="1"/>
          </p:cNvSpPr>
          <p:nvPr>
            <p:ph type="body" idx="1"/>
          </p:nvPr>
        </p:nvSpPr>
        <p:spPr/>
        <p:txBody>
          <a:bodyPr/>
          <a:lstStyle/>
          <a:p>
            <a:pPr>
              <a:lnSpc>
                <a:spcPct val="90000"/>
              </a:lnSpc>
              <a:buFontTx/>
              <a:buChar char="•"/>
            </a:pPr>
            <a:r>
              <a:rPr lang="en-GB" sz="2000" smtClean="0"/>
              <a:t>AMNS</a:t>
            </a:r>
          </a:p>
          <a:p>
            <a:pPr lvl="1">
              <a:lnSpc>
                <a:spcPct val="90000"/>
              </a:lnSpc>
              <a:buFontTx/>
              <a:buChar char="–"/>
            </a:pPr>
            <a:r>
              <a:rPr lang="en-GB" sz="1800" smtClean="0"/>
              <a:t>no new AMNS data structure introduced (changes pending for the next release)</a:t>
            </a:r>
          </a:p>
          <a:p>
            <a:pPr lvl="1">
              <a:lnSpc>
                <a:spcPct val="90000"/>
              </a:lnSpc>
              <a:buFontTx/>
              <a:buChar char="–"/>
            </a:pPr>
            <a:r>
              <a:rPr lang="en-GB" sz="1800" smtClean="0"/>
              <a:t>consolidation of existing work</a:t>
            </a:r>
          </a:p>
          <a:p>
            <a:pPr lvl="1">
              <a:lnSpc>
                <a:spcPct val="90000"/>
              </a:lnSpc>
              <a:buFontTx/>
              <a:buChar char="–"/>
            </a:pPr>
            <a:r>
              <a:rPr lang="en-GB" sz="1800" smtClean="0"/>
              <a:t>number of UAL related issues seem to have been solved</a:t>
            </a:r>
          </a:p>
          <a:p>
            <a:pPr lvl="1">
              <a:lnSpc>
                <a:spcPct val="90000"/>
              </a:lnSpc>
              <a:buFontTx/>
              <a:buChar char="–"/>
            </a:pPr>
            <a:endParaRPr lang="en-GB" sz="1800" smtClean="0"/>
          </a:p>
          <a:p>
            <a:pPr>
              <a:lnSpc>
                <a:spcPct val="90000"/>
              </a:lnSpc>
              <a:buFontTx/>
              <a:buChar char="•"/>
            </a:pPr>
            <a:r>
              <a:rPr lang="en-GB" sz="2000" smtClean="0"/>
              <a:t>IMP3</a:t>
            </a:r>
          </a:p>
          <a:p>
            <a:pPr lvl="1">
              <a:lnSpc>
                <a:spcPct val="90000"/>
              </a:lnSpc>
              <a:buFontTx/>
              <a:buChar char="–"/>
            </a:pPr>
            <a:r>
              <a:rPr lang="en-GB" sz="1800" smtClean="0"/>
              <a:t>core</a:t>
            </a:r>
          </a:p>
          <a:p>
            <a:pPr lvl="2">
              <a:lnSpc>
                <a:spcPct val="90000"/>
              </a:lnSpc>
              <a:buFontTx/>
              <a:buChar char="•"/>
            </a:pPr>
            <a:r>
              <a:rPr lang="en-GB" sz="1600" smtClean="0"/>
              <a:t>ETS-A</a:t>
            </a:r>
          </a:p>
          <a:p>
            <a:pPr lvl="3">
              <a:lnSpc>
                <a:spcPct val="90000"/>
              </a:lnSpc>
              <a:buFontTx/>
              <a:buChar char="–"/>
            </a:pPr>
            <a:r>
              <a:rPr lang="en-GB" sz="1400" smtClean="0"/>
              <a:t>HCD modules</a:t>
            </a:r>
          </a:p>
          <a:p>
            <a:pPr lvl="3">
              <a:lnSpc>
                <a:spcPct val="90000"/>
              </a:lnSpc>
              <a:buFontTx/>
              <a:buChar char="–"/>
            </a:pPr>
            <a:r>
              <a:rPr lang="en-GB" sz="1400" smtClean="0"/>
              <a:t>transport modules</a:t>
            </a:r>
          </a:p>
          <a:p>
            <a:pPr lvl="3">
              <a:lnSpc>
                <a:spcPct val="90000"/>
              </a:lnSpc>
              <a:buFontTx/>
              <a:buChar char="–"/>
            </a:pPr>
            <a:r>
              <a:rPr lang="en-GB" sz="1400" smtClean="0"/>
              <a:t>impurities</a:t>
            </a:r>
          </a:p>
          <a:p>
            <a:pPr lvl="2">
              <a:lnSpc>
                <a:spcPct val="90000"/>
              </a:lnSpc>
              <a:buFontTx/>
              <a:buChar char="•"/>
            </a:pPr>
            <a:r>
              <a:rPr lang="en-GB" sz="1600" smtClean="0"/>
              <a:t>ETS-C</a:t>
            </a:r>
          </a:p>
          <a:p>
            <a:pPr lvl="3">
              <a:lnSpc>
                <a:spcPct val="90000"/>
              </a:lnSpc>
              <a:buFontTx/>
              <a:buChar char="–"/>
            </a:pPr>
            <a:r>
              <a:rPr lang="en-GB" sz="1400" smtClean="0"/>
              <a:t>NTM</a:t>
            </a:r>
          </a:p>
          <a:p>
            <a:pPr lvl="3">
              <a:lnSpc>
                <a:spcPct val="90000"/>
              </a:lnSpc>
              <a:buFontTx/>
              <a:buChar char="–"/>
            </a:pPr>
            <a:r>
              <a:rPr lang="en-GB" sz="1400" smtClean="0"/>
              <a:t>Free Boundary Equilibrium (FBE)</a:t>
            </a:r>
          </a:p>
          <a:p>
            <a:pPr lvl="1">
              <a:lnSpc>
                <a:spcPct val="90000"/>
              </a:lnSpc>
              <a:buFontTx/>
              <a:buChar char="–"/>
            </a:pPr>
            <a:r>
              <a:rPr lang="en-GB" sz="1800" smtClean="0"/>
              <a:t>edge</a:t>
            </a:r>
          </a:p>
          <a:p>
            <a:pPr lvl="2">
              <a:lnSpc>
                <a:spcPct val="90000"/>
              </a:lnSpc>
              <a:buFontTx/>
              <a:buChar char="•"/>
            </a:pPr>
            <a:r>
              <a:rPr lang="en-GB" sz="1600" smtClean="0"/>
              <a:t>core-edge coupling</a:t>
            </a:r>
          </a:p>
          <a:p>
            <a:pPr lvl="2">
              <a:lnSpc>
                <a:spcPct val="90000"/>
              </a:lnSpc>
              <a:buFontTx/>
              <a:buChar char="•"/>
            </a:pPr>
            <a:r>
              <a:rPr lang="en-GB" sz="1600" smtClean="0"/>
              <a:t>BIT1</a:t>
            </a:r>
          </a:p>
          <a:p>
            <a:pPr lvl="2">
              <a:lnSpc>
                <a:spcPct val="90000"/>
              </a:lnSpc>
              <a:buFontTx/>
              <a:buChar char="•"/>
            </a:pPr>
            <a:r>
              <a:rPr lang="en-GB" sz="1600" smtClean="0"/>
              <a:t>ERO</a:t>
            </a:r>
          </a:p>
          <a:p>
            <a:pPr lvl="2">
              <a:lnSpc>
                <a:spcPct val="90000"/>
              </a:lnSpc>
              <a:buFontTx/>
              <a:buChar char="•"/>
            </a:pPr>
            <a:r>
              <a:rPr lang="en-GB" sz="1600" smtClean="0"/>
              <a:t>SOLPS (Carre, grid extension to wall)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11" name="Rectangle 6"/>
          <p:cNvSpPr>
            <a:spLocks noGrp="1" noChangeArrowheads="1"/>
          </p:cNvSpPr>
          <p:nvPr>
            <p:ph type="sldNum" sz="quarter" idx="11"/>
          </p:nvPr>
        </p:nvSpPr>
        <p:spPr>
          <a:ln/>
        </p:spPr>
        <p:txBody>
          <a:bodyPr/>
          <a:lstStyle/>
          <a:p>
            <a:pPr>
              <a:defRPr/>
            </a:pPr>
            <a:fld id="{F3270067-5410-4169-8BB5-131AF010989A}" type="slidenum">
              <a:rPr lang="en-US"/>
              <a:pPr>
                <a:defRPr/>
              </a:pPr>
              <a:t>20</a:t>
            </a:fld>
            <a:endParaRPr lang="en-US"/>
          </a:p>
        </p:txBody>
      </p:sp>
      <p:sp>
        <p:nvSpPr>
          <p:cNvPr id="10"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7FF6C64C-907F-45DB-A6CC-773677663243}" type="slidenum">
              <a:rPr lang="en-US" sz="1000">
                <a:solidFill>
                  <a:srgbClr val="003399"/>
                </a:solidFill>
                <a:cs typeface="+mn-cs"/>
              </a:rPr>
              <a:pPr algn="r">
                <a:defRPr/>
              </a:pPr>
              <a:t>20</a:t>
            </a:fld>
            <a:endParaRPr lang="en-US" sz="1000">
              <a:solidFill>
                <a:srgbClr val="003399"/>
              </a:solidFill>
              <a:cs typeface="+mn-cs"/>
            </a:endParaRPr>
          </a:p>
        </p:txBody>
      </p:sp>
      <p:sp>
        <p:nvSpPr>
          <p:cNvPr id="38915" name="Rectangle 4"/>
          <p:cNvSpPr>
            <a:spLocks noGrp="1" noChangeArrowheads="1"/>
          </p:cNvSpPr>
          <p:nvPr>
            <p:ph type="title"/>
          </p:nvPr>
        </p:nvSpPr>
        <p:spPr>
          <a:xfrm>
            <a:off x="950913" y="0"/>
            <a:ext cx="8229600" cy="762000"/>
          </a:xfrm>
        </p:spPr>
        <p:txBody>
          <a:bodyPr/>
          <a:lstStyle/>
          <a:p>
            <a:pPr eaLnBrk="1" hangingPunct="1"/>
            <a:r>
              <a:rPr lang="en-US" altLang="en-US" smtClean="0"/>
              <a:t>Equilibrium-Turbulence-Transport </a:t>
            </a:r>
            <a:br>
              <a:rPr lang="en-US" altLang="en-US" smtClean="0"/>
            </a:br>
            <a:r>
              <a:rPr lang="en-US" altLang="en-US" smtClean="0"/>
              <a:t>Workflow</a:t>
            </a:r>
          </a:p>
        </p:txBody>
      </p:sp>
      <p:sp>
        <p:nvSpPr>
          <p:cNvPr id="38916" name="Rectangle 7"/>
          <p:cNvSpPr>
            <a:spLocks noGrp="1" noChangeArrowheads="1"/>
          </p:cNvSpPr>
          <p:nvPr>
            <p:ph type="body" idx="1"/>
          </p:nvPr>
        </p:nvSpPr>
        <p:spPr>
          <a:xfrm>
            <a:off x="12700" y="692150"/>
            <a:ext cx="6985000" cy="1752600"/>
          </a:xfrm>
        </p:spPr>
        <p:txBody>
          <a:bodyPr/>
          <a:lstStyle/>
          <a:p>
            <a:pPr eaLnBrk="1" hangingPunct="1">
              <a:lnSpc>
                <a:spcPct val="80000"/>
              </a:lnSpc>
            </a:pPr>
            <a:r>
              <a:rPr lang="en-US" altLang="en-US" sz="2000" smtClean="0"/>
              <a:t>Within EC-FP7 project “MAPPER” (Multi-scale Applications on European e-Infrastructures”) </a:t>
            </a:r>
          </a:p>
          <a:p>
            <a:pPr lvl="1" eaLnBrk="1" hangingPunct="1">
              <a:lnSpc>
                <a:spcPct val="80000"/>
              </a:lnSpc>
              <a:buFont typeface="Arial" charset="0"/>
              <a:buChar char="•"/>
            </a:pPr>
            <a:r>
              <a:rPr lang="en-US" altLang="en-US" sz="1800" smtClean="0"/>
              <a:t>gyro-fluid turbulence code GEM (8 flux tubes) </a:t>
            </a:r>
          </a:p>
          <a:p>
            <a:pPr lvl="1" eaLnBrk="1" hangingPunct="1">
              <a:lnSpc>
                <a:spcPct val="80000"/>
              </a:lnSpc>
              <a:buFont typeface="Arial" charset="0"/>
              <a:buChar char="•"/>
            </a:pPr>
            <a:r>
              <a:rPr lang="en-US" altLang="en-US" sz="1800" smtClean="0"/>
              <a:t>CHEASE equilibrium code</a:t>
            </a:r>
          </a:p>
          <a:p>
            <a:pPr lvl="1" eaLnBrk="1" hangingPunct="1">
              <a:lnSpc>
                <a:spcPct val="80000"/>
              </a:lnSpc>
              <a:buFont typeface="Arial" charset="0"/>
              <a:buChar char="•"/>
            </a:pPr>
            <a:r>
              <a:rPr lang="en-US" altLang="en-US" sz="1800" smtClean="0"/>
              <a:t>ETS core transport code</a:t>
            </a:r>
          </a:p>
          <a:p>
            <a:pPr lvl="1" eaLnBrk="1" hangingPunct="1">
              <a:lnSpc>
                <a:spcPct val="80000"/>
              </a:lnSpc>
              <a:buFont typeface="Arial" charset="0"/>
              <a:buChar char="•"/>
            </a:pPr>
            <a:r>
              <a:rPr lang="en-US" altLang="en-US" sz="1800" smtClean="0"/>
              <a:t>300 steps in 20 hours on 256 cores</a:t>
            </a:r>
          </a:p>
          <a:p>
            <a:pPr lvl="1" eaLnBrk="1" hangingPunct="1">
              <a:lnSpc>
                <a:spcPct val="80000"/>
              </a:lnSpc>
              <a:buFont typeface="Arial" charset="0"/>
              <a:buChar char="•"/>
            </a:pPr>
            <a:r>
              <a:rPr lang="en-US" altLang="en-US" sz="1800" smtClean="0"/>
              <a:t>Runs on ITM Gateway, HELIOS, other EU resources</a:t>
            </a:r>
          </a:p>
        </p:txBody>
      </p:sp>
      <p:pic>
        <p:nvPicPr>
          <p:cNvPr id="38917" name="Picture 2" descr="C:\Dokumente und Einstellungen\klauseck\Desktop\logo_1.png"/>
          <p:cNvPicPr>
            <a:picLocks noChangeAspect="1" noChangeArrowheads="1"/>
          </p:cNvPicPr>
          <p:nvPr/>
        </p:nvPicPr>
        <p:blipFill>
          <a:blip r:embed="rId3"/>
          <a:srcRect/>
          <a:stretch>
            <a:fillRect/>
          </a:stretch>
        </p:blipFill>
        <p:spPr bwMode="auto">
          <a:xfrm>
            <a:off x="6967538" y="836613"/>
            <a:ext cx="2087562" cy="847725"/>
          </a:xfrm>
          <a:prstGeom prst="rect">
            <a:avLst/>
          </a:prstGeom>
          <a:noFill/>
          <a:ln w="9525">
            <a:noFill/>
            <a:miter lim="800000"/>
            <a:headEnd/>
            <a:tailEnd/>
          </a:ln>
        </p:spPr>
      </p:pic>
      <p:sp>
        <p:nvSpPr>
          <p:cNvPr id="38918" name="Text Box 7"/>
          <p:cNvSpPr txBox="1">
            <a:spLocks noChangeArrowheads="1"/>
          </p:cNvSpPr>
          <p:nvPr/>
        </p:nvSpPr>
        <p:spPr bwMode="auto">
          <a:xfrm>
            <a:off x="3708400" y="6381750"/>
            <a:ext cx="4967288" cy="368300"/>
          </a:xfrm>
          <a:prstGeom prst="rect">
            <a:avLst/>
          </a:prstGeom>
          <a:noFill/>
          <a:ln w="9525">
            <a:noFill/>
            <a:miter lim="800000"/>
            <a:headEnd/>
            <a:tailEnd/>
          </a:ln>
        </p:spPr>
        <p:txBody>
          <a:bodyPr>
            <a:spAutoFit/>
          </a:bodyPr>
          <a:lstStyle/>
          <a:p>
            <a:r>
              <a:rPr lang="en-US" altLang="en-US" sz="1800">
                <a:solidFill>
                  <a:schemeClr val="bg2"/>
                </a:solidFill>
              </a:rPr>
              <a:t>courtesy of D. Coster O. Hoenen, B.Scott</a:t>
            </a:r>
            <a:r>
              <a:rPr lang="en-US" altLang="en-US" sz="1800"/>
              <a:t> </a:t>
            </a:r>
            <a:endParaRPr lang="en-US" altLang="en-US" sz="1800">
              <a:solidFill>
                <a:srgbClr val="FF3300"/>
              </a:solidFill>
            </a:endParaRPr>
          </a:p>
        </p:txBody>
      </p:sp>
      <p:pic>
        <p:nvPicPr>
          <p:cNvPr id="13318" name="comb_psi_28906_707.avi">
            <a:hlinkClick r:id="" action="ppaction://media"/>
          </p:cNvPr>
          <p:cNvPicPr>
            <a:picLocks noGrp="1" noRot="1" noChangeAspect="1" noChangeArrowheads="1"/>
          </p:cNvPicPr>
          <p:nvPr>
            <p:ph idx="4294967295"/>
            <a:videoFile r:link="rId1"/>
          </p:nvPr>
        </p:nvPicPr>
        <p:blipFill>
          <a:blip r:embed="rId4"/>
          <a:srcRect/>
          <a:stretch>
            <a:fillRect/>
          </a:stretch>
        </p:blipFill>
        <p:spPr>
          <a:xfrm>
            <a:off x="36513" y="2636838"/>
            <a:ext cx="9144000" cy="4064000"/>
          </a:xfrm>
        </p:spPr>
      </p:pic>
      <p:sp>
        <p:nvSpPr>
          <p:cNvPr id="38920" name="Rectangle 3"/>
          <p:cNvSpPr>
            <a:spLocks noChangeArrowheads="1"/>
          </p:cNvSpPr>
          <p:nvPr/>
        </p:nvSpPr>
        <p:spPr bwMode="auto">
          <a:xfrm>
            <a:off x="6372225" y="1725613"/>
            <a:ext cx="2981325" cy="338137"/>
          </a:xfrm>
          <a:prstGeom prst="rect">
            <a:avLst/>
          </a:prstGeom>
          <a:noFill/>
          <a:ln w="9525">
            <a:noFill/>
            <a:miter lim="800000"/>
            <a:headEnd/>
            <a:tailEnd/>
          </a:ln>
        </p:spPr>
        <p:txBody>
          <a:bodyPr wrap="none">
            <a:spAutoFit/>
          </a:bodyPr>
          <a:lstStyle/>
          <a:p>
            <a:r>
              <a:rPr lang="en-US" altLang="en-US" b="0">
                <a:hlinkClick r:id="rId5"/>
              </a:rPr>
              <a:t>http://www.mapper-project.eu/</a:t>
            </a:r>
            <a:endParaRPr lang="en-GB" b="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3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318"/>
                                        </p:tgtEl>
                                      </p:cBhvr>
                                    </p:cmd>
                                  </p:childTnLst>
                                </p:cTn>
                              </p:par>
                            </p:childTnLst>
                          </p:cTn>
                        </p:par>
                      </p:childTnLst>
                    </p:cTn>
                  </p:par>
                </p:childTnLst>
              </p:cTn>
              <p:nextCondLst>
                <p:cond evt="onClick" delay="0">
                  <p:tgtEl>
                    <p:spTgt spid="13318"/>
                  </p:tgtEl>
                </p:cond>
              </p:nextCondLst>
            </p:seq>
            <p:video fullScrn="1">
              <p:cMediaNode vol="0" mute="1">
                <p:cTn id="7" repeatCount="indefinite" fill="hold" display="0">
                  <p:stCondLst>
                    <p:cond delay="indefinite"/>
                  </p:stCondLst>
                </p:cTn>
                <p:tgtEl>
                  <p:spTgt spid="1331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12" name="Rectangle 6"/>
          <p:cNvSpPr>
            <a:spLocks noGrp="1" noChangeArrowheads="1"/>
          </p:cNvSpPr>
          <p:nvPr>
            <p:ph type="sldNum" sz="quarter" idx="11"/>
          </p:nvPr>
        </p:nvSpPr>
        <p:spPr>
          <a:ln/>
        </p:spPr>
        <p:txBody>
          <a:bodyPr/>
          <a:lstStyle/>
          <a:p>
            <a:pPr>
              <a:defRPr/>
            </a:pPr>
            <a:fld id="{AA076828-2BBA-45E1-B796-36FC55B35356}" type="slidenum">
              <a:rPr lang="en-US"/>
              <a:pPr>
                <a:defRPr/>
              </a:pPr>
              <a:t>21</a:t>
            </a:fld>
            <a:endParaRPr lang="en-US"/>
          </a:p>
        </p:txBody>
      </p:sp>
      <p:sp>
        <p:nvSpPr>
          <p:cNvPr id="39937" name="Rectangle 5"/>
          <p:cNvSpPr txBox="1">
            <a:spLocks noGrp="1" noChangeArrowheads="1"/>
          </p:cNvSpPr>
          <p:nvPr/>
        </p:nvSpPr>
        <p:spPr bwMode="auto">
          <a:xfrm>
            <a:off x="0" y="6624638"/>
            <a:ext cx="3867150" cy="233362"/>
          </a:xfrm>
          <a:prstGeom prst="rect">
            <a:avLst/>
          </a:prstGeom>
          <a:noFill/>
          <a:ln w="9525">
            <a:noFill/>
            <a:miter lim="800000"/>
            <a:headEnd/>
            <a:tailEnd/>
          </a:ln>
        </p:spPr>
        <p:txBody>
          <a:bodyPr/>
          <a:lstStyle/>
          <a:p>
            <a:r>
              <a:rPr lang="en-US" altLang="en-US" sz="1000" b="0">
                <a:solidFill>
                  <a:srgbClr val="003399"/>
                </a:solidFill>
              </a:rPr>
              <a:t>AMNS + IMP3, Coster, ITM Annual Meeting, Nov 2013</a:t>
            </a:r>
          </a:p>
        </p:txBody>
      </p:sp>
      <p:sp>
        <p:nvSpPr>
          <p:cNvPr id="10"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559946DC-DB58-4260-B7C0-872ED6A86AF5}" type="slidenum">
              <a:rPr lang="en-US" sz="1000">
                <a:solidFill>
                  <a:srgbClr val="003399"/>
                </a:solidFill>
                <a:cs typeface="+mn-cs"/>
              </a:rPr>
              <a:pPr algn="r">
                <a:defRPr/>
              </a:pPr>
              <a:t>21</a:t>
            </a:fld>
            <a:endParaRPr lang="en-US" sz="1000">
              <a:solidFill>
                <a:srgbClr val="003399"/>
              </a:solidFill>
              <a:cs typeface="+mn-cs"/>
            </a:endParaRPr>
          </a:p>
        </p:txBody>
      </p:sp>
      <p:sp>
        <p:nvSpPr>
          <p:cNvPr id="39939" name="Rectangle 2"/>
          <p:cNvSpPr>
            <a:spLocks noGrp="1" noChangeArrowheads="1"/>
          </p:cNvSpPr>
          <p:nvPr>
            <p:ph type="title" idx="4294967295"/>
          </p:nvPr>
        </p:nvSpPr>
        <p:spPr>
          <a:xfrm>
            <a:off x="2771775" y="142875"/>
            <a:ext cx="6440488" cy="549275"/>
          </a:xfrm>
        </p:spPr>
        <p:txBody>
          <a:bodyPr/>
          <a:lstStyle/>
          <a:p>
            <a:pPr eaLnBrk="1" hangingPunct="1"/>
            <a:r>
              <a:rPr lang="en-US" altLang="en-US" smtClean="0"/>
              <a:t>Importance  of COCOS: </a:t>
            </a:r>
            <a:br>
              <a:rPr lang="en-US" altLang="en-US" smtClean="0"/>
            </a:br>
            <a:r>
              <a:rPr lang="en-US" altLang="en-US" smtClean="0"/>
              <a:t>B</a:t>
            </a:r>
            <a:r>
              <a:rPr lang="en-US" altLang="en-US" baseline="-25000" smtClean="0"/>
              <a:t>0</a:t>
            </a:r>
            <a:r>
              <a:rPr lang="en-US" altLang="en-US" smtClean="0"/>
              <a:t> and I</a:t>
            </a:r>
            <a:r>
              <a:rPr lang="en-US" altLang="en-US" baseline="-25000" smtClean="0"/>
              <a:t>p</a:t>
            </a:r>
            <a:r>
              <a:rPr lang="en-US" altLang="en-US" smtClean="0"/>
              <a:t> have signs!</a:t>
            </a:r>
          </a:p>
        </p:txBody>
      </p:sp>
      <p:grpSp>
        <p:nvGrpSpPr>
          <p:cNvPr id="39940" name="Group 10"/>
          <p:cNvGrpSpPr>
            <a:grpSpLocks/>
          </p:cNvGrpSpPr>
          <p:nvPr/>
        </p:nvGrpSpPr>
        <p:grpSpPr bwMode="auto">
          <a:xfrm>
            <a:off x="76200" y="958850"/>
            <a:ext cx="8991600" cy="5638800"/>
            <a:chOff x="48" y="527"/>
            <a:chExt cx="5664" cy="3552"/>
          </a:xfrm>
        </p:grpSpPr>
        <p:pic>
          <p:nvPicPr>
            <p:cNvPr id="39941" name="Picture 9" descr="4QuadEq"/>
            <p:cNvPicPr>
              <a:picLocks noChangeAspect="1" noChangeArrowheads="1"/>
            </p:cNvPicPr>
            <p:nvPr/>
          </p:nvPicPr>
          <p:blipFill>
            <a:blip r:embed="rId2"/>
            <a:srcRect/>
            <a:stretch>
              <a:fillRect/>
            </a:stretch>
          </p:blipFill>
          <p:spPr bwMode="auto">
            <a:xfrm>
              <a:off x="48" y="527"/>
              <a:ext cx="5664" cy="3513"/>
            </a:xfrm>
            <a:prstGeom prst="rect">
              <a:avLst/>
            </a:prstGeom>
            <a:noFill/>
            <a:ln w="9525">
              <a:noFill/>
              <a:miter lim="800000"/>
              <a:headEnd/>
              <a:tailEnd/>
            </a:ln>
          </p:spPr>
        </p:pic>
        <p:sp>
          <p:nvSpPr>
            <p:cNvPr id="39942" name="Line 8"/>
            <p:cNvSpPr>
              <a:spLocks noChangeShapeType="1"/>
            </p:cNvSpPr>
            <p:nvPr/>
          </p:nvSpPr>
          <p:spPr bwMode="auto">
            <a:xfrm>
              <a:off x="48" y="2421"/>
              <a:ext cx="5664" cy="0"/>
            </a:xfrm>
            <a:prstGeom prst="line">
              <a:avLst/>
            </a:prstGeom>
            <a:noFill/>
            <a:ln w="38100">
              <a:solidFill>
                <a:srgbClr val="FF3300"/>
              </a:solidFill>
              <a:round/>
              <a:headEnd/>
              <a:tailEnd type="triangle" w="med" len="med"/>
            </a:ln>
          </p:spPr>
          <p:txBody>
            <a:bodyPr/>
            <a:lstStyle/>
            <a:p>
              <a:endParaRPr lang="en-US"/>
            </a:p>
          </p:txBody>
        </p:sp>
        <p:sp>
          <p:nvSpPr>
            <p:cNvPr id="39943" name="Line 11"/>
            <p:cNvSpPr>
              <a:spLocks noChangeShapeType="1"/>
            </p:cNvSpPr>
            <p:nvPr/>
          </p:nvSpPr>
          <p:spPr bwMode="auto">
            <a:xfrm flipV="1">
              <a:off x="2880" y="719"/>
              <a:ext cx="0" cy="3360"/>
            </a:xfrm>
            <a:prstGeom prst="line">
              <a:avLst/>
            </a:prstGeom>
            <a:noFill/>
            <a:ln w="38100">
              <a:solidFill>
                <a:srgbClr val="FF3300"/>
              </a:solidFill>
              <a:round/>
              <a:headEnd/>
              <a:tailEnd type="triangle" w="med" len="med"/>
            </a:ln>
          </p:spPr>
          <p:txBody>
            <a:bodyPr/>
            <a:lstStyle/>
            <a:p>
              <a:endParaRPr lang="en-US"/>
            </a:p>
          </p:txBody>
        </p:sp>
        <p:sp>
          <p:nvSpPr>
            <p:cNvPr id="39944" name="Text Box 12"/>
            <p:cNvSpPr txBox="1">
              <a:spLocks noChangeArrowheads="1"/>
            </p:cNvSpPr>
            <p:nvPr/>
          </p:nvSpPr>
          <p:spPr bwMode="auto">
            <a:xfrm>
              <a:off x="2784" y="1439"/>
              <a:ext cx="265" cy="231"/>
            </a:xfrm>
            <a:prstGeom prst="rect">
              <a:avLst/>
            </a:prstGeom>
            <a:solidFill>
              <a:srgbClr val="FFFFFF">
                <a:alpha val="50195"/>
              </a:srgbClr>
            </a:solidFill>
            <a:ln w="9525">
              <a:noFill/>
              <a:miter lim="800000"/>
              <a:headEnd/>
              <a:tailEnd/>
            </a:ln>
          </p:spPr>
          <p:txBody>
            <a:bodyPr wrap="none">
              <a:spAutoFit/>
            </a:bodyPr>
            <a:lstStyle/>
            <a:p>
              <a:r>
                <a:rPr lang="en-US" altLang="en-US" sz="1800" b="0">
                  <a:solidFill>
                    <a:srgbClr val="FF3300"/>
                  </a:solidFill>
                </a:rPr>
                <a:t>B</a:t>
              </a:r>
              <a:r>
                <a:rPr lang="en-US" altLang="en-US" sz="1800" b="0" baseline="-25000">
                  <a:solidFill>
                    <a:srgbClr val="FF3300"/>
                  </a:solidFill>
                </a:rPr>
                <a:t>0</a:t>
              </a:r>
            </a:p>
          </p:txBody>
        </p:sp>
        <p:sp>
          <p:nvSpPr>
            <p:cNvPr id="39945" name="Text Box 13"/>
            <p:cNvSpPr txBox="1">
              <a:spLocks noChangeArrowheads="1"/>
            </p:cNvSpPr>
            <p:nvPr/>
          </p:nvSpPr>
          <p:spPr bwMode="auto">
            <a:xfrm>
              <a:off x="4272" y="2255"/>
              <a:ext cx="209" cy="231"/>
            </a:xfrm>
            <a:prstGeom prst="rect">
              <a:avLst/>
            </a:prstGeom>
            <a:solidFill>
              <a:srgbClr val="FFFFFF">
                <a:alpha val="50195"/>
              </a:srgbClr>
            </a:solidFill>
            <a:ln w="9525">
              <a:noFill/>
              <a:miter lim="800000"/>
              <a:headEnd/>
              <a:tailEnd/>
            </a:ln>
          </p:spPr>
          <p:txBody>
            <a:bodyPr wrap="none">
              <a:spAutoFit/>
            </a:bodyPr>
            <a:lstStyle/>
            <a:p>
              <a:r>
                <a:rPr lang="en-US" altLang="en-US" sz="1800" b="0">
                  <a:solidFill>
                    <a:srgbClr val="FF3300"/>
                  </a:solidFill>
                </a:rPr>
                <a:t>I</a:t>
              </a:r>
              <a:r>
                <a:rPr lang="en-US" altLang="en-US" sz="1800" b="0" baseline="-25000">
                  <a:solidFill>
                    <a:srgbClr val="FF3300"/>
                  </a:solidFill>
                </a:rPr>
                <a:t>p</a:t>
              </a:r>
            </a:p>
          </p:txBody>
        </p:sp>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7" name="Rectangle 6"/>
          <p:cNvSpPr>
            <a:spLocks noGrp="1" noChangeArrowheads="1"/>
          </p:cNvSpPr>
          <p:nvPr>
            <p:ph type="sldNum" sz="quarter" idx="11"/>
          </p:nvPr>
        </p:nvSpPr>
        <p:spPr>
          <a:ln/>
        </p:spPr>
        <p:txBody>
          <a:bodyPr/>
          <a:lstStyle/>
          <a:p>
            <a:pPr>
              <a:defRPr/>
            </a:pPr>
            <a:fld id="{F4B00ACD-38C3-4B82-9E16-F6C26F3D343F}" type="slidenum">
              <a:rPr lang="en-US"/>
              <a:pPr>
                <a:defRPr/>
              </a:pPr>
              <a:t>22</a:t>
            </a:fld>
            <a:endParaRPr lang="en-US"/>
          </a:p>
        </p:txBody>
      </p:sp>
      <p:sp>
        <p:nvSpPr>
          <p:cNvPr id="40961" name="Rectangle 5"/>
          <p:cNvSpPr txBox="1">
            <a:spLocks noGrp="1" noChangeArrowheads="1"/>
          </p:cNvSpPr>
          <p:nvPr/>
        </p:nvSpPr>
        <p:spPr bwMode="auto">
          <a:xfrm>
            <a:off x="0" y="6624638"/>
            <a:ext cx="3867150" cy="233362"/>
          </a:xfrm>
          <a:prstGeom prst="rect">
            <a:avLst/>
          </a:prstGeom>
          <a:noFill/>
          <a:ln w="9525">
            <a:noFill/>
            <a:miter lim="800000"/>
            <a:headEnd/>
            <a:tailEnd/>
          </a:ln>
        </p:spPr>
        <p:txBody>
          <a:bodyPr/>
          <a:lstStyle/>
          <a:p>
            <a:r>
              <a:rPr lang="en-US" altLang="en-US" sz="1000" b="0">
                <a:solidFill>
                  <a:srgbClr val="003399"/>
                </a:solidFill>
              </a:rPr>
              <a:t>AMNS + IMP3, Coster, ITM Annual Meeting, Nov 2013</a:t>
            </a:r>
          </a:p>
        </p:txBody>
      </p:sp>
      <p:sp>
        <p:nvSpPr>
          <p:cNvPr id="5"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76EE5713-54B1-45E8-8FD7-454101743CDE}" type="slidenum">
              <a:rPr lang="en-US" sz="1000">
                <a:solidFill>
                  <a:srgbClr val="003399"/>
                </a:solidFill>
                <a:cs typeface="+mn-cs"/>
              </a:rPr>
              <a:pPr algn="r">
                <a:defRPr/>
              </a:pPr>
              <a:t>22</a:t>
            </a:fld>
            <a:endParaRPr lang="en-US" sz="1000">
              <a:solidFill>
                <a:srgbClr val="003399"/>
              </a:solidFill>
              <a:cs typeface="+mn-cs"/>
            </a:endParaRPr>
          </a:p>
        </p:txBody>
      </p:sp>
      <p:sp>
        <p:nvSpPr>
          <p:cNvPr id="40963" name="Rectangle 2"/>
          <p:cNvSpPr>
            <a:spLocks noGrp="1" noChangeArrowheads="1"/>
          </p:cNvSpPr>
          <p:nvPr>
            <p:ph type="title"/>
          </p:nvPr>
        </p:nvSpPr>
        <p:spPr/>
        <p:txBody>
          <a:bodyPr/>
          <a:lstStyle/>
          <a:p>
            <a:r>
              <a:rPr lang="en-GB" smtClean="0"/>
              <a:t>IMP3-Edge</a:t>
            </a:r>
          </a:p>
        </p:txBody>
      </p:sp>
      <p:sp>
        <p:nvSpPr>
          <p:cNvPr id="40964" name="Rectangle 3"/>
          <p:cNvSpPr>
            <a:spLocks noGrp="1" noChangeArrowheads="1"/>
          </p:cNvSpPr>
          <p:nvPr>
            <p:ph type="body" idx="1"/>
          </p:nvPr>
        </p:nvSpPr>
        <p:spPr/>
        <p:txBody>
          <a:bodyPr/>
          <a:lstStyle/>
          <a:p>
            <a:pPr>
              <a:buFontTx/>
              <a:buChar char="•"/>
            </a:pPr>
            <a:r>
              <a:rPr lang="en-GB" smtClean="0"/>
              <a:t>BIT1-ITM</a:t>
            </a:r>
          </a:p>
          <a:p>
            <a:pPr>
              <a:buFontTx/>
              <a:buChar char="•"/>
            </a:pPr>
            <a:r>
              <a:rPr lang="en-GB" smtClean="0"/>
              <a:t>ERO</a:t>
            </a:r>
          </a:p>
          <a:p>
            <a:pPr>
              <a:buFontTx/>
              <a:buChar char="•"/>
            </a:pPr>
            <a:r>
              <a:rPr lang="en-GB" smtClean="0"/>
              <a:t>SOLPS-ITM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9" name="Rectangle 6"/>
          <p:cNvSpPr>
            <a:spLocks noGrp="1" noChangeArrowheads="1"/>
          </p:cNvSpPr>
          <p:nvPr>
            <p:ph type="sldNum" sz="quarter" idx="11"/>
          </p:nvPr>
        </p:nvSpPr>
        <p:spPr>
          <a:ln/>
        </p:spPr>
        <p:txBody>
          <a:bodyPr/>
          <a:lstStyle/>
          <a:p>
            <a:pPr>
              <a:defRPr/>
            </a:pPr>
            <a:fld id="{CB5ABE53-3F79-4868-8C33-98F0D8DFCF77}" type="slidenum">
              <a:rPr lang="en-US"/>
              <a:pPr>
                <a:defRPr/>
              </a:pPr>
              <a:t>23</a:t>
            </a:fld>
            <a:endParaRPr lang="en-US"/>
          </a:p>
        </p:txBody>
      </p:sp>
      <p:sp>
        <p:nvSpPr>
          <p:cNvPr id="41985" name="Rectangle 5"/>
          <p:cNvSpPr txBox="1">
            <a:spLocks noGrp="1" noChangeArrowheads="1"/>
          </p:cNvSpPr>
          <p:nvPr/>
        </p:nvSpPr>
        <p:spPr bwMode="auto">
          <a:xfrm>
            <a:off x="0" y="6624638"/>
            <a:ext cx="3867150" cy="233362"/>
          </a:xfrm>
          <a:prstGeom prst="rect">
            <a:avLst/>
          </a:prstGeom>
          <a:noFill/>
          <a:ln w="9525">
            <a:noFill/>
            <a:miter lim="800000"/>
            <a:headEnd/>
            <a:tailEnd/>
          </a:ln>
        </p:spPr>
        <p:txBody>
          <a:bodyPr/>
          <a:lstStyle/>
          <a:p>
            <a:r>
              <a:rPr lang="en-US" altLang="en-US" sz="1000" b="0">
                <a:solidFill>
                  <a:srgbClr val="003399"/>
                </a:solidFill>
              </a:rPr>
              <a:t>AMNS + IMP3, Coster, ITM Annual Meeting, Nov 2013</a:t>
            </a:r>
          </a:p>
        </p:txBody>
      </p:sp>
      <p:sp>
        <p:nvSpPr>
          <p:cNvPr id="7"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B84C456A-9576-4E60-B09D-48BD68360FA0}" type="slidenum">
              <a:rPr lang="en-US" sz="1000">
                <a:solidFill>
                  <a:srgbClr val="003399"/>
                </a:solidFill>
                <a:cs typeface="+mn-cs"/>
              </a:rPr>
              <a:pPr algn="r">
                <a:defRPr/>
              </a:pPr>
              <a:t>23</a:t>
            </a:fld>
            <a:endParaRPr lang="en-US" sz="1000">
              <a:solidFill>
                <a:srgbClr val="003399"/>
              </a:solidFill>
              <a:cs typeface="+mn-cs"/>
            </a:endParaRPr>
          </a:p>
        </p:txBody>
      </p:sp>
      <p:sp>
        <p:nvSpPr>
          <p:cNvPr id="41987" name="Text Box 4"/>
          <p:cNvSpPr txBox="1">
            <a:spLocks noChangeArrowheads="1"/>
          </p:cNvSpPr>
          <p:nvPr/>
        </p:nvSpPr>
        <p:spPr bwMode="auto">
          <a:xfrm>
            <a:off x="179388" y="765175"/>
            <a:ext cx="8964612" cy="5672138"/>
          </a:xfrm>
          <a:prstGeom prst="rect">
            <a:avLst/>
          </a:prstGeom>
          <a:noFill/>
          <a:ln w="9525">
            <a:noFill/>
            <a:miter lim="800000"/>
            <a:headEnd/>
            <a:tailEnd/>
          </a:ln>
        </p:spPr>
        <p:txBody>
          <a:bodyPr>
            <a:spAutoFit/>
          </a:bodyPr>
          <a:lstStyle/>
          <a:p>
            <a:pPr>
              <a:lnSpc>
                <a:spcPct val="120000"/>
              </a:lnSpc>
            </a:pPr>
            <a:r>
              <a:rPr lang="en-CA"/>
              <a:t>BIT1</a:t>
            </a:r>
            <a:r>
              <a:rPr lang="en-CA" b="0"/>
              <a:t> is a massively parallel full kinetic nonlinear PIC code for simulation of the plasma edge. </a:t>
            </a:r>
          </a:p>
          <a:p>
            <a:pPr>
              <a:lnSpc>
                <a:spcPct val="120000"/>
              </a:lnSpc>
            </a:pPr>
            <a:endParaRPr lang="en-CA" b="0"/>
          </a:p>
          <a:p>
            <a:pPr>
              <a:lnSpc>
                <a:spcPct val="120000"/>
              </a:lnSpc>
            </a:pPr>
            <a:r>
              <a:rPr lang="en-CA" b="0"/>
              <a:t>Number of simulated impurity and main ion species is limited just by available atomic and PSI data (at present more than 200 processes are implemented).</a:t>
            </a:r>
          </a:p>
          <a:p>
            <a:pPr>
              <a:lnSpc>
                <a:spcPct val="120000"/>
              </a:lnSpc>
            </a:pPr>
            <a:endParaRPr lang="en-CA" b="0"/>
          </a:p>
          <a:p>
            <a:pPr>
              <a:lnSpc>
                <a:spcPct val="120000"/>
              </a:lnSpc>
            </a:pPr>
            <a:r>
              <a:rPr lang="en-CA" b="0"/>
              <a:t>Typical input: more than</a:t>
            </a:r>
            <a:r>
              <a:rPr lang="en-CA" b="0">
                <a:solidFill>
                  <a:srgbClr val="FF0000"/>
                </a:solidFill>
              </a:rPr>
              <a:t> 1000 </a:t>
            </a:r>
            <a:r>
              <a:rPr lang="en-CA" b="0"/>
              <a:t>parameters (input file contains ~</a:t>
            </a:r>
            <a:r>
              <a:rPr lang="en-CA" b="0">
                <a:solidFill>
                  <a:srgbClr val="FF0000"/>
                </a:solidFill>
              </a:rPr>
              <a:t>10 pages</a:t>
            </a:r>
            <a:r>
              <a:rPr lang="en-CA" b="0"/>
              <a:t>), at least 200 of them have to be updated for each new model.</a:t>
            </a:r>
          </a:p>
          <a:p>
            <a:pPr>
              <a:lnSpc>
                <a:spcPct val="120000"/>
              </a:lnSpc>
            </a:pPr>
            <a:endParaRPr lang="en-CA" b="0"/>
          </a:p>
          <a:p>
            <a:pPr>
              <a:lnSpc>
                <a:spcPct val="120000"/>
              </a:lnSpc>
            </a:pPr>
            <a:r>
              <a:rPr lang="en-CA" b="0"/>
              <a:t>Implementation into the ITM platform has to be done into two steps: </a:t>
            </a:r>
          </a:p>
          <a:p>
            <a:pPr>
              <a:lnSpc>
                <a:spcPct val="120000"/>
              </a:lnSpc>
              <a:buFontTx/>
              <a:buAutoNum type="arabicPeriod"/>
            </a:pPr>
            <a:r>
              <a:rPr lang="en-CA" b="0"/>
              <a:t>Development a user friendly version, BIT1-ITM by strong simplification of the code specific I/O and adjusting to the existing CPO format  </a:t>
            </a:r>
          </a:p>
          <a:p>
            <a:pPr>
              <a:lnSpc>
                <a:spcPct val="120000"/>
              </a:lnSpc>
              <a:buFontTx/>
              <a:buAutoNum type="arabicPeriod"/>
            </a:pPr>
            <a:endParaRPr lang="en-CA" b="0"/>
          </a:p>
          <a:p>
            <a:pPr>
              <a:lnSpc>
                <a:spcPct val="120000"/>
              </a:lnSpc>
              <a:buFontTx/>
              <a:buAutoNum type="arabicPeriod"/>
            </a:pPr>
            <a:endParaRPr lang="en-CA" b="0"/>
          </a:p>
          <a:p>
            <a:pPr>
              <a:lnSpc>
                <a:spcPct val="120000"/>
              </a:lnSpc>
              <a:buFontTx/>
              <a:buAutoNum type="arabicPeriod"/>
            </a:pPr>
            <a:endParaRPr lang="en-CA" b="0"/>
          </a:p>
          <a:p>
            <a:pPr>
              <a:lnSpc>
                <a:spcPct val="120000"/>
              </a:lnSpc>
              <a:buFontTx/>
              <a:buAutoNum type="arabicPeriod"/>
            </a:pPr>
            <a:endParaRPr lang="en-CA" b="0"/>
          </a:p>
          <a:p>
            <a:pPr>
              <a:lnSpc>
                <a:spcPct val="120000"/>
              </a:lnSpc>
              <a:buFontTx/>
              <a:buAutoNum type="arabicPeriod"/>
            </a:pPr>
            <a:endParaRPr lang="en-CA" b="0"/>
          </a:p>
          <a:p>
            <a:pPr>
              <a:lnSpc>
                <a:spcPct val="120000"/>
              </a:lnSpc>
              <a:buFontTx/>
              <a:buAutoNum type="arabicPeriod"/>
            </a:pPr>
            <a:endParaRPr lang="en-CA" b="0"/>
          </a:p>
          <a:p>
            <a:pPr>
              <a:lnSpc>
                <a:spcPct val="120000"/>
              </a:lnSpc>
              <a:buFontTx/>
              <a:buAutoNum type="arabicPeriod"/>
            </a:pPr>
            <a:endParaRPr lang="en-CA" b="0"/>
          </a:p>
          <a:p>
            <a:pPr>
              <a:lnSpc>
                <a:spcPct val="120000"/>
              </a:lnSpc>
              <a:buFontTx/>
              <a:buAutoNum type="arabicPeriod"/>
            </a:pPr>
            <a:r>
              <a:rPr lang="en-CA" b="0"/>
              <a:t>Development of the corresponding actor</a:t>
            </a:r>
          </a:p>
        </p:txBody>
      </p:sp>
      <p:sp>
        <p:nvSpPr>
          <p:cNvPr id="41988" name="Text Box 5"/>
          <p:cNvSpPr txBox="1">
            <a:spLocks noChangeArrowheads="1"/>
          </p:cNvSpPr>
          <p:nvPr/>
        </p:nvSpPr>
        <p:spPr bwMode="auto">
          <a:xfrm>
            <a:off x="71438" y="4264025"/>
            <a:ext cx="3492500" cy="1757363"/>
          </a:xfrm>
          <a:prstGeom prst="rect">
            <a:avLst/>
          </a:prstGeom>
          <a:noFill/>
          <a:ln w="38100">
            <a:solidFill>
              <a:srgbClr val="FF3300"/>
            </a:solidFill>
            <a:miter lim="800000"/>
            <a:headEnd/>
            <a:tailEnd/>
          </a:ln>
        </p:spPr>
        <p:txBody>
          <a:bodyPr>
            <a:spAutoFit/>
          </a:bodyPr>
          <a:lstStyle/>
          <a:p>
            <a:pPr algn="just">
              <a:lnSpc>
                <a:spcPct val="125000"/>
              </a:lnSpc>
              <a:buFontTx/>
              <a:buBlip>
                <a:blip r:embed="rId2"/>
              </a:buBlip>
            </a:pPr>
            <a:r>
              <a:rPr lang="de-AT" b="0"/>
              <a:t> </a:t>
            </a:r>
            <a:r>
              <a:rPr lang="de-AT">
                <a:solidFill>
                  <a:srgbClr val="0000FF"/>
                </a:solidFill>
              </a:rPr>
              <a:t>Auto-parameterization of the atomic and PSI processes</a:t>
            </a:r>
          </a:p>
          <a:p>
            <a:pPr algn="just">
              <a:lnSpc>
                <a:spcPct val="115000"/>
              </a:lnSpc>
            </a:pPr>
            <a:r>
              <a:rPr lang="de-AT" sz="1400" b="0"/>
              <a:t>No need in specifying which processes have to be activated. This is done self-consistently throught multiple loops over particle species and wall elements.</a:t>
            </a:r>
            <a:r>
              <a:rPr lang="de-AT" b="0"/>
              <a:t>  </a:t>
            </a:r>
          </a:p>
        </p:txBody>
      </p:sp>
      <p:sp>
        <p:nvSpPr>
          <p:cNvPr id="41989" name="Text Box 2"/>
          <p:cNvSpPr txBox="1">
            <a:spLocks noChangeArrowheads="1"/>
          </p:cNvSpPr>
          <p:nvPr/>
        </p:nvSpPr>
        <p:spPr bwMode="auto">
          <a:xfrm>
            <a:off x="3563938" y="0"/>
            <a:ext cx="5580062" cy="457200"/>
          </a:xfrm>
          <a:prstGeom prst="rect">
            <a:avLst/>
          </a:prstGeom>
          <a:noFill/>
          <a:ln w="9525">
            <a:noFill/>
            <a:miter lim="800000"/>
            <a:headEnd/>
            <a:tailEnd/>
          </a:ln>
        </p:spPr>
        <p:txBody>
          <a:bodyPr>
            <a:spAutoFit/>
          </a:bodyPr>
          <a:lstStyle/>
          <a:p>
            <a:pPr algn="r">
              <a:spcBef>
                <a:spcPct val="50000"/>
              </a:spcBef>
            </a:pPr>
            <a:r>
              <a:rPr lang="en-US" sz="2400" b="0"/>
              <a:t>      </a:t>
            </a:r>
            <a:r>
              <a:rPr lang="en-US" sz="2400"/>
              <a:t>Development of BIT1- ITM</a:t>
            </a:r>
            <a:endParaRPr lang="en-US" sz="1800" b="0"/>
          </a:p>
        </p:txBody>
      </p:sp>
      <p:pic>
        <p:nvPicPr>
          <p:cNvPr id="41990" name="Picture 6" descr="fig_2"/>
          <p:cNvPicPr>
            <a:picLocks noChangeAspect="1" noChangeArrowheads="1"/>
          </p:cNvPicPr>
          <p:nvPr/>
        </p:nvPicPr>
        <p:blipFill>
          <a:blip r:embed="rId3"/>
          <a:srcRect/>
          <a:stretch>
            <a:fillRect/>
          </a:stretch>
        </p:blipFill>
        <p:spPr bwMode="auto">
          <a:xfrm>
            <a:off x="3635375" y="4149725"/>
            <a:ext cx="5400675" cy="1971675"/>
          </a:xfrm>
          <a:prstGeom prst="rect">
            <a:avLst/>
          </a:prstGeom>
          <a:noFill/>
          <a:ln w="38100">
            <a:solidFill>
              <a:srgbClr val="FF3300"/>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9" name="Rectangle 6"/>
          <p:cNvSpPr>
            <a:spLocks noGrp="1" noChangeArrowheads="1"/>
          </p:cNvSpPr>
          <p:nvPr>
            <p:ph type="sldNum" sz="quarter" idx="11"/>
          </p:nvPr>
        </p:nvSpPr>
        <p:spPr>
          <a:ln/>
        </p:spPr>
        <p:txBody>
          <a:bodyPr/>
          <a:lstStyle/>
          <a:p>
            <a:pPr>
              <a:defRPr/>
            </a:pPr>
            <a:fld id="{AAE67843-08A1-484F-8A7C-247D11562D72}" type="slidenum">
              <a:rPr lang="en-US"/>
              <a:pPr>
                <a:defRPr/>
              </a:pPr>
              <a:t>24</a:t>
            </a:fld>
            <a:endParaRPr lang="en-US"/>
          </a:p>
        </p:txBody>
      </p:sp>
      <p:sp>
        <p:nvSpPr>
          <p:cNvPr id="43011" name="Text Box 2"/>
          <p:cNvSpPr txBox="1">
            <a:spLocks noChangeArrowheads="1"/>
          </p:cNvSpPr>
          <p:nvPr/>
        </p:nvSpPr>
        <p:spPr bwMode="auto">
          <a:xfrm>
            <a:off x="376238" y="423863"/>
            <a:ext cx="184150" cy="366712"/>
          </a:xfrm>
          <a:prstGeom prst="rect">
            <a:avLst/>
          </a:prstGeom>
          <a:noFill/>
          <a:ln w="9525">
            <a:noFill/>
            <a:miter lim="800000"/>
            <a:headEnd/>
            <a:tailEnd/>
          </a:ln>
        </p:spPr>
        <p:txBody>
          <a:bodyPr wrap="none">
            <a:spAutoFit/>
          </a:bodyPr>
          <a:lstStyle/>
          <a:p>
            <a:endParaRPr lang="en-US" sz="1800" b="0"/>
          </a:p>
        </p:txBody>
      </p:sp>
      <p:sp>
        <p:nvSpPr>
          <p:cNvPr id="43012" name="Text Box 6"/>
          <p:cNvSpPr txBox="1">
            <a:spLocks noChangeArrowheads="1"/>
          </p:cNvSpPr>
          <p:nvPr/>
        </p:nvSpPr>
        <p:spPr bwMode="auto">
          <a:xfrm>
            <a:off x="544513" y="981075"/>
            <a:ext cx="7988300" cy="752475"/>
          </a:xfrm>
          <a:prstGeom prst="rect">
            <a:avLst/>
          </a:prstGeom>
          <a:noFill/>
          <a:ln w="9525">
            <a:noFill/>
            <a:miter lim="800000"/>
            <a:headEnd/>
            <a:tailEnd/>
          </a:ln>
        </p:spPr>
        <p:txBody>
          <a:bodyPr>
            <a:spAutoFit/>
          </a:bodyPr>
          <a:lstStyle/>
          <a:p>
            <a:pPr>
              <a:lnSpc>
                <a:spcPct val="120000"/>
              </a:lnSpc>
            </a:pPr>
            <a:r>
              <a:rPr lang="de-AT" sz="1800"/>
              <a:t>Updates allow reduction of the input parameters to the</a:t>
            </a:r>
            <a:r>
              <a:rPr lang="de-AT" sz="1800">
                <a:solidFill>
                  <a:srgbClr val="FF0000"/>
                </a:solidFill>
              </a:rPr>
              <a:t> minimum</a:t>
            </a:r>
            <a:r>
              <a:rPr lang="de-AT" sz="1800"/>
              <a:t> (&lt;100).</a:t>
            </a:r>
          </a:p>
          <a:p>
            <a:pPr>
              <a:lnSpc>
                <a:spcPct val="120000"/>
              </a:lnSpc>
            </a:pPr>
            <a:r>
              <a:rPr lang="de-AT" sz="1800"/>
              <a:t>BIT1-ITM is an </a:t>
            </a:r>
            <a:r>
              <a:rPr lang="de-AT" sz="1800">
                <a:solidFill>
                  <a:srgbClr val="FF0000"/>
                </a:solidFill>
              </a:rPr>
              <a:t>user-friendy</a:t>
            </a:r>
            <a:r>
              <a:rPr lang="de-AT" sz="1800"/>
              <a:t> code, full cpo-ization is </a:t>
            </a:r>
            <a:r>
              <a:rPr lang="de-AT" sz="1800">
                <a:solidFill>
                  <a:srgbClr val="FF0000"/>
                </a:solidFill>
              </a:rPr>
              <a:t>ongoing.</a:t>
            </a:r>
          </a:p>
        </p:txBody>
      </p:sp>
      <p:sp>
        <p:nvSpPr>
          <p:cNvPr id="43013" name="Text Box 9"/>
          <p:cNvSpPr txBox="1">
            <a:spLocks noChangeArrowheads="1"/>
          </p:cNvSpPr>
          <p:nvPr/>
        </p:nvSpPr>
        <p:spPr bwMode="auto">
          <a:xfrm>
            <a:off x="0" y="5773738"/>
            <a:ext cx="8964613" cy="679450"/>
          </a:xfrm>
          <a:prstGeom prst="rect">
            <a:avLst/>
          </a:prstGeom>
          <a:noFill/>
          <a:ln w="9525">
            <a:noFill/>
            <a:miter lim="800000"/>
            <a:headEnd/>
            <a:tailEnd/>
          </a:ln>
        </p:spPr>
        <p:txBody>
          <a:bodyPr>
            <a:spAutoFit/>
          </a:bodyPr>
          <a:lstStyle/>
          <a:p>
            <a:pPr algn="just" defTabSz="4156075">
              <a:lnSpc>
                <a:spcPct val="120000"/>
              </a:lnSpc>
            </a:pPr>
            <a:r>
              <a:rPr lang="en-US" b="0" i="1"/>
              <a:t>Comparison of poloidal profiles of the plasma density and temperature in the SOL from test runs of the original and updated codes</a:t>
            </a:r>
          </a:p>
        </p:txBody>
      </p:sp>
      <p:pic>
        <p:nvPicPr>
          <p:cNvPr id="43014" name="Picture 10" descr="ne"/>
          <p:cNvPicPr>
            <a:picLocks noChangeAspect="1" noChangeArrowheads="1"/>
          </p:cNvPicPr>
          <p:nvPr/>
        </p:nvPicPr>
        <p:blipFill>
          <a:blip r:embed="rId2"/>
          <a:srcRect/>
          <a:stretch>
            <a:fillRect/>
          </a:stretch>
        </p:blipFill>
        <p:spPr bwMode="auto">
          <a:xfrm>
            <a:off x="0" y="1995488"/>
            <a:ext cx="4643438" cy="3482975"/>
          </a:xfrm>
          <a:prstGeom prst="rect">
            <a:avLst/>
          </a:prstGeom>
          <a:noFill/>
          <a:ln w="9525">
            <a:noFill/>
            <a:miter lim="800000"/>
            <a:headEnd/>
            <a:tailEnd/>
          </a:ln>
        </p:spPr>
      </p:pic>
      <p:pic>
        <p:nvPicPr>
          <p:cNvPr id="43015" name="Picture 11" descr="T"/>
          <p:cNvPicPr>
            <a:picLocks noChangeAspect="1" noChangeArrowheads="1"/>
          </p:cNvPicPr>
          <p:nvPr/>
        </p:nvPicPr>
        <p:blipFill>
          <a:blip r:embed="rId3"/>
          <a:srcRect/>
          <a:stretch>
            <a:fillRect/>
          </a:stretch>
        </p:blipFill>
        <p:spPr bwMode="auto">
          <a:xfrm>
            <a:off x="4427538" y="1984375"/>
            <a:ext cx="4716462" cy="3538538"/>
          </a:xfrm>
          <a:prstGeom prst="rect">
            <a:avLst/>
          </a:prstGeom>
          <a:noFill/>
          <a:ln w="9525">
            <a:noFill/>
            <a:miter lim="800000"/>
            <a:headEnd/>
            <a:tailEnd/>
          </a:ln>
        </p:spPr>
      </p:pic>
      <p:sp>
        <p:nvSpPr>
          <p:cNvPr id="43016" name="Text Box 12"/>
          <p:cNvSpPr txBox="1">
            <a:spLocks noChangeArrowheads="1"/>
          </p:cNvSpPr>
          <p:nvPr/>
        </p:nvSpPr>
        <p:spPr bwMode="auto">
          <a:xfrm>
            <a:off x="3563938" y="0"/>
            <a:ext cx="5580062" cy="457200"/>
          </a:xfrm>
          <a:prstGeom prst="rect">
            <a:avLst/>
          </a:prstGeom>
          <a:noFill/>
          <a:ln w="9525">
            <a:noFill/>
            <a:miter lim="800000"/>
            <a:headEnd/>
            <a:tailEnd/>
          </a:ln>
        </p:spPr>
        <p:txBody>
          <a:bodyPr>
            <a:spAutoFit/>
          </a:bodyPr>
          <a:lstStyle/>
          <a:p>
            <a:pPr algn="r">
              <a:spcBef>
                <a:spcPct val="50000"/>
              </a:spcBef>
            </a:pPr>
            <a:r>
              <a:rPr lang="en-US" sz="2400" b="0"/>
              <a:t>      </a:t>
            </a:r>
            <a:r>
              <a:rPr lang="en-US" sz="2400"/>
              <a:t>Development of BIT1- ITM</a:t>
            </a:r>
            <a:endParaRPr lang="en-US" sz="18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91E78D14-0E3C-458F-8A77-E4BAD652A07D}" type="slidenum">
              <a:rPr lang="en-US"/>
              <a:pPr>
                <a:defRPr/>
              </a:pPr>
              <a:t>25</a:t>
            </a:fld>
            <a:endParaRPr lang="en-US"/>
          </a:p>
        </p:txBody>
      </p:sp>
      <p:sp>
        <p:nvSpPr>
          <p:cNvPr id="44036" name="Rectangle 1"/>
          <p:cNvSpPr>
            <a:spLocks noGrp="1" noChangeArrowheads="1"/>
          </p:cNvSpPr>
          <p:nvPr>
            <p:ph type="title" idx="4294967295"/>
          </p:nvPr>
        </p:nvSpPr>
        <p:spPr>
          <a:xfrm>
            <a:off x="3203575" y="0"/>
            <a:ext cx="5724525" cy="549275"/>
          </a:xfrm>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fi-FI" sz="2400" smtClean="0"/>
              <a:t>Progress towards Kepler actor “ERO”</a:t>
            </a:r>
          </a:p>
        </p:txBody>
      </p:sp>
      <p:sp>
        <p:nvSpPr>
          <p:cNvPr id="44037" name="Rectangle 2"/>
          <p:cNvSpPr>
            <a:spLocks noGrp="1" noChangeArrowheads="1"/>
          </p:cNvSpPr>
          <p:nvPr>
            <p:ph type="body" idx="4294967295"/>
          </p:nvPr>
        </p:nvSpPr>
        <p:spPr>
          <a:xfrm>
            <a:off x="457200" y="981075"/>
            <a:ext cx="8507413" cy="5688013"/>
          </a:xfrm>
        </p:spPr>
        <p:txBody>
          <a:bodyPr lIns="90000" tIns="46800" rIns="90000" bIns="46800"/>
          <a:lstStyle/>
          <a:p>
            <a:pPr marL="0" indent="0" defTabSz="457200">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smtClean="0"/>
              <a:t>ERO/ITM 2013 activities focus on edge and wall CPO compatibility in dataversion 4.10a</a:t>
            </a:r>
          </a:p>
          <a:p>
            <a:pPr marL="0" indent="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Conversion of necessary data in edge CPO’s into ERO-readable format was completed</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Fluid plasma quantities needed as plasma background in ERO</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Wall geometry information contained in 2D grids</a:t>
            </a:r>
          </a:p>
          <a:p>
            <a:pPr marL="0" indent="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Upgrade of edge CPO I/O routines into dataversion 4.10a has been partially completed</a:t>
            </a:r>
          </a:p>
          <a:p>
            <a:pPr marL="0" indent="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Implementation of </a:t>
            </a:r>
            <a:r>
              <a:rPr lang="en-US" sz="2000" smtClean="0"/>
              <a:t>an output routine to wall CPO has been partially completed. ERO will store:</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t>Wall geometry as wall2d and wall3d</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t>Surface densities (x,y) of modelled atomic species in the surface layer</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t>Plasma flux (x,y)</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t>Average energy of plasma particles (x,y)</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t>Surface temperature (x,y)</a:t>
            </a:r>
            <a:endParaRPr lang="en-GB" sz="18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11" name="Rectangle 6"/>
          <p:cNvSpPr>
            <a:spLocks noGrp="1" noChangeArrowheads="1"/>
          </p:cNvSpPr>
          <p:nvPr>
            <p:ph type="sldNum" sz="quarter" idx="11"/>
          </p:nvPr>
        </p:nvSpPr>
        <p:spPr>
          <a:ln/>
        </p:spPr>
        <p:txBody>
          <a:bodyPr/>
          <a:lstStyle/>
          <a:p>
            <a:pPr>
              <a:defRPr/>
            </a:pPr>
            <a:fld id="{EDDA5206-CE02-4ED8-BDB5-6D9A5C42B4DF}" type="slidenum">
              <a:rPr lang="en-US"/>
              <a:pPr>
                <a:defRPr/>
              </a:pPr>
              <a:t>26</a:t>
            </a:fld>
            <a:endParaRPr lang="en-US"/>
          </a:p>
        </p:txBody>
      </p:sp>
      <p:sp>
        <p:nvSpPr>
          <p:cNvPr id="46083" name="Rectangle 2"/>
          <p:cNvSpPr>
            <a:spLocks noChangeArrowheads="1"/>
          </p:cNvSpPr>
          <p:nvPr/>
        </p:nvSpPr>
        <p:spPr bwMode="auto">
          <a:xfrm>
            <a:off x="0" y="115888"/>
            <a:ext cx="9144000" cy="519112"/>
          </a:xfrm>
          <a:prstGeom prst="rect">
            <a:avLst/>
          </a:prstGeom>
          <a:noFill/>
          <a:ln w="9525">
            <a:noFill/>
            <a:miter lim="800000"/>
            <a:headEnd/>
            <a:tailEnd/>
          </a:ln>
        </p:spPr>
        <p:txBody>
          <a:bodyPr>
            <a:spAutoFit/>
          </a:bodyPr>
          <a:lstStyle/>
          <a:p>
            <a:pPr algn="ctr"/>
            <a:r>
              <a:rPr lang="fr-FR" altLang="fr-FR" sz="2000">
                <a:solidFill>
                  <a:schemeClr val="bg1"/>
                </a:solidFill>
              </a:rPr>
              <a:t>CARRE2</a:t>
            </a:r>
          </a:p>
        </p:txBody>
      </p:sp>
      <p:sp>
        <p:nvSpPr>
          <p:cNvPr id="46084" name="Rectangle 4"/>
          <p:cNvSpPr>
            <a:spLocks noChangeArrowheads="1"/>
          </p:cNvSpPr>
          <p:nvPr/>
        </p:nvSpPr>
        <p:spPr bwMode="auto">
          <a:xfrm>
            <a:off x="900113" y="2133600"/>
            <a:ext cx="6840537" cy="434975"/>
          </a:xfrm>
          <a:prstGeom prst="rect">
            <a:avLst/>
          </a:prstGeom>
          <a:noFill/>
          <a:ln w="9525">
            <a:noFill/>
            <a:miter lim="800000"/>
            <a:headEnd/>
            <a:tailEnd/>
          </a:ln>
        </p:spPr>
        <p:txBody>
          <a:bodyPr>
            <a:spAutoFit/>
          </a:bodyPr>
          <a:lstStyle/>
          <a:p>
            <a:pPr>
              <a:lnSpc>
                <a:spcPct val="150000"/>
              </a:lnSpc>
            </a:pPr>
            <a:endParaRPr lang="fr-FR" altLang="fr-FR" sz="1100">
              <a:solidFill>
                <a:schemeClr val="accent2"/>
              </a:solidFill>
            </a:endParaRPr>
          </a:p>
        </p:txBody>
      </p:sp>
      <p:sp>
        <p:nvSpPr>
          <p:cNvPr id="46085" name="Rectangle 5"/>
          <p:cNvSpPr>
            <a:spLocks noChangeArrowheads="1"/>
          </p:cNvSpPr>
          <p:nvPr/>
        </p:nvSpPr>
        <p:spPr bwMode="auto">
          <a:xfrm>
            <a:off x="1116013" y="2349500"/>
            <a:ext cx="6840537" cy="434975"/>
          </a:xfrm>
          <a:prstGeom prst="rect">
            <a:avLst/>
          </a:prstGeom>
          <a:noFill/>
          <a:ln w="9525">
            <a:noFill/>
            <a:miter lim="800000"/>
            <a:headEnd/>
            <a:tailEnd/>
          </a:ln>
        </p:spPr>
        <p:txBody>
          <a:bodyPr>
            <a:spAutoFit/>
          </a:bodyPr>
          <a:lstStyle/>
          <a:p>
            <a:pPr>
              <a:lnSpc>
                <a:spcPct val="150000"/>
              </a:lnSpc>
            </a:pPr>
            <a:endParaRPr lang="fr-FR" altLang="fr-FR" sz="1100">
              <a:solidFill>
                <a:schemeClr val="accent2"/>
              </a:solidFill>
            </a:endParaRPr>
          </a:p>
        </p:txBody>
      </p:sp>
      <p:sp>
        <p:nvSpPr>
          <p:cNvPr id="46086" name="Rectangle 7"/>
          <p:cNvSpPr>
            <a:spLocks noChangeArrowheads="1"/>
          </p:cNvSpPr>
          <p:nvPr/>
        </p:nvSpPr>
        <p:spPr bwMode="auto">
          <a:xfrm>
            <a:off x="179388" y="4292600"/>
            <a:ext cx="8785225" cy="2325688"/>
          </a:xfrm>
          <a:prstGeom prst="rect">
            <a:avLst/>
          </a:prstGeom>
          <a:noFill/>
          <a:ln w="9525">
            <a:noFill/>
            <a:miter lim="800000"/>
            <a:headEnd/>
            <a:tailEnd/>
          </a:ln>
        </p:spPr>
        <p:txBody>
          <a:bodyPr>
            <a:spAutoFit/>
          </a:bodyPr>
          <a:lstStyle/>
          <a:p>
            <a:pPr>
              <a:lnSpc>
                <a:spcPct val="150000"/>
              </a:lnSpc>
            </a:pPr>
            <a:r>
              <a:rPr lang="en-US" altLang="fr-FR" sz="1400" u="sng">
                <a:solidFill>
                  <a:schemeClr val="accent2"/>
                </a:solidFill>
              </a:rPr>
              <a:t>CARRE2: A grid generator for the ITM</a:t>
            </a:r>
          </a:p>
          <a:p>
            <a:pPr>
              <a:lnSpc>
                <a:spcPct val="150000"/>
              </a:lnSpc>
              <a:buFontTx/>
              <a:buChar char="-"/>
            </a:pPr>
            <a:r>
              <a:rPr lang="en-US" altLang="fr-FR" sz="1400">
                <a:solidFill>
                  <a:schemeClr val="accent2"/>
                </a:solidFill>
              </a:rPr>
              <a:t>Creates field-aligned grids in ‘standard’, ‘target’ and ‘vessel’ modes</a:t>
            </a:r>
          </a:p>
          <a:p>
            <a:pPr marL="519113" lvl="1" indent="-173038">
              <a:lnSpc>
                <a:spcPct val="150000"/>
              </a:lnSpc>
              <a:buFontTx/>
              <a:buChar char="-"/>
            </a:pPr>
            <a:r>
              <a:rPr lang="en-US" altLang="fr-FR" sz="1400">
                <a:solidFill>
                  <a:schemeClr val="accent2"/>
                </a:solidFill>
              </a:rPr>
              <a:t>Standard mode: distorted grids aligned with vessel geometry, limited by first tangency point</a:t>
            </a:r>
          </a:p>
          <a:p>
            <a:pPr marL="519113" lvl="1" indent="-173038">
              <a:lnSpc>
                <a:spcPct val="150000"/>
              </a:lnSpc>
              <a:buFontTx/>
              <a:buChar char="-"/>
            </a:pPr>
            <a:r>
              <a:rPr lang="en-US" altLang="fr-FR" sz="1400">
                <a:solidFill>
                  <a:schemeClr val="accent2"/>
                </a:solidFill>
              </a:rPr>
              <a:t>Target mode: no distortion near targets, but triangular cells and ‘shaved’ flux tubes at target contacts, limited by first tangency point </a:t>
            </a:r>
          </a:p>
          <a:p>
            <a:pPr marL="519113" lvl="1" indent="-173038">
              <a:lnSpc>
                <a:spcPct val="150000"/>
              </a:lnSpc>
              <a:buFontTx/>
              <a:buChar char="-"/>
            </a:pPr>
            <a:r>
              <a:rPr lang="en-US" altLang="fr-FR" sz="1400">
                <a:solidFill>
                  <a:schemeClr val="accent2"/>
                </a:solidFill>
              </a:rPr>
              <a:t>Vessel mode: as target mode, but covers the entire vacuum vessel volume</a:t>
            </a:r>
          </a:p>
          <a:p>
            <a:pPr>
              <a:lnSpc>
                <a:spcPct val="150000"/>
              </a:lnSpc>
              <a:buFontTx/>
              <a:buChar char="-"/>
            </a:pPr>
            <a:r>
              <a:rPr lang="en-US" altLang="fr-FR" sz="1400">
                <a:solidFill>
                  <a:schemeClr val="accent2"/>
                </a:solidFill>
              </a:rPr>
              <a:t> grid CPO output</a:t>
            </a:r>
          </a:p>
        </p:txBody>
      </p:sp>
      <p:pic>
        <p:nvPicPr>
          <p:cNvPr id="46087" name="Image 2"/>
          <p:cNvPicPr>
            <a:picLocks noChangeAspect="1"/>
          </p:cNvPicPr>
          <p:nvPr/>
        </p:nvPicPr>
        <p:blipFill>
          <a:blip r:embed="rId2"/>
          <a:srcRect l="9099" t="17654" r="11177" b="17654"/>
          <a:stretch>
            <a:fillRect/>
          </a:stretch>
        </p:blipFill>
        <p:spPr bwMode="auto">
          <a:xfrm>
            <a:off x="107950" y="836613"/>
            <a:ext cx="3140075" cy="3298825"/>
          </a:xfrm>
          <a:prstGeom prst="rect">
            <a:avLst/>
          </a:prstGeom>
          <a:noFill/>
          <a:ln w="9525">
            <a:noFill/>
            <a:miter lim="800000"/>
            <a:headEnd/>
            <a:tailEnd/>
          </a:ln>
        </p:spPr>
      </p:pic>
      <p:pic>
        <p:nvPicPr>
          <p:cNvPr id="46088" name="Image 3"/>
          <p:cNvPicPr>
            <a:picLocks noChangeAspect="1"/>
          </p:cNvPicPr>
          <p:nvPr/>
        </p:nvPicPr>
        <p:blipFill>
          <a:blip r:embed="rId3"/>
          <a:srcRect l="9740" t="17902" r="11496" b="17654"/>
          <a:stretch>
            <a:fillRect/>
          </a:stretch>
        </p:blipFill>
        <p:spPr bwMode="auto">
          <a:xfrm>
            <a:off x="3132138" y="844550"/>
            <a:ext cx="3098800" cy="3281363"/>
          </a:xfrm>
          <a:prstGeom prst="rect">
            <a:avLst/>
          </a:prstGeom>
          <a:noFill/>
          <a:ln w="9525">
            <a:noFill/>
            <a:miter lim="800000"/>
            <a:headEnd/>
            <a:tailEnd/>
          </a:ln>
        </p:spPr>
      </p:pic>
      <p:pic>
        <p:nvPicPr>
          <p:cNvPr id="46089" name="Image 4"/>
          <p:cNvPicPr>
            <a:picLocks noChangeAspect="1"/>
          </p:cNvPicPr>
          <p:nvPr/>
        </p:nvPicPr>
        <p:blipFill>
          <a:blip r:embed="rId4"/>
          <a:srcRect l="10059" t="17654" r="11337" b="18147"/>
          <a:stretch>
            <a:fillRect/>
          </a:stretch>
        </p:blipFill>
        <p:spPr bwMode="auto">
          <a:xfrm>
            <a:off x="6075363" y="844550"/>
            <a:ext cx="3105150" cy="3281363"/>
          </a:xfrm>
          <a:prstGeom prst="rect">
            <a:avLst/>
          </a:prstGeom>
          <a:noFill/>
          <a:ln w="9525">
            <a:noFill/>
            <a:miter lim="800000"/>
            <a:headEnd/>
            <a:tailEnd/>
          </a:ln>
        </p:spPr>
      </p:pic>
      <p:sp>
        <p:nvSpPr>
          <p:cNvPr id="46090" name="Rectangle 1"/>
          <p:cNvSpPr>
            <a:spLocks noChangeArrowheads="1"/>
          </p:cNvSpPr>
          <p:nvPr/>
        </p:nvSpPr>
        <p:spPr bwMode="auto">
          <a:xfrm>
            <a:off x="3203575" y="0"/>
            <a:ext cx="5724525" cy="549275"/>
          </a:xfrm>
          <a:prstGeom prst="rect">
            <a:avLst/>
          </a:prstGeom>
          <a:noFill/>
          <a:ln w="9525">
            <a:noFill/>
            <a:miter lim="800000"/>
            <a:headEnd/>
            <a:tailEnd/>
          </a:ln>
        </p:spPr>
        <p:txBody>
          <a:bodyPr lIns="90000" tIns="46800" rIns="90000" bIns="46800" anchor="ctr"/>
          <a:lstStyle/>
          <a:p>
            <a:pPr algn="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fi-FI" sz="2400"/>
              <a:t>CARRE2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9" name="Rectangle 6"/>
          <p:cNvSpPr>
            <a:spLocks noGrp="1" noChangeArrowheads="1"/>
          </p:cNvSpPr>
          <p:nvPr>
            <p:ph type="sldNum" sz="quarter" idx="11"/>
          </p:nvPr>
        </p:nvSpPr>
        <p:spPr>
          <a:ln/>
        </p:spPr>
        <p:txBody>
          <a:bodyPr/>
          <a:lstStyle/>
          <a:p>
            <a:pPr>
              <a:defRPr/>
            </a:pPr>
            <a:fld id="{68444BDB-B04F-4ACE-A348-11842248AFD2}" type="slidenum">
              <a:rPr lang="en-US"/>
              <a:pPr>
                <a:defRPr/>
              </a:pPr>
              <a:t>27</a:t>
            </a:fld>
            <a:endParaRPr lang="en-US"/>
          </a:p>
        </p:txBody>
      </p:sp>
      <p:sp>
        <p:nvSpPr>
          <p:cNvPr id="47107" name="Rectangle 2"/>
          <p:cNvSpPr>
            <a:spLocks noChangeArrowheads="1"/>
          </p:cNvSpPr>
          <p:nvPr/>
        </p:nvSpPr>
        <p:spPr bwMode="auto">
          <a:xfrm>
            <a:off x="0" y="115888"/>
            <a:ext cx="9144000" cy="519112"/>
          </a:xfrm>
          <a:prstGeom prst="rect">
            <a:avLst/>
          </a:prstGeom>
          <a:noFill/>
          <a:ln w="9525">
            <a:noFill/>
            <a:miter lim="800000"/>
            <a:headEnd/>
            <a:tailEnd/>
          </a:ln>
        </p:spPr>
        <p:txBody>
          <a:bodyPr>
            <a:spAutoFit/>
          </a:bodyPr>
          <a:lstStyle/>
          <a:p>
            <a:pPr algn="ctr"/>
            <a:r>
              <a:rPr lang="fr-FR" altLang="fr-FR" sz="2000">
                <a:solidFill>
                  <a:schemeClr val="bg1"/>
                </a:solidFill>
              </a:rPr>
              <a:t>SOLPS5.0-ITM</a:t>
            </a:r>
          </a:p>
        </p:txBody>
      </p:sp>
      <p:sp>
        <p:nvSpPr>
          <p:cNvPr id="47108" name="Rectangle 4"/>
          <p:cNvSpPr>
            <a:spLocks noChangeArrowheads="1"/>
          </p:cNvSpPr>
          <p:nvPr/>
        </p:nvSpPr>
        <p:spPr bwMode="auto">
          <a:xfrm>
            <a:off x="900113" y="2133600"/>
            <a:ext cx="6840537" cy="434975"/>
          </a:xfrm>
          <a:prstGeom prst="rect">
            <a:avLst/>
          </a:prstGeom>
          <a:noFill/>
          <a:ln w="9525">
            <a:noFill/>
            <a:miter lim="800000"/>
            <a:headEnd/>
            <a:tailEnd/>
          </a:ln>
        </p:spPr>
        <p:txBody>
          <a:bodyPr>
            <a:spAutoFit/>
          </a:bodyPr>
          <a:lstStyle/>
          <a:p>
            <a:pPr>
              <a:lnSpc>
                <a:spcPct val="150000"/>
              </a:lnSpc>
            </a:pPr>
            <a:endParaRPr lang="fr-FR" altLang="fr-FR" sz="1100">
              <a:solidFill>
                <a:schemeClr val="accent2"/>
              </a:solidFill>
            </a:endParaRPr>
          </a:p>
        </p:txBody>
      </p:sp>
      <p:sp>
        <p:nvSpPr>
          <p:cNvPr id="47109" name="Rectangle 5"/>
          <p:cNvSpPr>
            <a:spLocks noChangeArrowheads="1"/>
          </p:cNvSpPr>
          <p:nvPr/>
        </p:nvSpPr>
        <p:spPr bwMode="auto">
          <a:xfrm>
            <a:off x="1116013" y="2349500"/>
            <a:ext cx="6840537" cy="434975"/>
          </a:xfrm>
          <a:prstGeom prst="rect">
            <a:avLst/>
          </a:prstGeom>
          <a:noFill/>
          <a:ln w="9525">
            <a:noFill/>
            <a:miter lim="800000"/>
            <a:headEnd/>
            <a:tailEnd/>
          </a:ln>
        </p:spPr>
        <p:txBody>
          <a:bodyPr>
            <a:spAutoFit/>
          </a:bodyPr>
          <a:lstStyle/>
          <a:p>
            <a:pPr>
              <a:lnSpc>
                <a:spcPct val="150000"/>
              </a:lnSpc>
            </a:pPr>
            <a:endParaRPr lang="fr-FR" altLang="fr-FR" sz="1100">
              <a:solidFill>
                <a:schemeClr val="accent2"/>
              </a:solidFill>
            </a:endParaRPr>
          </a:p>
        </p:txBody>
      </p:sp>
      <p:sp>
        <p:nvSpPr>
          <p:cNvPr id="47110" name="Rectangle 7"/>
          <p:cNvSpPr>
            <a:spLocks noChangeArrowheads="1"/>
          </p:cNvSpPr>
          <p:nvPr/>
        </p:nvSpPr>
        <p:spPr bwMode="auto">
          <a:xfrm>
            <a:off x="179388" y="4649788"/>
            <a:ext cx="8785225" cy="1806575"/>
          </a:xfrm>
          <a:prstGeom prst="rect">
            <a:avLst/>
          </a:prstGeom>
          <a:noFill/>
          <a:ln w="9525">
            <a:noFill/>
            <a:miter lim="800000"/>
            <a:headEnd/>
            <a:tailEnd/>
          </a:ln>
        </p:spPr>
        <p:txBody>
          <a:bodyPr>
            <a:spAutoFit/>
          </a:bodyPr>
          <a:lstStyle/>
          <a:p>
            <a:pPr>
              <a:lnSpc>
                <a:spcPct val="125000"/>
              </a:lnSpc>
              <a:buFontTx/>
              <a:buChar char="-"/>
            </a:pPr>
            <a:r>
              <a:rPr lang="en-US" altLang="fr-FR" sz="1800">
                <a:solidFill>
                  <a:schemeClr val="accent2"/>
                </a:solidFill>
              </a:rPr>
              <a:t>Coupled to ETS</a:t>
            </a:r>
          </a:p>
          <a:p>
            <a:pPr>
              <a:lnSpc>
                <a:spcPct val="125000"/>
              </a:lnSpc>
              <a:buFontTx/>
              <a:buChar char="-"/>
            </a:pPr>
            <a:r>
              <a:rPr lang="en-US" altLang="fr-FR" sz="1800">
                <a:solidFill>
                  <a:schemeClr val="accent2"/>
                </a:solidFill>
              </a:rPr>
              <a:t>Uses grid/edge/core CPO for cross-module communication</a:t>
            </a:r>
          </a:p>
          <a:p>
            <a:pPr>
              <a:lnSpc>
                <a:spcPct val="125000"/>
              </a:lnSpc>
              <a:buFontTx/>
              <a:buChar char="-"/>
            </a:pPr>
            <a:r>
              <a:rPr lang="en-US" altLang="fr-FR" sz="1800">
                <a:solidFill>
                  <a:schemeClr val="accent2"/>
                </a:solidFill>
              </a:rPr>
              <a:t>Extended grid coverage to the vacuum vessel wall now available with fluid neutrals</a:t>
            </a:r>
          </a:p>
          <a:p>
            <a:pPr>
              <a:lnSpc>
                <a:spcPct val="125000"/>
              </a:lnSpc>
              <a:buFontTx/>
              <a:buChar char="-"/>
            </a:pPr>
            <a:r>
              <a:rPr lang="en-US" altLang="fr-FR" sz="1800">
                <a:solidFill>
                  <a:schemeClr val="accent2"/>
                </a:solidFill>
              </a:rPr>
              <a:t>Full backward compatibility to older versions</a:t>
            </a:r>
          </a:p>
        </p:txBody>
      </p:sp>
      <p:pic>
        <p:nvPicPr>
          <p:cNvPr id="47111" name="Image 2"/>
          <p:cNvPicPr>
            <a:picLocks noChangeAspect="1"/>
          </p:cNvPicPr>
          <p:nvPr/>
        </p:nvPicPr>
        <p:blipFill>
          <a:blip r:embed="rId2"/>
          <a:srcRect t="13828" b="48026"/>
          <a:stretch>
            <a:fillRect/>
          </a:stretch>
        </p:blipFill>
        <p:spPr bwMode="auto">
          <a:xfrm>
            <a:off x="746125" y="765175"/>
            <a:ext cx="7651750" cy="3776663"/>
          </a:xfrm>
          <a:prstGeom prst="rect">
            <a:avLst/>
          </a:prstGeom>
          <a:noFill/>
          <a:ln w="9525">
            <a:noFill/>
            <a:miter lim="800000"/>
            <a:headEnd/>
            <a:tailEnd/>
          </a:ln>
        </p:spPr>
      </p:pic>
      <p:sp>
        <p:nvSpPr>
          <p:cNvPr id="47112" name="Rectangle 1"/>
          <p:cNvSpPr>
            <a:spLocks noChangeArrowheads="1"/>
          </p:cNvSpPr>
          <p:nvPr/>
        </p:nvSpPr>
        <p:spPr bwMode="auto">
          <a:xfrm>
            <a:off x="3203575" y="0"/>
            <a:ext cx="5724525" cy="549275"/>
          </a:xfrm>
          <a:prstGeom prst="rect">
            <a:avLst/>
          </a:prstGeom>
          <a:noFill/>
          <a:ln w="9525">
            <a:noFill/>
            <a:miter lim="800000"/>
            <a:headEnd/>
            <a:tailEnd/>
          </a:ln>
        </p:spPr>
        <p:txBody>
          <a:bodyPr lIns="90000" tIns="46800" rIns="90000" bIns="46800" anchor="ctr"/>
          <a:lstStyle/>
          <a:p>
            <a:pPr algn="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altLang="fr-FR" sz="2400"/>
              <a:t>SOLPS5.0-ITM</a:t>
            </a:r>
            <a:endParaRPr lang="en-GB" altLang="fi-FI"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8" name="Rectangle 6"/>
          <p:cNvSpPr>
            <a:spLocks noGrp="1" noChangeArrowheads="1"/>
          </p:cNvSpPr>
          <p:nvPr>
            <p:ph type="sldNum" sz="quarter" idx="11"/>
          </p:nvPr>
        </p:nvSpPr>
        <p:spPr>
          <a:ln/>
        </p:spPr>
        <p:txBody>
          <a:bodyPr/>
          <a:lstStyle/>
          <a:p>
            <a:pPr>
              <a:defRPr/>
            </a:pPr>
            <a:fld id="{5D395305-F5A2-486D-9FE6-B889C80AA585}" type="slidenum">
              <a:rPr lang="en-US"/>
              <a:pPr>
                <a:defRPr/>
              </a:pPr>
              <a:t>28</a:t>
            </a:fld>
            <a:endParaRPr lang="en-US"/>
          </a:p>
        </p:txBody>
      </p:sp>
      <p:sp>
        <p:nvSpPr>
          <p:cNvPr id="7"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9B71388E-7B22-44A0-86A3-A9CDCE13ED1E}" type="slidenum">
              <a:rPr lang="en-US" sz="1000">
                <a:solidFill>
                  <a:srgbClr val="003399"/>
                </a:solidFill>
                <a:cs typeface="+mn-cs"/>
              </a:rPr>
              <a:pPr algn="r">
                <a:defRPr/>
              </a:pPr>
              <a:t>28</a:t>
            </a:fld>
            <a:endParaRPr lang="en-US" sz="1000">
              <a:solidFill>
                <a:srgbClr val="003399"/>
              </a:solidFill>
              <a:cs typeface="+mn-cs"/>
            </a:endParaRPr>
          </a:p>
        </p:txBody>
      </p:sp>
      <p:sp>
        <p:nvSpPr>
          <p:cNvPr id="48131" name="Rectangle 2"/>
          <p:cNvSpPr>
            <a:spLocks noGrp="1" noChangeArrowheads="1"/>
          </p:cNvSpPr>
          <p:nvPr>
            <p:ph type="title"/>
          </p:nvPr>
        </p:nvSpPr>
        <p:spPr>
          <a:xfrm>
            <a:off x="914400" y="-14288"/>
            <a:ext cx="8229600" cy="715963"/>
          </a:xfrm>
        </p:spPr>
        <p:txBody>
          <a:bodyPr/>
          <a:lstStyle/>
          <a:p>
            <a:pPr eaLnBrk="1" hangingPunct="1"/>
            <a:r>
              <a:rPr lang="en-US" altLang="en-US" smtClean="0"/>
              <a:t>Core-Edge</a:t>
            </a:r>
            <a:r>
              <a:rPr lang="en-US" altLang="en-US" smtClean="0">
                <a:solidFill>
                  <a:srgbClr val="0066FF"/>
                </a:solidFill>
              </a:rPr>
              <a:t> </a:t>
            </a:r>
            <a:r>
              <a:rPr lang="en-US" altLang="en-US" smtClean="0"/>
              <a:t>Direct</a:t>
            </a:r>
            <a:r>
              <a:rPr lang="en-US" altLang="en-US" smtClean="0">
                <a:solidFill>
                  <a:srgbClr val="0066FF"/>
                </a:solidFill>
              </a:rPr>
              <a:t> </a:t>
            </a:r>
            <a:r>
              <a:rPr lang="en-US" altLang="en-US" smtClean="0"/>
              <a:t>Coupling </a:t>
            </a:r>
          </a:p>
        </p:txBody>
      </p:sp>
      <p:sp>
        <p:nvSpPr>
          <p:cNvPr id="8195" name="Rectangle 3"/>
          <p:cNvSpPr>
            <a:spLocks noGrp="1" noChangeArrowheads="1"/>
          </p:cNvSpPr>
          <p:nvPr>
            <p:ph type="body" idx="1"/>
          </p:nvPr>
        </p:nvSpPr>
        <p:spPr>
          <a:xfrm>
            <a:off x="155575" y="876300"/>
            <a:ext cx="8832850" cy="2047875"/>
          </a:xfrm>
        </p:spPr>
        <p:txBody>
          <a:bodyPr/>
          <a:lstStyle/>
          <a:p>
            <a:pPr eaLnBrk="1" hangingPunct="1">
              <a:defRPr/>
            </a:pPr>
            <a:r>
              <a:rPr lang="en-US" altLang="en-US" dirty="0" smtClean="0"/>
              <a:t>Running as time-dependent Fortran workflows</a:t>
            </a:r>
          </a:p>
          <a:p>
            <a:pPr lvl="1" eaLnBrk="1" hangingPunct="1">
              <a:defRPr/>
            </a:pPr>
            <a:r>
              <a:rPr lang="en-US" altLang="en-US" dirty="0" smtClean="0"/>
              <a:t>1 time-step core (1ms – 100 </a:t>
            </a:r>
            <a:r>
              <a:rPr lang="en-US" altLang="en-US" dirty="0" err="1" smtClean="0"/>
              <a:t>ms</a:t>
            </a:r>
            <a:r>
              <a:rPr lang="en-US" altLang="en-US" dirty="0" smtClean="0"/>
              <a:t>) [ETS + impurity + neutrals]</a:t>
            </a:r>
          </a:p>
          <a:p>
            <a:pPr lvl="1" eaLnBrk="1" hangingPunct="1">
              <a:defRPr/>
            </a:pPr>
            <a:r>
              <a:rPr lang="en-US" altLang="en-US" dirty="0" smtClean="0"/>
              <a:t>1 time-step edge (0.01 </a:t>
            </a:r>
            <a:r>
              <a:rPr lang="en-US" altLang="en-US" dirty="0" err="1" smtClean="0"/>
              <a:t>ms</a:t>
            </a:r>
            <a:r>
              <a:rPr lang="en-US" altLang="en-US" dirty="0" smtClean="0"/>
              <a:t>) [SOLPS-B2]</a:t>
            </a:r>
          </a:p>
          <a:p>
            <a:pPr marL="457200" lvl="1" indent="0" eaLnBrk="1" hangingPunct="1">
              <a:buFontTx/>
              <a:buNone/>
              <a:defRPr/>
            </a:pPr>
            <a:endParaRPr lang="en-US" altLang="en-US" dirty="0" smtClean="0">
              <a:solidFill>
                <a:schemeClr val="tx1"/>
              </a:solidFill>
            </a:endParaRPr>
          </a:p>
          <a:p>
            <a:pPr marL="457200" lvl="1" indent="0" eaLnBrk="1" hangingPunct="1">
              <a:buFontTx/>
              <a:buNone/>
              <a:defRPr/>
            </a:pPr>
            <a:r>
              <a:rPr lang="en-US" altLang="en-US" dirty="0" smtClean="0">
                <a:solidFill>
                  <a:schemeClr val="tx1"/>
                </a:solidFill>
              </a:rPr>
              <a:t>ITER case : </a:t>
            </a:r>
            <a:r>
              <a:rPr lang="en-US" altLang="en-US" dirty="0" err="1" smtClean="0">
                <a:solidFill>
                  <a:schemeClr val="tx1"/>
                </a:solidFill>
              </a:rPr>
              <a:t>D+T+Be+He+Ne+W</a:t>
            </a:r>
            <a:endParaRPr lang="en-US" altLang="en-US" dirty="0" smtClean="0">
              <a:solidFill>
                <a:schemeClr val="tx1"/>
              </a:solidFill>
            </a:endParaRPr>
          </a:p>
          <a:p>
            <a:pPr eaLnBrk="1" hangingPunct="1">
              <a:defRPr/>
            </a:pPr>
            <a:endParaRPr lang="en-US" altLang="en-US" dirty="0" smtClean="0">
              <a:solidFill>
                <a:schemeClr val="tx1"/>
              </a:solidFill>
            </a:endParaRPr>
          </a:p>
        </p:txBody>
      </p:sp>
      <p:pic>
        <p:nvPicPr>
          <p:cNvPr id="48133" name="Picture 7" descr="coreimpur_35441_200_W"/>
          <p:cNvPicPr>
            <a:picLocks noChangeAspect="1" noChangeArrowheads="1"/>
          </p:cNvPicPr>
          <p:nvPr/>
        </p:nvPicPr>
        <p:blipFill>
          <a:blip r:embed="rId2"/>
          <a:srcRect/>
          <a:stretch>
            <a:fillRect/>
          </a:stretch>
        </p:blipFill>
        <p:spPr bwMode="auto">
          <a:xfrm>
            <a:off x="233363" y="3043238"/>
            <a:ext cx="8226425" cy="297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6" name="Rectangle 6"/>
          <p:cNvSpPr>
            <a:spLocks noGrp="1" noChangeArrowheads="1"/>
          </p:cNvSpPr>
          <p:nvPr>
            <p:ph type="sldNum" sz="quarter" idx="11"/>
          </p:nvPr>
        </p:nvSpPr>
        <p:spPr>
          <a:ln/>
        </p:spPr>
        <p:txBody>
          <a:bodyPr/>
          <a:lstStyle/>
          <a:p>
            <a:pPr>
              <a:defRPr/>
            </a:pPr>
            <a:fld id="{9F1A6244-D730-40E1-8473-814B4131E0F0}" type="slidenum">
              <a:rPr lang="en-US"/>
              <a:pPr>
                <a:defRPr/>
              </a:pPr>
              <a:t>29</a:t>
            </a:fld>
            <a:endParaRPr lang="en-US"/>
          </a:p>
        </p:txBody>
      </p:sp>
      <p:sp>
        <p:nvSpPr>
          <p:cNvPr id="49155" name="Rectangle 4"/>
          <p:cNvSpPr>
            <a:spLocks noGrp="1" noChangeArrowheads="1"/>
          </p:cNvSpPr>
          <p:nvPr>
            <p:ph type="title"/>
          </p:nvPr>
        </p:nvSpPr>
        <p:spPr/>
        <p:txBody>
          <a:bodyPr/>
          <a:lstStyle/>
          <a:p>
            <a:r>
              <a:rPr lang="en-GB" smtClean="0"/>
              <a:t>IMP3 Contributors</a:t>
            </a:r>
          </a:p>
        </p:txBody>
      </p:sp>
      <p:sp>
        <p:nvSpPr>
          <p:cNvPr id="49156" name="Rectangle 3"/>
          <p:cNvSpPr>
            <a:spLocks noGrp="1" noChangeArrowheads="1"/>
          </p:cNvSpPr>
          <p:nvPr>
            <p:ph type="body" sz="half" idx="1"/>
          </p:nvPr>
        </p:nvSpPr>
        <p:spPr/>
        <p:txBody>
          <a:bodyPr/>
          <a:lstStyle/>
          <a:p>
            <a:pPr>
              <a:lnSpc>
                <a:spcPct val="80000"/>
              </a:lnSpc>
            </a:pPr>
            <a:r>
              <a:rPr lang="en-GB" sz="1800" smtClean="0"/>
              <a:t>Irina Voitsekhovitch	</a:t>
            </a:r>
          </a:p>
          <a:p>
            <a:pPr>
              <a:lnSpc>
                <a:spcPct val="80000"/>
              </a:lnSpc>
            </a:pPr>
            <a:r>
              <a:rPr lang="en-GB" sz="1800" smtClean="0"/>
              <a:t>Vincent Basiuk	</a:t>
            </a:r>
          </a:p>
          <a:p>
            <a:pPr>
              <a:lnSpc>
                <a:spcPct val="80000"/>
              </a:lnSpc>
            </a:pPr>
            <a:r>
              <a:rPr lang="en-GB" sz="1800" smtClean="0"/>
              <a:t>Philippe Huynh	</a:t>
            </a:r>
          </a:p>
          <a:p>
            <a:pPr>
              <a:lnSpc>
                <a:spcPct val="80000"/>
              </a:lnSpc>
            </a:pPr>
            <a:r>
              <a:rPr lang="en-GB" sz="1800" smtClean="0"/>
              <a:t>Thierry Aniel	</a:t>
            </a:r>
          </a:p>
          <a:p>
            <a:pPr>
              <a:lnSpc>
                <a:spcPct val="80000"/>
              </a:lnSpc>
            </a:pPr>
            <a:r>
              <a:rPr lang="en-GB" sz="1800" smtClean="0"/>
              <a:t>Jean-François Artaud	</a:t>
            </a:r>
          </a:p>
          <a:p>
            <a:pPr>
              <a:lnSpc>
                <a:spcPct val="80000"/>
              </a:lnSpc>
            </a:pPr>
            <a:r>
              <a:rPr lang="en-GB" sz="1800" smtClean="0">
                <a:solidFill>
                  <a:srgbClr val="FF0000"/>
                </a:solidFill>
              </a:rPr>
              <a:t>Jeronimo Garcia	</a:t>
            </a:r>
          </a:p>
          <a:p>
            <a:pPr>
              <a:lnSpc>
                <a:spcPct val="80000"/>
              </a:lnSpc>
            </a:pPr>
            <a:r>
              <a:rPr lang="en-GB" sz="1800" smtClean="0">
                <a:solidFill>
                  <a:srgbClr val="FF0000"/>
                </a:solidFill>
              </a:rPr>
              <a:t>Claudio Di Troia</a:t>
            </a:r>
            <a:r>
              <a:rPr lang="en-GB" sz="1800" smtClean="0"/>
              <a:t>	</a:t>
            </a:r>
          </a:p>
          <a:p>
            <a:pPr>
              <a:lnSpc>
                <a:spcPct val="80000"/>
              </a:lnSpc>
            </a:pPr>
            <a:r>
              <a:rPr lang="en-GB" sz="1800" smtClean="0"/>
              <a:t>Heinz Isliker	</a:t>
            </a:r>
          </a:p>
          <a:p>
            <a:pPr>
              <a:lnSpc>
                <a:spcPct val="80000"/>
              </a:lnSpc>
            </a:pPr>
            <a:r>
              <a:rPr lang="en-GB" sz="1800" smtClean="0"/>
              <a:t>Yannis Kominis	</a:t>
            </a:r>
          </a:p>
          <a:p>
            <a:pPr>
              <a:lnSpc>
                <a:spcPct val="80000"/>
              </a:lnSpc>
            </a:pPr>
            <a:r>
              <a:rPr lang="en-GB" sz="1800" smtClean="0"/>
              <a:t>Theophilos Pisokas	</a:t>
            </a:r>
          </a:p>
          <a:p>
            <a:pPr>
              <a:lnSpc>
                <a:spcPct val="80000"/>
              </a:lnSpc>
            </a:pPr>
            <a:r>
              <a:rPr lang="en-GB" sz="1800" smtClean="0"/>
              <a:t>Roman Stankiewicz	</a:t>
            </a:r>
          </a:p>
          <a:p>
            <a:pPr>
              <a:lnSpc>
                <a:spcPct val="80000"/>
              </a:lnSpc>
            </a:pPr>
            <a:r>
              <a:rPr lang="en-GB" sz="1800" smtClean="0"/>
              <a:t>Irena Ivanova-Stanik	</a:t>
            </a:r>
          </a:p>
          <a:p>
            <a:pPr>
              <a:lnSpc>
                <a:spcPct val="80000"/>
              </a:lnSpc>
            </a:pPr>
            <a:r>
              <a:rPr lang="en-GB" sz="1800" smtClean="0"/>
              <a:t>Jorge Ferreira	</a:t>
            </a:r>
          </a:p>
          <a:p>
            <a:pPr>
              <a:lnSpc>
                <a:spcPct val="80000"/>
              </a:lnSpc>
            </a:pPr>
            <a:r>
              <a:rPr lang="en-GB" sz="1800" smtClean="0"/>
              <a:t>António Figueiredo	</a:t>
            </a:r>
          </a:p>
          <a:p>
            <a:pPr>
              <a:lnSpc>
                <a:spcPct val="80000"/>
              </a:lnSpc>
            </a:pPr>
            <a:r>
              <a:rPr lang="en-GB" sz="1800" smtClean="0"/>
              <a:t>Pär Strand	</a:t>
            </a:r>
          </a:p>
          <a:p>
            <a:pPr>
              <a:lnSpc>
                <a:spcPct val="80000"/>
              </a:lnSpc>
            </a:pPr>
            <a:r>
              <a:rPr lang="en-GB" sz="1800" smtClean="0"/>
              <a:t>Luis Fazendeiro	</a:t>
            </a:r>
          </a:p>
          <a:p>
            <a:pPr>
              <a:lnSpc>
                <a:spcPct val="80000"/>
              </a:lnSpc>
            </a:pPr>
            <a:r>
              <a:rPr lang="en-GB" sz="1800" smtClean="0"/>
              <a:t>Derek Harting	</a:t>
            </a:r>
          </a:p>
          <a:p>
            <a:pPr>
              <a:lnSpc>
                <a:spcPct val="80000"/>
              </a:lnSpc>
            </a:pPr>
            <a:r>
              <a:rPr lang="en-GB" sz="1800" smtClean="0">
                <a:solidFill>
                  <a:srgbClr val="FF0000"/>
                </a:solidFill>
              </a:rPr>
              <a:t>Cedric Reux	</a:t>
            </a:r>
          </a:p>
          <a:p>
            <a:pPr>
              <a:lnSpc>
                <a:spcPct val="80000"/>
              </a:lnSpc>
            </a:pPr>
            <a:r>
              <a:rPr lang="en-GB" sz="1800" smtClean="0"/>
              <a:t>João Bizarro	</a:t>
            </a:r>
          </a:p>
          <a:p>
            <a:pPr>
              <a:lnSpc>
                <a:spcPct val="80000"/>
              </a:lnSpc>
            </a:pPr>
            <a:r>
              <a:rPr lang="en-GB" sz="1800" smtClean="0"/>
              <a:t>Denis Kalupin</a:t>
            </a:r>
          </a:p>
          <a:p>
            <a:pPr>
              <a:lnSpc>
                <a:spcPct val="80000"/>
              </a:lnSpc>
            </a:pPr>
            <a:endParaRPr lang="en-GB" sz="1800" smtClean="0"/>
          </a:p>
        </p:txBody>
      </p:sp>
      <p:sp>
        <p:nvSpPr>
          <p:cNvPr id="49157" name="Rectangle 5"/>
          <p:cNvSpPr>
            <a:spLocks noGrp="1" noChangeArrowheads="1"/>
          </p:cNvSpPr>
          <p:nvPr>
            <p:ph type="body" sz="half" idx="2"/>
          </p:nvPr>
        </p:nvSpPr>
        <p:spPr/>
        <p:txBody>
          <a:bodyPr/>
          <a:lstStyle/>
          <a:p>
            <a:pPr>
              <a:lnSpc>
                <a:spcPct val="80000"/>
              </a:lnSpc>
            </a:pPr>
            <a:r>
              <a:rPr lang="en-GB" sz="1800" smtClean="0"/>
              <a:t>Xavier Bonnin	</a:t>
            </a:r>
          </a:p>
          <a:p>
            <a:pPr>
              <a:lnSpc>
                <a:spcPct val="80000"/>
              </a:lnSpc>
            </a:pPr>
            <a:r>
              <a:rPr lang="en-GB" sz="1800" smtClean="0"/>
              <a:t>Chris Dritselis	</a:t>
            </a:r>
          </a:p>
          <a:p>
            <a:pPr>
              <a:lnSpc>
                <a:spcPct val="80000"/>
              </a:lnSpc>
            </a:pPr>
            <a:r>
              <a:rPr lang="en-GB" sz="1800" smtClean="0"/>
              <a:t>David Coster	</a:t>
            </a:r>
          </a:p>
          <a:p>
            <a:pPr>
              <a:lnSpc>
                <a:spcPct val="80000"/>
              </a:lnSpc>
            </a:pPr>
            <a:r>
              <a:rPr lang="en-GB" sz="1800" smtClean="0"/>
              <a:t>Hans-Joachim Klingshirn	</a:t>
            </a:r>
          </a:p>
          <a:p>
            <a:pPr>
              <a:lnSpc>
                <a:spcPct val="80000"/>
              </a:lnSpc>
            </a:pPr>
            <a:r>
              <a:rPr lang="en-GB" sz="1800" smtClean="0"/>
              <a:t>Markus Airila	</a:t>
            </a:r>
          </a:p>
          <a:p>
            <a:pPr>
              <a:lnSpc>
                <a:spcPct val="80000"/>
              </a:lnSpc>
            </a:pPr>
            <a:r>
              <a:rPr lang="en-GB" sz="1800" smtClean="0"/>
              <a:t>David Tskhakaya	</a:t>
            </a:r>
          </a:p>
          <a:p>
            <a:pPr>
              <a:lnSpc>
                <a:spcPct val="80000"/>
              </a:lnSpc>
            </a:pPr>
            <a:r>
              <a:rPr lang="en-GB" sz="1800" smtClean="0"/>
              <a:t>Xavier Bonnin	</a:t>
            </a:r>
          </a:p>
          <a:p>
            <a:pPr>
              <a:lnSpc>
                <a:spcPct val="80000"/>
              </a:lnSpc>
            </a:pPr>
            <a:r>
              <a:rPr lang="en-GB" sz="1800" smtClean="0">
                <a:solidFill>
                  <a:srgbClr val="FF0000"/>
                </a:solidFill>
              </a:rPr>
              <a:t>Yannick Marandet	</a:t>
            </a:r>
          </a:p>
          <a:p>
            <a:pPr>
              <a:lnSpc>
                <a:spcPct val="80000"/>
              </a:lnSpc>
            </a:pPr>
            <a:r>
              <a:rPr lang="en-GB" sz="1800" smtClean="0">
                <a:solidFill>
                  <a:srgbClr val="FF0000"/>
                </a:solidFill>
              </a:rPr>
              <a:t>Hugo Bufferand	</a:t>
            </a:r>
          </a:p>
          <a:p>
            <a:pPr>
              <a:lnSpc>
                <a:spcPct val="80000"/>
              </a:lnSpc>
            </a:pPr>
            <a:r>
              <a:rPr lang="en-GB" sz="1800" smtClean="0">
                <a:solidFill>
                  <a:srgbClr val="FF0000"/>
                </a:solidFill>
              </a:rPr>
              <a:t>Guido Ciraolo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1409BC5B-EBB0-4443-8BF2-1B56D208D7BF}" type="slidenum">
              <a:rPr lang="en-US"/>
              <a:pPr>
                <a:defRPr/>
              </a:pPr>
              <a:t>3</a:t>
            </a:fld>
            <a:endParaRPr lang="en-US"/>
          </a:p>
        </p:txBody>
      </p:sp>
      <p:sp>
        <p:nvSpPr>
          <p:cNvPr id="16387" name="Rectangle 2"/>
          <p:cNvSpPr>
            <a:spLocks noGrp="1" noChangeArrowheads="1"/>
          </p:cNvSpPr>
          <p:nvPr>
            <p:ph type="title"/>
          </p:nvPr>
        </p:nvSpPr>
        <p:spPr/>
        <p:txBody>
          <a:bodyPr/>
          <a:lstStyle/>
          <a:p>
            <a:r>
              <a:rPr lang="en-GB" smtClean="0"/>
              <a:t>IMP3-Core</a:t>
            </a:r>
          </a:p>
        </p:txBody>
      </p:sp>
      <p:sp>
        <p:nvSpPr>
          <p:cNvPr id="16388" name="Rectangle 3"/>
          <p:cNvSpPr>
            <a:spLocks noGrp="1" noChangeArrowheads="1"/>
          </p:cNvSpPr>
          <p:nvPr>
            <p:ph type="body" idx="1"/>
          </p:nvPr>
        </p:nvSpPr>
        <p:spPr/>
        <p:txBody>
          <a:bodyPr/>
          <a:lstStyle/>
          <a:p>
            <a:pPr>
              <a:lnSpc>
                <a:spcPct val="90000"/>
              </a:lnSpc>
              <a:buFontTx/>
              <a:buChar char="•"/>
            </a:pPr>
            <a:r>
              <a:rPr lang="en-GB" smtClean="0"/>
              <a:t>Main efforts concentrated on increasingly powerful core workflows:</a:t>
            </a:r>
          </a:p>
          <a:p>
            <a:pPr lvl="1">
              <a:lnSpc>
                <a:spcPct val="90000"/>
              </a:lnSpc>
              <a:buFontTx/>
              <a:buChar char="–"/>
            </a:pPr>
            <a:r>
              <a:rPr lang="en-GB" smtClean="0"/>
              <a:t>ETS-A</a:t>
            </a:r>
          </a:p>
          <a:p>
            <a:pPr lvl="2">
              <a:lnSpc>
                <a:spcPct val="90000"/>
              </a:lnSpc>
              <a:buFontTx/>
              <a:buChar char="•"/>
            </a:pPr>
            <a:r>
              <a:rPr lang="en-GB" smtClean="0"/>
              <a:t>Applied to a large number of Tokamaks</a:t>
            </a:r>
          </a:p>
          <a:p>
            <a:pPr lvl="2">
              <a:lnSpc>
                <a:spcPct val="90000"/>
              </a:lnSpc>
              <a:buFontTx/>
              <a:buChar char="•"/>
            </a:pPr>
            <a:r>
              <a:rPr lang="en-GB" smtClean="0"/>
              <a:t>Extensive HCD modules</a:t>
            </a:r>
          </a:p>
          <a:p>
            <a:pPr lvl="2">
              <a:lnSpc>
                <a:spcPct val="90000"/>
              </a:lnSpc>
              <a:buFontTx/>
              <a:buChar char="•"/>
            </a:pPr>
            <a:r>
              <a:rPr lang="en-GB" smtClean="0"/>
              <a:t>Extensive transport modules</a:t>
            </a:r>
          </a:p>
          <a:p>
            <a:pPr lvl="2">
              <a:lnSpc>
                <a:spcPct val="90000"/>
              </a:lnSpc>
              <a:buFontTx/>
              <a:buChar char="•"/>
            </a:pPr>
            <a:r>
              <a:rPr lang="en-GB" smtClean="0"/>
              <a:t>Impurities</a:t>
            </a:r>
          </a:p>
          <a:p>
            <a:pPr lvl="2">
              <a:lnSpc>
                <a:spcPct val="90000"/>
              </a:lnSpc>
              <a:buFontTx/>
              <a:buChar char="•"/>
            </a:pPr>
            <a:r>
              <a:rPr lang="en-GB" smtClean="0"/>
              <a:t>Neutrals</a:t>
            </a:r>
          </a:p>
          <a:p>
            <a:pPr lvl="1">
              <a:lnSpc>
                <a:spcPct val="90000"/>
              </a:lnSpc>
              <a:buFontTx/>
              <a:buChar char="–"/>
            </a:pPr>
            <a:r>
              <a:rPr lang="en-GB" smtClean="0"/>
              <a:t>ETS-C</a:t>
            </a:r>
          </a:p>
          <a:p>
            <a:pPr lvl="2">
              <a:lnSpc>
                <a:spcPct val="90000"/>
              </a:lnSpc>
              <a:buFontTx/>
              <a:buChar char="•"/>
            </a:pPr>
            <a:r>
              <a:rPr lang="en-GB" smtClean="0"/>
              <a:t>Extensively benchmarked against CRONOS</a:t>
            </a:r>
          </a:p>
          <a:p>
            <a:pPr lvl="2">
              <a:lnSpc>
                <a:spcPct val="90000"/>
              </a:lnSpc>
              <a:buFontTx/>
              <a:buChar char="•"/>
            </a:pPr>
            <a:r>
              <a:rPr lang="en-GB" smtClean="0"/>
              <a:t>Significant work on FBE</a:t>
            </a:r>
          </a:p>
          <a:p>
            <a:pPr lvl="2">
              <a:lnSpc>
                <a:spcPct val="90000"/>
              </a:lnSpc>
              <a:buFontTx/>
              <a:buChar char="•"/>
            </a:pPr>
            <a:r>
              <a:rPr lang="en-GB" smtClean="0"/>
              <a:t>NTM</a:t>
            </a:r>
          </a:p>
          <a:p>
            <a:pPr>
              <a:lnSpc>
                <a:spcPct val="90000"/>
              </a:lnSpc>
              <a:buFontTx/>
              <a:buChar char="•"/>
            </a:pPr>
            <a:r>
              <a:rPr lang="en-GB" smtClean="0"/>
              <a:t>Significant benefit from having two efforts</a:t>
            </a:r>
          </a:p>
          <a:p>
            <a:pPr lvl="1">
              <a:lnSpc>
                <a:spcPct val="90000"/>
              </a:lnSpc>
              <a:buFontTx/>
              <a:buChar char="–"/>
            </a:pPr>
            <a:r>
              <a:rPr lang="en-GB" smtClean="0"/>
              <a:t>cross-check that modules work in both</a:t>
            </a:r>
          </a:p>
          <a:p>
            <a:pPr lvl="1">
              <a:lnSpc>
                <a:spcPct val="90000"/>
              </a:lnSpc>
              <a:buFontTx/>
              <a:buChar char="–"/>
            </a:pPr>
            <a:r>
              <a:rPr lang="en-GB" smtClean="0"/>
              <a:t>slightly contrasting philosophies allow the user a choice</a:t>
            </a:r>
          </a:p>
          <a:p>
            <a:pPr lvl="1">
              <a:lnSpc>
                <a:spcPct val="90000"/>
              </a:lnSpc>
              <a:buFontTx/>
              <a:buChar char="–"/>
            </a:pPr>
            <a:r>
              <a:rPr lang="en-GB" smtClean="0"/>
              <a:t>keeps more people involved!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AD7C13CE-87E4-470A-BF54-252DCBA81E7E}" type="slidenum">
              <a:rPr lang="en-US"/>
              <a:pPr>
                <a:defRPr/>
              </a:pPr>
              <a:t>30</a:t>
            </a:fld>
            <a:endParaRPr lang="en-US"/>
          </a:p>
        </p:txBody>
      </p:sp>
      <p:sp>
        <p:nvSpPr>
          <p:cNvPr id="52226" name="Rectangle 2"/>
          <p:cNvSpPr>
            <a:spLocks noGrp="1" noChangeArrowheads="1"/>
          </p:cNvSpPr>
          <p:nvPr>
            <p:ph type="title" idx="4294967295"/>
          </p:nvPr>
        </p:nvSpPr>
        <p:spPr/>
        <p:txBody>
          <a:bodyPr/>
          <a:lstStyle/>
          <a:p>
            <a:r>
              <a:rPr lang="en-GB" smtClean="0"/>
              <a:t>AMNS</a:t>
            </a:r>
          </a:p>
        </p:txBody>
      </p:sp>
      <p:sp>
        <p:nvSpPr>
          <p:cNvPr id="52227" name="Rectangle 3"/>
          <p:cNvSpPr>
            <a:spLocks noGrp="1" noChangeArrowheads="1"/>
          </p:cNvSpPr>
          <p:nvPr>
            <p:ph type="body" idx="4294967295"/>
          </p:nvPr>
        </p:nvSpPr>
        <p:spPr/>
        <p:txBody>
          <a:bodyPr/>
          <a:lstStyle/>
          <a:p>
            <a:pPr>
              <a:lnSpc>
                <a:spcPct val="90000"/>
              </a:lnSpc>
            </a:pPr>
            <a:r>
              <a:rPr lang="en-GB" sz="2000" smtClean="0"/>
              <a:t>Atomic data</a:t>
            </a:r>
          </a:p>
          <a:p>
            <a:pPr lvl="1">
              <a:lnSpc>
                <a:spcPct val="90000"/>
              </a:lnSpc>
            </a:pPr>
            <a:r>
              <a:rPr lang="en-GB" sz="1800" smtClean="0"/>
              <a:t>rate coefficients: satisfactory</a:t>
            </a:r>
          </a:p>
          <a:p>
            <a:pPr lvl="1">
              <a:lnSpc>
                <a:spcPct val="90000"/>
              </a:lnSpc>
            </a:pPr>
            <a:r>
              <a:rPr lang="en-GB" sz="1800" smtClean="0"/>
              <a:t>cross sections: more work needed</a:t>
            </a:r>
          </a:p>
          <a:p>
            <a:pPr>
              <a:lnSpc>
                <a:spcPct val="90000"/>
              </a:lnSpc>
            </a:pPr>
            <a:r>
              <a:rPr lang="en-GB" sz="2000" smtClean="0"/>
              <a:t>Molecules</a:t>
            </a:r>
          </a:p>
          <a:p>
            <a:pPr lvl="1">
              <a:lnSpc>
                <a:spcPct val="90000"/>
              </a:lnSpc>
            </a:pPr>
            <a:r>
              <a:rPr lang="en-GB" sz="1800" smtClean="0"/>
              <a:t>initiated work with Guzman in Madrid</a:t>
            </a:r>
          </a:p>
          <a:p>
            <a:pPr lvl="2">
              <a:lnSpc>
                <a:spcPct val="90000"/>
              </a:lnSpc>
            </a:pPr>
            <a:r>
              <a:rPr lang="en-GB" sz="1600" smtClean="0">
                <a:solidFill>
                  <a:srgbClr val="000000"/>
                </a:solidFill>
                <a:cs typeface="Arial" charset="0"/>
              </a:rPr>
              <a:t>Cross sections from fundamental data are used by kinetic codes</a:t>
            </a:r>
          </a:p>
          <a:p>
            <a:pPr lvl="2">
              <a:lnSpc>
                <a:spcPct val="90000"/>
              </a:lnSpc>
            </a:pPr>
            <a:r>
              <a:rPr lang="en-GB" sz="1600" smtClean="0">
                <a:solidFill>
                  <a:srgbClr val="000000"/>
                </a:solidFill>
                <a:cs typeface="Arial" charset="0"/>
              </a:rPr>
              <a:t>Resolution of processes could be critical</a:t>
            </a:r>
          </a:p>
          <a:p>
            <a:pPr lvl="2">
              <a:lnSpc>
                <a:spcPct val="90000"/>
              </a:lnSpc>
            </a:pPr>
            <a:r>
              <a:rPr lang="en-GB" sz="1600" smtClean="0">
                <a:solidFill>
                  <a:srgbClr val="000000"/>
                </a:solidFill>
                <a:cs typeface="Arial" charset="0"/>
              </a:rPr>
              <a:t>three kind of molecular states have been defined in order to be included in CPOs : (N1,N2,N3) where: </a:t>
            </a:r>
            <a:endParaRPr lang="en-GB" sz="1600" smtClean="0">
              <a:solidFill>
                <a:srgbClr val="000000"/>
              </a:solidFill>
              <a:latin typeface="Courier New" pitchFamily="49" charset="0"/>
              <a:cs typeface="Courier New" pitchFamily="49" charset="0"/>
            </a:endParaRPr>
          </a:p>
          <a:p>
            <a:pPr lvl="3">
              <a:lnSpc>
                <a:spcPct val="90000"/>
              </a:lnSpc>
            </a:pPr>
            <a:r>
              <a:rPr lang="en-GB" sz="1400" smtClean="0">
                <a:solidFill>
                  <a:srgbClr val="000000"/>
                </a:solidFill>
                <a:cs typeface="Arial" charset="0"/>
              </a:rPr>
              <a:t>N1 = number of metastables / ground states of the system, </a:t>
            </a:r>
          </a:p>
          <a:p>
            <a:pPr lvl="3">
              <a:lnSpc>
                <a:spcPct val="90000"/>
              </a:lnSpc>
            </a:pPr>
            <a:r>
              <a:rPr lang="en-GB" sz="1400" smtClean="0">
                <a:solidFill>
                  <a:srgbClr val="000000"/>
                </a:solidFill>
                <a:cs typeface="Arial" charset="0"/>
              </a:rPr>
              <a:t>N2 = number of averaged metastables, </a:t>
            </a:r>
          </a:p>
          <a:p>
            <a:pPr lvl="3">
              <a:lnSpc>
                <a:spcPct val="90000"/>
              </a:lnSpc>
            </a:pPr>
            <a:r>
              <a:rPr lang="en-GB" sz="1400" smtClean="0">
                <a:solidFill>
                  <a:srgbClr val="000000"/>
                </a:solidFill>
                <a:cs typeface="Arial" charset="0"/>
              </a:rPr>
              <a:t>N3 = number of representative ordinary states. </a:t>
            </a:r>
          </a:p>
          <a:p>
            <a:pPr lvl="2">
              <a:lnSpc>
                <a:spcPct val="90000"/>
              </a:lnSpc>
            </a:pPr>
            <a:r>
              <a:rPr lang="en-GB" sz="1600" smtClean="0">
                <a:solidFill>
                  <a:srgbClr val="000000"/>
                </a:solidFill>
                <a:cs typeface="Arial" charset="0"/>
              </a:rPr>
              <a:t>First comparisons will be performed for (1,0,0) and upgrade will be done for (2,2,1) in order to compare. </a:t>
            </a:r>
          </a:p>
          <a:p>
            <a:pPr lvl="2">
              <a:lnSpc>
                <a:spcPct val="90000"/>
              </a:lnSpc>
            </a:pPr>
            <a:r>
              <a:rPr lang="en-GB" sz="1600" smtClean="0">
                <a:solidFill>
                  <a:srgbClr val="000000"/>
                </a:solidFill>
                <a:cs typeface="Arial" charset="0"/>
              </a:rPr>
              <a:t>Work is ongoing.</a:t>
            </a:r>
            <a:r>
              <a:rPr lang="en-GB" sz="1600" smtClean="0"/>
              <a:t> </a:t>
            </a:r>
          </a:p>
          <a:p>
            <a:pPr>
              <a:lnSpc>
                <a:spcPct val="90000"/>
              </a:lnSpc>
            </a:pPr>
            <a:r>
              <a:rPr lang="en-GB" sz="2000" smtClean="0"/>
              <a:t>Surface data</a:t>
            </a:r>
          </a:p>
          <a:p>
            <a:pPr lvl="1">
              <a:lnSpc>
                <a:spcPct val="90000"/>
              </a:lnSpc>
            </a:pPr>
            <a:r>
              <a:rPr lang="en-GB" sz="1800" smtClean="0"/>
              <a:t>more work needed</a:t>
            </a:r>
          </a:p>
          <a:p>
            <a:pPr>
              <a:lnSpc>
                <a:spcPct val="90000"/>
              </a:lnSpc>
            </a:pPr>
            <a:r>
              <a:rPr lang="en-GB" sz="2000" smtClean="0"/>
              <a:t>Nuclear</a:t>
            </a:r>
          </a:p>
          <a:p>
            <a:pPr lvl="1">
              <a:lnSpc>
                <a:spcPct val="90000"/>
              </a:lnSpc>
            </a:pPr>
            <a:r>
              <a:rPr lang="en-GB" sz="1800" smtClean="0"/>
              <a:t>have the basic thermonuclear data</a:t>
            </a:r>
          </a:p>
          <a:p>
            <a:pPr lvl="1">
              <a:lnSpc>
                <a:spcPct val="90000"/>
              </a:lnSpc>
            </a:pPr>
            <a:r>
              <a:rPr lang="en-GB" sz="1800" smtClean="0"/>
              <a:t>will need to do more work on diagnotic data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6" name="Rectangle 6"/>
          <p:cNvSpPr>
            <a:spLocks noGrp="1" noChangeArrowheads="1"/>
          </p:cNvSpPr>
          <p:nvPr>
            <p:ph type="sldNum" sz="quarter" idx="11"/>
          </p:nvPr>
        </p:nvSpPr>
        <p:spPr>
          <a:ln/>
        </p:spPr>
        <p:txBody>
          <a:bodyPr/>
          <a:lstStyle/>
          <a:p>
            <a:pPr>
              <a:defRPr/>
            </a:pPr>
            <a:fld id="{2E301859-3B07-4D86-A3EB-82873C366FEC}" type="slidenum">
              <a:rPr lang="en-US"/>
              <a:pPr>
                <a:defRPr/>
              </a:pPr>
              <a:t>31</a:t>
            </a:fld>
            <a:endParaRPr lang="en-US"/>
          </a:p>
        </p:txBody>
      </p:sp>
      <p:sp>
        <p:nvSpPr>
          <p:cNvPr id="53250" name="Rectangle 2"/>
          <p:cNvSpPr>
            <a:spLocks noGrp="1" noChangeArrowheads="1"/>
          </p:cNvSpPr>
          <p:nvPr>
            <p:ph type="title" idx="4294967295"/>
          </p:nvPr>
        </p:nvSpPr>
        <p:spPr/>
        <p:txBody>
          <a:bodyPr/>
          <a:lstStyle/>
          <a:p>
            <a:r>
              <a:rPr lang="en-GB" smtClean="0"/>
              <a:t>Also production of new data</a:t>
            </a:r>
          </a:p>
        </p:txBody>
      </p:sp>
      <p:sp>
        <p:nvSpPr>
          <p:cNvPr id="53251" name="Rectangle 3"/>
          <p:cNvSpPr>
            <a:spLocks noGrp="1" noChangeArrowheads="1"/>
          </p:cNvSpPr>
          <p:nvPr>
            <p:ph type="body" idx="4294967295"/>
          </p:nvPr>
        </p:nvSpPr>
        <p:spPr>
          <a:xfrm>
            <a:off x="457200" y="765175"/>
            <a:ext cx="8507413" cy="2016125"/>
          </a:xfrm>
        </p:spPr>
        <p:txBody>
          <a:bodyPr/>
          <a:lstStyle/>
          <a:p>
            <a:pPr>
              <a:lnSpc>
                <a:spcPct val="80000"/>
              </a:lnSpc>
            </a:pPr>
            <a:r>
              <a:rPr lang="en-GB" sz="1600" smtClean="0"/>
              <a:t>Some work is also being done on the production of new data</a:t>
            </a:r>
          </a:p>
          <a:p>
            <a:pPr lvl="1">
              <a:lnSpc>
                <a:spcPct val="80000"/>
              </a:lnSpc>
            </a:pPr>
            <a:r>
              <a:rPr lang="en-GB" sz="1400" smtClean="0"/>
              <a:t>mostly under BS</a:t>
            </a:r>
          </a:p>
          <a:p>
            <a:pPr>
              <a:lnSpc>
                <a:spcPct val="80000"/>
              </a:lnSpc>
            </a:pPr>
            <a:r>
              <a:rPr lang="en-GB" sz="1600" smtClean="0"/>
              <a:t>Károly Tőkési</a:t>
            </a:r>
          </a:p>
          <a:p>
            <a:pPr lvl="1">
              <a:lnSpc>
                <a:spcPct val="80000"/>
              </a:lnSpc>
            </a:pPr>
            <a:r>
              <a:rPr lang="en-GB" sz="1400" smtClean="0"/>
              <a:t>Experimental study of the interactions between low energy carbon ions and tungsten surface. The aim is to measure the sputtering yield as a function of the ion flux as accurate as possible and at low ion energies.</a:t>
            </a:r>
          </a:p>
          <a:p>
            <a:pPr lvl="1">
              <a:lnSpc>
                <a:spcPct val="80000"/>
              </a:lnSpc>
            </a:pPr>
            <a:r>
              <a:rPr lang="en-GB" sz="1400" smtClean="0"/>
              <a:t>Work on the multi-electron classical code – optimization of the basic structure of the code. </a:t>
            </a:r>
          </a:p>
          <a:p>
            <a:pPr lvl="1">
              <a:lnSpc>
                <a:spcPct val="80000"/>
              </a:lnSpc>
            </a:pPr>
            <a:r>
              <a:rPr lang="en-GB" sz="1400" smtClean="0"/>
              <a:t>Improve of the fitting function of tungsten elastic cross section at low energies.</a:t>
            </a:r>
          </a:p>
          <a:p>
            <a:pPr>
              <a:lnSpc>
                <a:spcPct val="80000"/>
              </a:lnSpc>
            </a:pPr>
            <a:r>
              <a:rPr lang="en-GB" sz="1600" smtClean="0"/>
              <a:t>Data from Viorica Stancalie</a:t>
            </a:r>
          </a:p>
        </p:txBody>
      </p:sp>
      <p:graphicFrame>
        <p:nvGraphicFramePr>
          <p:cNvPr id="46123" name="Group 43"/>
          <p:cNvGraphicFramePr>
            <a:graphicFrameLocks noGrp="1"/>
          </p:cNvGraphicFramePr>
          <p:nvPr/>
        </p:nvGraphicFramePr>
        <p:xfrm>
          <a:off x="381000" y="3016250"/>
          <a:ext cx="8534400" cy="3295650"/>
        </p:xfrm>
        <a:graphic>
          <a:graphicData uri="http://schemas.openxmlformats.org/drawingml/2006/table">
            <a:tbl>
              <a:tblPr/>
              <a:tblGrid>
                <a:gridCol w="914400"/>
                <a:gridCol w="914400"/>
                <a:gridCol w="1447800"/>
                <a:gridCol w="762000"/>
                <a:gridCol w="2438400"/>
                <a:gridCol w="533400"/>
                <a:gridCol w="1524000"/>
              </a:tblGrid>
              <a:tr h="674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Reactant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particles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accent2"/>
                          </a:solidFill>
                          <a:effectLst/>
                          <a:latin typeface="Palatino Linotype" pitchFamily="18" charset="0"/>
                        </a:rPr>
                        <a:t>Reaction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accent2"/>
                          </a:solidFill>
                          <a:effectLst/>
                          <a:latin typeface="Palatino Linotype" pitchFamily="18" charset="0"/>
                        </a:rPr>
                        <a:t>products</a:t>
                      </a:r>
                      <a:r>
                        <a:rPr kumimoji="0" lang="en-US" sz="1000" b="0" i="0" u="none" strike="noStrike" cap="none" normalizeH="0" baseline="0" smtClean="0">
                          <a:ln>
                            <a:noFill/>
                          </a:ln>
                          <a:solidFill>
                            <a:schemeClr val="accent2"/>
                          </a:solidFill>
                          <a:effectLst/>
                          <a:latin typeface="Palatino Linotype"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Data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accent2"/>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Data format: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Model calculation/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Full relativistic/Code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Acc.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h</a:t>
                      </a:r>
                      <a:r>
                        <a:rPr kumimoji="0" lang="en-US" sz="1000" b="0" i="0" u="none" strike="noStrike" cap="none" normalizeH="0" baseline="0" smtClean="0">
                          <a:ln>
                            <a:noFill/>
                          </a:ln>
                          <a:solidFill>
                            <a:schemeClr val="accent2"/>
                          </a:solidFill>
                          <a:effectLst/>
                          <a:latin typeface="Palatino Linotype" pitchFamily="18" charset="0"/>
                          <a:sym typeface="Symbol" pitchFamily="18" charset="2"/>
                        </a:rPr>
                        <a:t> + C</a:t>
                      </a:r>
                      <a:r>
                        <a:rPr kumimoji="0" lang="en-US" sz="1000" b="0" i="0" u="none" strike="noStrike" cap="none" normalizeH="0" baseline="30000" smtClean="0">
                          <a:ln>
                            <a:noFill/>
                          </a:ln>
                          <a:solidFill>
                            <a:schemeClr val="accent2"/>
                          </a:solidFill>
                          <a:effectLst/>
                          <a:latin typeface="Palatino Linotype" pitchFamily="18" charset="0"/>
                          <a:sym typeface="Symbol" pitchFamily="18" charset="2"/>
                        </a:rPr>
                        <a:t>2+</a:t>
                      </a:r>
                      <a:endParaRPr kumimoji="0" lang="en-US" sz="1000" b="0" i="0" u="none" strike="noStrike" cap="none" normalizeH="0" baseline="0" smtClean="0">
                        <a:ln>
                          <a:noFill/>
                        </a:ln>
                        <a:solidFill>
                          <a:schemeClr val="accent2"/>
                        </a:solidFill>
                        <a:effectLst/>
                        <a:latin typeface="Palatino Linotype"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C</a:t>
                      </a:r>
                      <a:r>
                        <a:rPr kumimoji="0" lang="en-US" sz="1000" b="0" i="0" u="none" strike="noStrike" cap="none" normalizeH="0" baseline="30000" smtClean="0">
                          <a:ln>
                            <a:noFill/>
                          </a:ln>
                          <a:solidFill>
                            <a:schemeClr val="accent2"/>
                          </a:solidFill>
                          <a:effectLst/>
                          <a:latin typeface="Palatino Linotype" pitchFamily="18" charset="0"/>
                        </a:rPr>
                        <a:t>2+**</a:t>
                      </a:r>
                      <a:endParaRPr kumimoji="0" lang="en-US" sz="1000" b="0" i="0" u="none" strike="noStrike" cap="none" normalizeH="0" baseline="0" smtClean="0">
                        <a:ln>
                          <a:noFill/>
                        </a:ln>
                        <a:solidFill>
                          <a:schemeClr val="accent2"/>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Cross sections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The Feshbach projection operator approximation / energy profile of the photo-recombination (PR) cross sections including quantum interference between dielectronic (DR) and radiative recombination (RR). Cross sections for DR, RR and Photo-Ionization are also available.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Data from V Stancalie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(EPJD 2013)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e </a:t>
                      </a:r>
                      <a:r>
                        <a:rPr kumimoji="0" lang="en-US" sz="1000" b="0" i="0" u="none" strike="noStrike" cap="none" normalizeH="0" baseline="0" smtClean="0">
                          <a:ln>
                            <a:noFill/>
                          </a:ln>
                          <a:solidFill>
                            <a:schemeClr val="accent2"/>
                          </a:solidFill>
                          <a:effectLst/>
                          <a:latin typeface="Arial"/>
                        </a:rPr>
                        <a:t>–</a:t>
                      </a:r>
                      <a:r>
                        <a:rPr kumimoji="0" lang="en-US" sz="1000" b="0" i="0" u="none" strike="noStrike" cap="none" normalizeH="0" baseline="0" smtClean="0">
                          <a:ln>
                            <a:noFill/>
                          </a:ln>
                          <a:solidFill>
                            <a:schemeClr val="accent2"/>
                          </a:solidFill>
                          <a:effectLst/>
                          <a:latin typeface="Palatino Linotype"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a) 88 fine-structure levels energy,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b) A</a:t>
                      </a:r>
                      <a:r>
                        <a:rPr kumimoji="0" lang="en-US" sz="1000" b="0" i="0" u="none" strike="noStrike" cap="none" normalizeH="0" baseline="-25000" smtClean="0">
                          <a:ln>
                            <a:noFill/>
                          </a:ln>
                          <a:solidFill>
                            <a:schemeClr val="accent2"/>
                          </a:solidFill>
                          <a:effectLst/>
                          <a:latin typeface="Palatino Linotype" pitchFamily="18" charset="0"/>
                        </a:rPr>
                        <a:t>ij</a:t>
                      </a:r>
                      <a:r>
                        <a:rPr kumimoji="0" lang="en-US" sz="1000" b="0" i="0" u="none" strike="noStrike" cap="none" normalizeH="0" baseline="0" smtClean="0">
                          <a:ln>
                            <a:noFill/>
                          </a:ln>
                          <a:solidFill>
                            <a:schemeClr val="accent2"/>
                          </a:solidFill>
                          <a:effectLst/>
                          <a:latin typeface="Palatino Linotype" pitchFamily="18" charset="0"/>
                        </a:rPr>
                        <a:t>, f</a:t>
                      </a:r>
                      <a:r>
                        <a:rPr kumimoji="0" lang="en-US" sz="1000" b="0" i="0" u="none" strike="noStrike" cap="none" normalizeH="0" baseline="-25000" smtClean="0">
                          <a:ln>
                            <a:noFill/>
                          </a:ln>
                          <a:solidFill>
                            <a:schemeClr val="accent2"/>
                          </a:solidFill>
                          <a:effectLst/>
                          <a:latin typeface="Palatino Linotype" pitchFamily="18" charset="0"/>
                        </a:rPr>
                        <a:t>ji</a:t>
                      </a:r>
                      <a:r>
                        <a:rPr kumimoji="0" lang="en-US" sz="1000" b="0" i="0" u="none" strike="noStrike" cap="none" normalizeH="0" baseline="0" smtClean="0">
                          <a:ln>
                            <a:noFill/>
                          </a:ln>
                          <a:solidFill>
                            <a:schemeClr val="accent2"/>
                          </a:solidFill>
                          <a:effectLst/>
                          <a:latin typeface="Palatino Linotype" pitchFamily="18" charset="0"/>
                        </a:rPr>
                        <a:t>, Sij</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c)Cross sections</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a) Multi-configurational Dirac-Fock (GRASP) for structure calculation;</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b) Comparisons with NIST and Flexible Atomic Code (FAC) for data assessment;</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c) Dirac-Atomic R-matrix (DARC) for scattering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accent2"/>
                        </a:solidFill>
                        <a:effectLst/>
                        <a:latin typeface="Palatino Linotype"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accent2"/>
                          </a:solidFill>
                          <a:effectLst/>
                          <a:latin typeface="Palatino Linotype" pitchFamily="18" charset="0"/>
                        </a:rPr>
                        <a:t>Data from V Stancalie;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8" name="Rectangle 6"/>
          <p:cNvSpPr>
            <a:spLocks noGrp="1" noChangeArrowheads="1"/>
          </p:cNvSpPr>
          <p:nvPr>
            <p:ph type="sldNum" sz="quarter" idx="11"/>
          </p:nvPr>
        </p:nvSpPr>
        <p:spPr>
          <a:ln/>
        </p:spPr>
        <p:txBody>
          <a:bodyPr/>
          <a:lstStyle/>
          <a:p>
            <a:pPr>
              <a:defRPr/>
            </a:pPr>
            <a:fld id="{C2265E91-7885-4B51-9BF1-293FDC3C269D}" type="slidenum">
              <a:rPr lang="en-US"/>
              <a:pPr>
                <a:defRPr/>
              </a:pPr>
              <a:t>32</a:t>
            </a:fld>
            <a:endParaRPr lang="en-US"/>
          </a:p>
        </p:txBody>
      </p:sp>
      <p:pic>
        <p:nvPicPr>
          <p:cNvPr id="54274" name="Bild 3"/>
          <p:cNvPicPr>
            <a:picLocks noChangeAspect="1"/>
          </p:cNvPicPr>
          <p:nvPr/>
        </p:nvPicPr>
        <p:blipFill>
          <a:blip r:embed="rId3"/>
          <a:srcRect/>
          <a:stretch>
            <a:fillRect/>
          </a:stretch>
        </p:blipFill>
        <p:spPr bwMode="auto">
          <a:xfrm>
            <a:off x="815975" y="1447800"/>
            <a:ext cx="7470775" cy="4594225"/>
          </a:xfrm>
          <a:prstGeom prst="rect">
            <a:avLst/>
          </a:prstGeom>
          <a:noFill/>
          <a:ln w="9525">
            <a:noFill/>
            <a:miter lim="800000"/>
            <a:headEnd/>
            <a:tailEnd/>
          </a:ln>
        </p:spPr>
      </p:pic>
      <p:pic>
        <p:nvPicPr>
          <p:cNvPr id="54275" name="Picture 4" descr="oeaw_logo_blau_e"/>
          <p:cNvPicPr>
            <a:picLocks noChangeAspect="1" noChangeArrowheads="1"/>
          </p:cNvPicPr>
          <p:nvPr/>
        </p:nvPicPr>
        <p:blipFill>
          <a:blip r:embed="rId4"/>
          <a:srcRect/>
          <a:stretch>
            <a:fillRect/>
          </a:stretch>
        </p:blipFill>
        <p:spPr bwMode="auto">
          <a:xfrm>
            <a:off x="7993063" y="5462588"/>
            <a:ext cx="1042987" cy="990600"/>
          </a:xfrm>
          <a:prstGeom prst="rect">
            <a:avLst/>
          </a:prstGeom>
          <a:noFill/>
          <a:ln w="9525">
            <a:noFill/>
            <a:miter lim="800000"/>
            <a:headEnd/>
            <a:tailEnd/>
          </a:ln>
        </p:spPr>
      </p:pic>
      <p:sp>
        <p:nvSpPr>
          <p:cNvPr id="54276" name="Text Box 11"/>
          <p:cNvSpPr txBox="1">
            <a:spLocks noChangeArrowheads="1"/>
          </p:cNvSpPr>
          <p:nvPr/>
        </p:nvSpPr>
        <p:spPr bwMode="auto">
          <a:xfrm>
            <a:off x="3148013" y="0"/>
            <a:ext cx="5995987" cy="581025"/>
          </a:xfrm>
          <a:prstGeom prst="rect">
            <a:avLst/>
          </a:prstGeom>
          <a:gradFill rotWithShape="1">
            <a:gsLst>
              <a:gs pos="0">
                <a:srgbClr val="0000FF"/>
              </a:gs>
              <a:gs pos="100000">
                <a:srgbClr val="000076"/>
              </a:gs>
            </a:gsLst>
            <a:lin ang="5400000" scaled="1"/>
          </a:gradFill>
          <a:ln w="9525">
            <a:noFill/>
            <a:miter lim="800000"/>
            <a:headEnd/>
            <a:tailEnd/>
          </a:ln>
        </p:spPr>
        <p:txBody>
          <a:bodyPr>
            <a:spAutoFit/>
          </a:bodyPr>
          <a:lstStyle/>
          <a:p>
            <a:pPr algn="ctr" defTabSz="457200"/>
            <a:r>
              <a:rPr lang="de-DE">
                <a:solidFill>
                  <a:schemeClr val="bg1"/>
                </a:solidFill>
                <a:ea typeface="ＭＳ Ｐゴシック"/>
                <a:cs typeface="ＭＳ Ｐゴシック"/>
              </a:rPr>
              <a:t>Calculate state selective cross sections for collisions </a:t>
            </a:r>
          </a:p>
          <a:p>
            <a:pPr algn="ctr" defTabSz="457200"/>
            <a:r>
              <a:rPr lang="de-DE">
                <a:solidFill>
                  <a:schemeClr val="bg1"/>
                </a:solidFill>
                <a:ea typeface="ＭＳ Ｐゴシック"/>
                <a:cs typeface="ＭＳ Ｐゴシック"/>
              </a:rPr>
              <a:t>of hydrogen atoms with Ar</a:t>
            </a:r>
            <a:r>
              <a:rPr lang="de-DE" baseline="30000">
                <a:solidFill>
                  <a:schemeClr val="bg1"/>
                </a:solidFill>
                <a:ea typeface="ＭＳ Ｐゴシック"/>
                <a:cs typeface="ＭＳ Ｐゴシック"/>
              </a:rPr>
              <a:t>18+</a:t>
            </a:r>
            <a:r>
              <a:rPr lang="de-DE">
                <a:solidFill>
                  <a:schemeClr val="bg1"/>
                </a:solidFill>
                <a:ea typeface="ＭＳ Ｐゴシック"/>
                <a:cs typeface="ＭＳ Ｐゴシック"/>
              </a:rPr>
              <a:t> using the AO-CC method</a:t>
            </a:r>
            <a:endParaRPr lang="en-US">
              <a:solidFill>
                <a:schemeClr val="bg1"/>
              </a:solidFill>
              <a:ea typeface="ＭＳ Ｐゴシック"/>
              <a:cs typeface="ＭＳ Ｐゴシック"/>
            </a:endParaRPr>
          </a:p>
        </p:txBody>
      </p:sp>
      <p:pic>
        <p:nvPicPr>
          <p:cNvPr id="54277" name="Grafik 14" descr="AssLogo.jpg"/>
          <p:cNvPicPr>
            <a:picLocks noChangeAspect="1"/>
          </p:cNvPicPr>
          <p:nvPr/>
        </p:nvPicPr>
        <p:blipFill>
          <a:blip r:embed="rId5"/>
          <a:srcRect/>
          <a:stretch>
            <a:fillRect/>
          </a:stretch>
        </p:blipFill>
        <p:spPr bwMode="auto">
          <a:xfrm>
            <a:off x="107950" y="5462588"/>
            <a:ext cx="935038" cy="889000"/>
          </a:xfrm>
          <a:prstGeom prst="rect">
            <a:avLst/>
          </a:prstGeom>
          <a:noFill/>
          <a:ln w="9525">
            <a:noFill/>
            <a:miter lim="800000"/>
            <a:headEnd/>
            <a:tailEnd/>
          </a:ln>
        </p:spPr>
      </p:pic>
      <p:sp>
        <p:nvSpPr>
          <p:cNvPr id="54278" name="Textfeld 11"/>
          <p:cNvSpPr txBox="1">
            <a:spLocks noChangeArrowheads="1"/>
          </p:cNvSpPr>
          <p:nvPr/>
        </p:nvSpPr>
        <p:spPr bwMode="auto">
          <a:xfrm>
            <a:off x="0" y="765175"/>
            <a:ext cx="9144000" cy="581025"/>
          </a:xfrm>
          <a:prstGeom prst="rect">
            <a:avLst/>
          </a:prstGeom>
          <a:noFill/>
          <a:ln w="9525">
            <a:noFill/>
            <a:miter lim="800000"/>
            <a:headEnd/>
            <a:tailEnd/>
          </a:ln>
        </p:spPr>
        <p:txBody>
          <a:bodyPr>
            <a:spAutoFit/>
          </a:bodyPr>
          <a:lstStyle/>
          <a:p>
            <a:pPr algn="ctr" defTabSz="457200"/>
            <a:r>
              <a:rPr lang="de-DE" b="0">
                <a:solidFill>
                  <a:srgbClr val="0066FF"/>
                </a:solidFill>
                <a:ea typeface="ＭＳ Ｐゴシック"/>
                <a:cs typeface="ＭＳ Ｐゴシック"/>
              </a:rPr>
              <a:t>K. Igenbergs, A. Veiter, F. Aumayr, Vienna University of Technology / IAP</a:t>
            </a:r>
          </a:p>
          <a:p>
            <a:pPr algn="ctr" defTabSz="457200"/>
            <a:r>
              <a:rPr lang="de-DE" b="0">
                <a:ea typeface="ＭＳ Ｐゴシック"/>
                <a:cs typeface="ＭＳ Ｐゴシック"/>
              </a:rPr>
              <a:t>In co-operation with J. Schweinzer, IPP Garching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193D771D-942B-440E-BEC2-416EA02C21CF}" type="slidenum">
              <a:rPr lang="en-US"/>
              <a:pPr>
                <a:defRPr/>
              </a:pPr>
              <a:t>33</a:t>
            </a:fld>
            <a:endParaRPr lang="en-US"/>
          </a:p>
        </p:txBody>
      </p:sp>
      <p:sp>
        <p:nvSpPr>
          <p:cNvPr id="56322" name="Rectangle 2"/>
          <p:cNvSpPr>
            <a:spLocks noGrp="1" noChangeArrowheads="1"/>
          </p:cNvSpPr>
          <p:nvPr>
            <p:ph type="title" idx="4294967295"/>
          </p:nvPr>
        </p:nvSpPr>
        <p:spPr/>
        <p:txBody>
          <a:bodyPr/>
          <a:lstStyle/>
          <a:p>
            <a:r>
              <a:rPr lang="en-GB" smtClean="0"/>
              <a:t>AMNS: Contributors</a:t>
            </a:r>
          </a:p>
        </p:txBody>
      </p:sp>
      <p:sp>
        <p:nvSpPr>
          <p:cNvPr id="56323" name="Rectangle 3"/>
          <p:cNvSpPr>
            <a:spLocks noGrp="1" noChangeArrowheads="1"/>
          </p:cNvSpPr>
          <p:nvPr>
            <p:ph type="body" idx="4294967295"/>
          </p:nvPr>
        </p:nvSpPr>
        <p:spPr/>
        <p:txBody>
          <a:bodyPr/>
          <a:lstStyle/>
          <a:p>
            <a:pPr>
              <a:lnSpc>
                <a:spcPct val="80000"/>
              </a:lnSpc>
            </a:pPr>
            <a:r>
              <a:rPr lang="en-GB" sz="2000" smtClean="0"/>
              <a:t>Vasily Kiptily	</a:t>
            </a:r>
          </a:p>
          <a:p>
            <a:pPr>
              <a:lnSpc>
                <a:spcPct val="80000"/>
              </a:lnSpc>
            </a:pPr>
            <a:r>
              <a:rPr lang="en-GB" sz="2000" smtClean="0"/>
              <a:t>Martin O'Mullane	</a:t>
            </a:r>
          </a:p>
          <a:p>
            <a:pPr>
              <a:lnSpc>
                <a:spcPct val="80000"/>
              </a:lnSpc>
            </a:pPr>
            <a:r>
              <a:rPr lang="en-GB" sz="2000" smtClean="0"/>
              <a:t>Francisco Guzman	</a:t>
            </a:r>
          </a:p>
          <a:p>
            <a:pPr>
              <a:lnSpc>
                <a:spcPct val="80000"/>
              </a:lnSpc>
            </a:pPr>
            <a:r>
              <a:rPr lang="en-GB" sz="2000" smtClean="0"/>
              <a:t>Karoly Tokesi	</a:t>
            </a:r>
          </a:p>
          <a:p>
            <a:pPr>
              <a:lnSpc>
                <a:spcPct val="80000"/>
              </a:lnSpc>
            </a:pPr>
            <a:r>
              <a:rPr lang="en-GB" sz="2000" smtClean="0"/>
              <a:t>Klaus Schmid	</a:t>
            </a:r>
          </a:p>
          <a:p>
            <a:pPr>
              <a:lnSpc>
                <a:spcPct val="80000"/>
              </a:lnSpc>
            </a:pPr>
            <a:r>
              <a:rPr lang="en-GB" sz="2000" smtClean="0"/>
              <a:t>Viorica Stancalie	</a:t>
            </a:r>
          </a:p>
          <a:p>
            <a:pPr>
              <a:lnSpc>
                <a:spcPct val="80000"/>
              </a:lnSpc>
            </a:pPr>
            <a:r>
              <a:rPr lang="en-GB" sz="2000" smtClean="0"/>
              <a:t>Vasile Pais	</a:t>
            </a:r>
          </a:p>
          <a:p>
            <a:pPr>
              <a:lnSpc>
                <a:spcPct val="80000"/>
              </a:lnSpc>
            </a:pPr>
            <a:r>
              <a:rPr lang="en-GB" sz="2000" smtClean="0">
                <a:solidFill>
                  <a:srgbClr val="FF0000"/>
                </a:solidFill>
              </a:rPr>
              <a:t>Florina Andreea Mihailescu	</a:t>
            </a:r>
          </a:p>
          <a:p>
            <a:pPr>
              <a:lnSpc>
                <a:spcPct val="80000"/>
              </a:lnSpc>
            </a:pPr>
            <a:r>
              <a:rPr lang="en-GB" sz="2000" smtClean="0">
                <a:solidFill>
                  <a:srgbClr val="FF0000"/>
                </a:solidFill>
              </a:rPr>
              <a:t>Friedrich Aumayr	</a:t>
            </a:r>
          </a:p>
          <a:p>
            <a:pPr>
              <a:lnSpc>
                <a:spcPct val="80000"/>
              </a:lnSpc>
            </a:pPr>
            <a:r>
              <a:rPr lang="en-GB" sz="2000" smtClean="0">
                <a:solidFill>
                  <a:srgbClr val="FF0000"/>
                </a:solidFill>
              </a:rPr>
              <a:t>Veiter Alexander	</a:t>
            </a:r>
          </a:p>
          <a:p>
            <a:pPr>
              <a:lnSpc>
                <a:spcPct val="80000"/>
              </a:lnSpc>
            </a:pPr>
            <a:r>
              <a:rPr lang="en-GB" sz="2000" smtClean="0">
                <a:solidFill>
                  <a:srgbClr val="FF0000"/>
                </a:solidFill>
              </a:rPr>
              <a:t>Denifl Stephan	</a:t>
            </a:r>
          </a:p>
          <a:p>
            <a:pPr>
              <a:lnSpc>
                <a:spcPct val="80000"/>
              </a:lnSpc>
            </a:pPr>
            <a:r>
              <a:rPr lang="en-GB" sz="2000" smtClean="0">
                <a:solidFill>
                  <a:srgbClr val="FF0000"/>
                </a:solidFill>
              </a:rPr>
              <a:t>Harnisch Martina	</a:t>
            </a:r>
          </a:p>
          <a:p>
            <a:pPr>
              <a:lnSpc>
                <a:spcPct val="80000"/>
              </a:lnSpc>
            </a:pPr>
            <a:r>
              <a:rPr lang="en-GB" sz="2000" smtClean="0">
                <a:solidFill>
                  <a:srgbClr val="FF0000"/>
                </a:solidFill>
              </a:rPr>
              <a:t>Tanzer Katrin	</a:t>
            </a:r>
          </a:p>
          <a:p>
            <a:pPr>
              <a:lnSpc>
                <a:spcPct val="80000"/>
              </a:lnSpc>
            </a:pPr>
            <a:r>
              <a:rPr lang="en-GB" sz="2000" smtClean="0">
                <a:solidFill>
                  <a:srgbClr val="FF0000"/>
                </a:solidFill>
              </a:rPr>
              <a:t>Puschnigg Benjamin</a:t>
            </a:r>
            <a:r>
              <a:rPr lang="en-GB" sz="2000" smtClean="0"/>
              <a:t>	</a:t>
            </a:r>
          </a:p>
          <a:p>
            <a:pPr>
              <a:lnSpc>
                <a:spcPct val="80000"/>
              </a:lnSpc>
            </a:pPr>
            <a:r>
              <a:rPr lang="en-GB" sz="2000" smtClean="0"/>
              <a:t>Angelines Alberto	</a:t>
            </a:r>
          </a:p>
          <a:p>
            <a:pPr>
              <a:lnSpc>
                <a:spcPct val="80000"/>
              </a:lnSpc>
            </a:pPr>
            <a:r>
              <a:rPr lang="en-GB" sz="2000" smtClean="0"/>
              <a:t>Rafael Mayo	</a:t>
            </a:r>
          </a:p>
          <a:p>
            <a:pPr>
              <a:lnSpc>
                <a:spcPct val="80000"/>
              </a:lnSpc>
            </a:pPr>
            <a:r>
              <a:rPr lang="en-GB" sz="2000" smtClean="0"/>
              <a:t>David Tskhakaya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0510E113-A642-43C5-9219-6B92F3B18790}" type="slidenum">
              <a:rPr lang="en-US"/>
              <a:pPr>
                <a:defRPr/>
              </a:pPr>
              <a:t>34</a:t>
            </a:fld>
            <a:endParaRPr lang="en-US"/>
          </a:p>
        </p:txBody>
      </p:sp>
      <p:sp>
        <p:nvSpPr>
          <p:cNvPr id="50179" name="Rectangle 2"/>
          <p:cNvSpPr>
            <a:spLocks noGrp="1" noChangeArrowheads="1"/>
          </p:cNvSpPr>
          <p:nvPr>
            <p:ph type="title"/>
          </p:nvPr>
        </p:nvSpPr>
        <p:spPr/>
        <p:txBody>
          <a:bodyPr/>
          <a:lstStyle/>
          <a:p>
            <a:r>
              <a:rPr lang="en-GB" smtClean="0"/>
              <a:t>Issues and Challenges</a:t>
            </a:r>
          </a:p>
        </p:txBody>
      </p:sp>
      <p:sp>
        <p:nvSpPr>
          <p:cNvPr id="50180" name="Rectangle 3"/>
          <p:cNvSpPr>
            <a:spLocks noGrp="1" noChangeArrowheads="1"/>
          </p:cNvSpPr>
          <p:nvPr>
            <p:ph type="body" idx="1"/>
          </p:nvPr>
        </p:nvSpPr>
        <p:spPr/>
        <p:txBody>
          <a:bodyPr/>
          <a:lstStyle/>
          <a:p>
            <a:pPr>
              <a:lnSpc>
                <a:spcPct val="90000"/>
              </a:lnSpc>
              <a:buFontTx/>
              <a:buChar char="•"/>
            </a:pPr>
            <a:r>
              <a:rPr lang="en-GB" smtClean="0"/>
              <a:t>UAL stability</a:t>
            </a:r>
          </a:p>
          <a:p>
            <a:pPr lvl="1">
              <a:lnSpc>
                <a:spcPct val="90000"/>
              </a:lnSpc>
              <a:buFontTx/>
              <a:buChar char="–"/>
            </a:pPr>
            <a:r>
              <a:rPr lang="en-GB" smtClean="0"/>
              <a:t>problem for both AMNS and IMP3 activities</a:t>
            </a:r>
          </a:p>
          <a:p>
            <a:pPr lvl="2">
              <a:lnSpc>
                <a:spcPct val="90000"/>
              </a:lnSpc>
              <a:buFontTx/>
              <a:buChar char="•"/>
            </a:pPr>
            <a:r>
              <a:rPr lang="en-GB" smtClean="0"/>
              <a:t>seems to have been solved</a:t>
            </a:r>
          </a:p>
          <a:p>
            <a:pPr>
              <a:lnSpc>
                <a:spcPct val="90000"/>
              </a:lnSpc>
              <a:buFontTx/>
              <a:buChar char="•"/>
            </a:pPr>
            <a:r>
              <a:rPr lang="en-GB" smtClean="0"/>
              <a:t>Data structure enhancements needed</a:t>
            </a:r>
          </a:p>
          <a:p>
            <a:pPr lvl="1">
              <a:lnSpc>
                <a:spcPct val="90000"/>
              </a:lnSpc>
              <a:buFontTx/>
              <a:buChar char="–"/>
            </a:pPr>
            <a:r>
              <a:rPr lang="en-GB" smtClean="0"/>
              <a:t>AMNS </a:t>
            </a:r>
          </a:p>
          <a:p>
            <a:pPr lvl="2">
              <a:lnSpc>
                <a:spcPct val="90000"/>
              </a:lnSpc>
              <a:buFontTx/>
              <a:buChar char="•"/>
            </a:pPr>
            <a:r>
              <a:rPr lang="en-GB" smtClean="0"/>
              <a:t>changes wrt reactants and products</a:t>
            </a:r>
          </a:p>
          <a:p>
            <a:pPr lvl="2">
              <a:lnSpc>
                <a:spcPct val="90000"/>
              </a:lnSpc>
              <a:buFontTx/>
              <a:buChar char="•"/>
            </a:pPr>
            <a:r>
              <a:rPr lang="en-GB" smtClean="0"/>
              <a:t>remove composition / desc_impur / neutcompo (replaced by compositions)</a:t>
            </a:r>
          </a:p>
          <a:p>
            <a:pPr lvl="1">
              <a:lnSpc>
                <a:spcPct val="90000"/>
              </a:lnSpc>
              <a:buFontTx/>
              <a:buChar char="–"/>
            </a:pPr>
            <a:r>
              <a:rPr lang="en-GB" smtClean="0"/>
              <a:t>IMP3</a:t>
            </a:r>
          </a:p>
          <a:p>
            <a:pPr lvl="2">
              <a:lnSpc>
                <a:spcPct val="90000"/>
              </a:lnSpc>
              <a:buFontTx/>
              <a:buChar char="•"/>
            </a:pPr>
            <a:r>
              <a:rPr lang="en-GB" smtClean="0"/>
              <a:t>need a place to keep track of pressure, density, etc from fast particles</a:t>
            </a:r>
          </a:p>
          <a:p>
            <a:pPr lvl="2">
              <a:lnSpc>
                <a:spcPct val="90000"/>
              </a:lnSpc>
              <a:buFontTx/>
              <a:buChar char="•"/>
            </a:pPr>
            <a:r>
              <a:rPr lang="en-GB" smtClean="0"/>
              <a:t>some additional fields needed for both core and edge</a:t>
            </a:r>
          </a:p>
          <a:p>
            <a:pPr>
              <a:lnSpc>
                <a:spcPct val="90000"/>
              </a:lnSpc>
              <a:buFontTx/>
              <a:buChar char="•"/>
            </a:pPr>
            <a:r>
              <a:rPr lang="en-GB" smtClean="0"/>
              <a:t>Core-Edge workflow needs to be converted to Kepler form Fortran</a:t>
            </a:r>
          </a:p>
          <a:p>
            <a:pPr lvl="1">
              <a:lnSpc>
                <a:spcPct val="90000"/>
              </a:lnSpc>
              <a:buFontTx/>
              <a:buChar char="–"/>
            </a:pPr>
            <a:r>
              <a:rPr lang="en-GB" smtClean="0"/>
              <a:t>main issue is the zoo of inputs needed by SOLPS which expects data in particular places with respect to $PWD and $SOLPSTOP</a:t>
            </a:r>
          </a:p>
          <a:p>
            <a:pPr>
              <a:lnSpc>
                <a:spcPct val="90000"/>
              </a:lnSpc>
              <a:buFontTx/>
              <a:buChar char="•"/>
            </a:pPr>
            <a:r>
              <a:rPr lang="en-GB" smtClean="0"/>
              <a:t>Edge codes</a:t>
            </a:r>
          </a:p>
          <a:p>
            <a:pPr lvl="1">
              <a:lnSpc>
                <a:spcPct val="90000"/>
              </a:lnSpc>
              <a:buFontTx/>
              <a:buChar char="–"/>
            </a:pPr>
            <a:r>
              <a:rPr lang="en-GB" smtClean="0"/>
              <a:t>need to bring fully into ITM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FD128124-6782-4B78-A256-CB456FFE2F48}" type="slidenum">
              <a:rPr lang="en-US"/>
              <a:pPr>
                <a:defRPr/>
              </a:pPr>
              <a:t>35</a:t>
            </a:fld>
            <a:endParaRPr lang="en-US"/>
          </a:p>
        </p:txBody>
      </p:sp>
      <p:sp>
        <p:nvSpPr>
          <p:cNvPr id="51203" name="Rectangle 2"/>
          <p:cNvSpPr>
            <a:spLocks noGrp="1" noChangeArrowheads="1"/>
          </p:cNvSpPr>
          <p:nvPr>
            <p:ph type="title"/>
          </p:nvPr>
        </p:nvSpPr>
        <p:spPr/>
        <p:txBody>
          <a:bodyPr/>
          <a:lstStyle/>
          <a:p>
            <a:r>
              <a:rPr lang="en-GB" smtClean="0"/>
              <a:t>Next Steps?</a:t>
            </a:r>
          </a:p>
        </p:txBody>
      </p:sp>
      <p:sp>
        <p:nvSpPr>
          <p:cNvPr id="51204" name="Rectangle 3"/>
          <p:cNvSpPr>
            <a:spLocks noGrp="1" noChangeArrowheads="1"/>
          </p:cNvSpPr>
          <p:nvPr>
            <p:ph type="body" idx="1"/>
          </p:nvPr>
        </p:nvSpPr>
        <p:spPr/>
        <p:txBody>
          <a:bodyPr/>
          <a:lstStyle/>
          <a:p>
            <a:pPr>
              <a:buFontTx/>
              <a:buChar char="•"/>
            </a:pPr>
            <a:r>
              <a:rPr lang="en-GB" smtClean="0"/>
              <a:t>Core-Edge workflow needs to be converted to Kepler form Fortran</a:t>
            </a:r>
          </a:p>
          <a:p>
            <a:pPr>
              <a:buFontTx/>
              <a:buChar char="•"/>
            </a:pPr>
            <a:r>
              <a:rPr lang="en-GB" smtClean="0"/>
              <a:t>Edge codes</a:t>
            </a:r>
          </a:p>
          <a:p>
            <a:pPr lvl="1">
              <a:buFontTx/>
              <a:buChar char="–"/>
            </a:pPr>
            <a:r>
              <a:rPr lang="en-GB" smtClean="0"/>
              <a:t>need to bring fully into ITM</a:t>
            </a:r>
          </a:p>
          <a:p>
            <a:pPr>
              <a:buFontTx/>
              <a:buChar char="•"/>
            </a:pPr>
            <a:r>
              <a:rPr lang="en-GB" smtClean="0"/>
              <a:t>AMNS</a:t>
            </a:r>
          </a:p>
          <a:p>
            <a:pPr lvl="1">
              <a:buFontTx/>
              <a:buChar char="–"/>
            </a:pPr>
            <a:r>
              <a:rPr lang="en-GB" smtClean="0"/>
              <a:t>support for Java and/or Matlab?</a:t>
            </a:r>
          </a:p>
          <a:p>
            <a:pPr>
              <a:buFontTx/>
              <a:buChar char="•"/>
            </a:pPr>
            <a:r>
              <a:rPr lang="en-GB" smtClean="0"/>
              <a:t>Core</a:t>
            </a:r>
          </a:p>
          <a:p>
            <a:pPr lvl="1">
              <a:buFontTx/>
              <a:buChar char="–"/>
            </a:pPr>
            <a:r>
              <a:rPr lang="en-GB" smtClean="0"/>
              <a:t>Need a better way of setting up, running and monitoring cases</a:t>
            </a:r>
          </a:p>
          <a:p>
            <a:pPr lvl="2">
              <a:buFontTx/>
              <a:buChar char="•"/>
            </a:pPr>
            <a:r>
              <a:rPr lang="en-GB" smtClean="0"/>
              <a:t>Had a phase with significant development activity</a:t>
            </a:r>
          </a:p>
          <a:p>
            <a:pPr lvl="2">
              <a:buFontTx/>
              <a:buChar char="•"/>
            </a:pPr>
            <a:r>
              <a:rPr lang="en-GB" smtClean="0"/>
              <a:t>Now need to move to making it easier for users!</a:t>
            </a:r>
          </a:p>
          <a:p>
            <a:pPr lvl="1">
              <a:buFontTx/>
              <a:buChar char="–"/>
            </a:pPr>
            <a:r>
              <a:rPr lang="en-GB" smtClean="0"/>
              <a:t>Need </a:t>
            </a:r>
          </a:p>
          <a:p>
            <a:pPr lvl="2">
              <a:buFontTx/>
              <a:buChar char="•"/>
            </a:pPr>
            <a:r>
              <a:rPr lang="en-GB" smtClean="0"/>
              <a:t>Neoclassical code(s)</a:t>
            </a:r>
          </a:p>
          <a:p>
            <a:pPr lvl="2">
              <a:buFontTx/>
              <a:buChar char="•"/>
            </a:pPr>
            <a:r>
              <a:rPr lang="en-GB" smtClean="0"/>
              <a:t>Transport modules which include impurities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6" name="Rectangle 6"/>
          <p:cNvSpPr>
            <a:spLocks noGrp="1" noChangeArrowheads="1"/>
          </p:cNvSpPr>
          <p:nvPr>
            <p:ph type="sldNum" sz="quarter" idx="11"/>
          </p:nvPr>
        </p:nvSpPr>
        <p:spPr>
          <a:ln/>
        </p:spPr>
        <p:txBody>
          <a:bodyPr/>
          <a:lstStyle/>
          <a:p>
            <a:pPr>
              <a:defRPr/>
            </a:pPr>
            <a:fld id="{AB87FDCC-F34A-4A97-A171-53E88081FA92}" type="slidenum">
              <a:rPr lang="en-US"/>
              <a:pPr>
                <a:defRPr/>
              </a:pPr>
              <a:t>36</a:t>
            </a:fld>
            <a:endParaRPr lang="en-US"/>
          </a:p>
        </p:txBody>
      </p:sp>
      <p:sp>
        <p:nvSpPr>
          <p:cNvPr id="57346" name="Rectangle 2"/>
          <p:cNvSpPr>
            <a:spLocks noGrp="1" noChangeArrowheads="1"/>
          </p:cNvSpPr>
          <p:nvPr>
            <p:ph type="title" idx="4294967295"/>
          </p:nvPr>
        </p:nvSpPr>
        <p:spPr/>
        <p:txBody>
          <a:bodyPr/>
          <a:lstStyle/>
          <a:p>
            <a:r>
              <a:rPr lang="en-GB" smtClean="0"/>
              <a:t>Thanks</a:t>
            </a:r>
          </a:p>
        </p:txBody>
      </p:sp>
      <p:sp>
        <p:nvSpPr>
          <p:cNvPr id="57347" name="Rectangle 3"/>
          <p:cNvSpPr>
            <a:spLocks noGrp="1" noChangeArrowheads="1"/>
          </p:cNvSpPr>
          <p:nvPr>
            <p:ph type="body" idx="4294967295"/>
          </p:nvPr>
        </p:nvSpPr>
        <p:spPr/>
        <p:txBody>
          <a:bodyPr/>
          <a:lstStyle/>
          <a:p>
            <a:pPr>
              <a:lnSpc>
                <a:spcPct val="120000"/>
              </a:lnSpc>
            </a:pPr>
            <a:r>
              <a:rPr lang="en-GB" sz="4000" smtClean="0">
                <a:solidFill>
                  <a:schemeClr val="tx1"/>
                </a:solidFill>
              </a:rPr>
              <a:t>I would like to take this opportunity to thank all those</a:t>
            </a:r>
          </a:p>
          <a:p>
            <a:pPr lvl="1">
              <a:lnSpc>
                <a:spcPct val="120000"/>
              </a:lnSpc>
            </a:pPr>
            <a:r>
              <a:rPr lang="en-GB" sz="3600" smtClean="0">
                <a:solidFill>
                  <a:schemeClr val="tx1"/>
                </a:solidFill>
              </a:rPr>
              <a:t>who have worked with me in IMP3 since it inception</a:t>
            </a:r>
          </a:p>
          <a:p>
            <a:pPr lvl="1">
              <a:lnSpc>
                <a:spcPct val="120000"/>
              </a:lnSpc>
            </a:pPr>
            <a:r>
              <a:rPr lang="en-GB" sz="3600" smtClean="0">
                <a:solidFill>
                  <a:schemeClr val="tx1"/>
                </a:solidFill>
              </a:rPr>
              <a:t>who have worked with me in AMNS</a:t>
            </a:r>
          </a:p>
          <a:p>
            <a:pPr lvl="1">
              <a:lnSpc>
                <a:spcPct val="120000"/>
              </a:lnSpc>
            </a:pPr>
            <a:r>
              <a:rPr lang="en-GB" sz="3600" smtClean="0">
                <a:solidFill>
                  <a:schemeClr val="tx1"/>
                </a:solidFill>
              </a:rPr>
              <a:t>all in the ITM who have contributed to its success</a:t>
            </a:r>
          </a:p>
        </p:txBody>
      </p:sp>
      <p:sp>
        <p:nvSpPr>
          <p:cNvPr id="57348" name="Text Box 4"/>
          <p:cNvSpPr txBox="1">
            <a:spLocks noChangeArrowheads="1"/>
          </p:cNvSpPr>
          <p:nvPr/>
        </p:nvSpPr>
        <p:spPr bwMode="auto">
          <a:xfrm rot="-2051310">
            <a:off x="2322513" y="2297113"/>
            <a:ext cx="4913312" cy="1555750"/>
          </a:xfrm>
          <a:prstGeom prst="rect">
            <a:avLst/>
          </a:prstGeom>
          <a:solidFill>
            <a:schemeClr val="bg1"/>
          </a:solidFill>
          <a:ln w="9525">
            <a:noFill/>
            <a:miter lim="800000"/>
            <a:headEnd/>
            <a:tailEnd/>
          </a:ln>
          <a:effectLst/>
        </p:spPr>
        <p:txBody>
          <a:bodyPr>
            <a:spAutoFit/>
          </a:bodyPr>
          <a:lstStyle/>
          <a:p>
            <a:r>
              <a:rPr lang="en-GB" sz="9600">
                <a:solidFill>
                  <a:srgbClr val="FF3300"/>
                </a:solidFill>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5" name="Rectangle 6"/>
          <p:cNvSpPr>
            <a:spLocks noGrp="1" noChangeArrowheads="1"/>
          </p:cNvSpPr>
          <p:nvPr>
            <p:ph type="sldNum" sz="quarter" idx="11"/>
          </p:nvPr>
        </p:nvSpPr>
        <p:spPr>
          <a:ln/>
        </p:spPr>
        <p:txBody>
          <a:bodyPr/>
          <a:lstStyle/>
          <a:p>
            <a:pPr>
              <a:defRPr/>
            </a:pPr>
            <a:fld id="{EEAB31C8-FB69-4908-A045-42392C220DCC}" type="slidenum">
              <a:rPr lang="en-US"/>
              <a:pPr>
                <a:defRPr/>
              </a:pPr>
              <a:t>4</a:t>
            </a:fld>
            <a:endParaRPr lang="en-US"/>
          </a:p>
        </p:txBody>
      </p:sp>
      <p:sp>
        <p:nvSpPr>
          <p:cNvPr id="17411" name="Text Box 3"/>
          <p:cNvSpPr txBox="1">
            <a:spLocks noChangeArrowheads="1"/>
          </p:cNvSpPr>
          <p:nvPr/>
        </p:nvSpPr>
        <p:spPr bwMode="auto">
          <a:xfrm>
            <a:off x="457200" y="1052513"/>
            <a:ext cx="8216900" cy="5256212"/>
          </a:xfrm>
          <a:prstGeom prst="rect">
            <a:avLst/>
          </a:prstGeom>
          <a:noFill/>
          <a:ln w="9525">
            <a:noFill/>
            <a:round/>
            <a:headEnd/>
            <a:tailEnd/>
          </a:ln>
        </p:spPr>
        <p:txBody>
          <a:bodyPr lIns="0" tIns="0" rIns="0" bIns="0"/>
          <a:lstStyle/>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400" b="0">
                <a:solidFill>
                  <a:srgbClr val="000000"/>
                </a:solidFill>
                <a:cs typeface="DejaVu Sans" pitchFamily="34" charset="0"/>
              </a:rPr>
              <a:t>Philippe HUYNH, Vincent BASIUK</a:t>
            </a:r>
          </a:p>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2400" b="0">
              <a:solidFill>
                <a:srgbClr val="000000"/>
              </a:solidFill>
              <a:cs typeface="DejaVu Sans" pitchFamily="34" charset="0"/>
            </a:endParaRPr>
          </a:p>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400" b="0">
                <a:solidFill>
                  <a:srgbClr val="000000"/>
                </a:solidFill>
                <a:cs typeface="DejaVu Sans" pitchFamily="34" charset="0"/>
              </a:rPr>
              <a:t>There are 4 main activities</a:t>
            </a:r>
          </a:p>
          <a:p>
            <a:pPr marL="731838" lvl="1" indent="-274638" algn="just" defTabSz="449263">
              <a:lnSpc>
                <a:spcPct val="150000"/>
              </a:lnSpc>
              <a:spcBef>
                <a:spcPts val="800"/>
              </a:spcBef>
              <a:buClr>
                <a:srgbClr val="000000"/>
              </a:buClr>
              <a:buSzPct val="100000"/>
              <a:buFont typeface="Times New Roman" pitchFamily="18"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400" b="0">
                <a:solidFill>
                  <a:srgbClr val="000000"/>
                </a:solidFill>
                <a:cs typeface="DejaVu Sans" pitchFamily="34" charset="0"/>
              </a:rPr>
              <a:t>Coupling with Free Boundary Equilibrium Codes (Cedres++ and Freebie)</a:t>
            </a:r>
          </a:p>
          <a:p>
            <a:pPr marL="731838" lvl="1" indent="-274638" algn="just" defTabSz="449263">
              <a:lnSpc>
                <a:spcPct val="150000"/>
              </a:lnSpc>
              <a:spcBef>
                <a:spcPts val="800"/>
              </a:spcBef>
              <a:buClr>
                <a:srgbClr val="000000"/>
              </a:buClr>
              <a:buSzPct val="100000"/>
              <a:buFont typeface="Times New Roman" pitchFamily="18"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400" b="0">
                <a:solidFill>
                  <a:srgbClr val="000000"/>
                </a:solidFill>
                <a:cs typeface="DejaVu Sans" pitchFamily="34" charset="0"/>
              </a:rPr>
              <a:t>Coupling with an Impurity Transport Solver</a:t>
            </a:r>
          </a:p>
          <a:p>
            <a:pPr marL="731838" lvl="1" indent="-274638" algn="just" defTabSz="449263">
              <a:lnSpc>
                <a:spcPct val="150000"/>
              </a:lnSpc>
              <a:spcBef>
                <a:spcPts val="800"/>
              </a:spcBef>
              <a:buClr>
                <a:srgbClr val="000000"/>
              </a:buClr>
              <a:buSzPct val="100000"/>
              <a:buFont typeface="Times New Roman" pitchFamily="18"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400" b="0">
                <a:solidFill>
                  <a:srgbClr val="000000"/>
                </a:solidFill>
                <a:cs typeface="DejaVu Sans" pitchFamily="34" charset="0"/>
              </a:rPr>
              <a:t>Coupling with NTM modules</a:t>
            </a:r>
          </a:p>
          <a:p>
            <a:pPr marL="731838" lvl="1" indent="-274638" algn="just" defTabSz="449263">
              <a:lnSpc>
                <a:spcPct val="150000"/>
              </a:lnSpc>
              <a:spcBef>
                <a:spcPts val="800"/>
              </a:spcBef>
              <a:buClr>
                <a:srgbClr val="000000"/>
              </a:buClr>
              <a:buSzPct val="100000"/>
              <a:buFont typeface="Times New Roman" pitchFamily="18"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400" b="0">
                <a:solidFill>
                  <a:srgbClr val="000000"/>
                </a:solidFill>
                <a:cs typeface="DejaVu Sans" pitchFamily="34" charset="0"/>
              </a:rPr>
              <a:t>Validation of Electron Density Simulation</a:t>
            </a:r>
          </a:p>
        </p:txBody>
      </p:sp>
      <p:sp>
        <p:nvSpPr>
          <p:cNvPr id="17412" name="Rectangle 7"/>
          <p:cNvSpPr>
            <a:spLocks noGrp="1" noChangeArrowheads="1"/>
          </p:cNvSpPr>
          <p:nvPr>
            <p:ph type="title"/>
          </p:nvPr>
        </p:nvSpPr>
        <p:spPr/>
        <p:txBody>
          <a:bodyPr/>
          <a:lstStyle/>
          <a:p>
            <a:r>
              <a:rPr lang="en-GB" smtClean="0"/>
              <a:t>ETS-C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13" name="Rectangle 6"/>
          <p:cNvSpPr>
            <a:spLocks noGrp="1" noChangeArrowheads="1"/>
          </p:cNvSpPr>
          <p:nvPr>
            <p:ph type="sldNum" sz="quarter" idx="11"/>
          </p:nvPr>
        </p:nvSpPr>
        <p:spPr>
          <a:ln/>
        </p:spPr>
        <p:txBody>
          <a:bodyPr/>
          <a:lstStyle/>
          <a:p>
            <a:pPr>
              <a:defRPr/>
            </a:pPr>
            <a:fld id="{97C0AE32-51EF-46A5-BDA2-AA2C169456A2}" type="slidenum">
              <a:rPr lang="en-US"/>
              <a:pPr>
                <a:defRPr/>
              </a:pPr>
              <a:t>5</a:t>
            </a:fld>
            <a:endParaRPr lang="en-US"/>
          </a:p>
        </p:txBody>
      </p:sp>
      <p:sp>
        <p:nvSpPr>
          <p:cNvPr id="12" name="Rectangle 6"/>
          <p:cNvSpPr txBox="1">
            <a:spLocks noGrp="1" noChangeArrowheads="1"/>
          </p:cNvSpPr>
          <p:nvPr/>
        </p:nvSpPr>
        <p:spPr bwMode="auto">
          <a:xfrm>
            <a:off x="8353425" y="6597650"/>
            <a:ext cx="755650" cy="260350"/>
          </a:xfrm>
          <a:prstGeom prst="rect">
            <a:avLst/>
          </a:prstGeom>
          <a:noFill/>
          <a:ln>
            <a:miter lim="800000"/>
            <a:headEnd/>
            <a:tailEnd/>
          </a:ln>
        </p:spPr>
        <p:txBody>
          <a:bodyPr/>
          <a:lstStyle/>
          <a:p>
            <a:pPr algn="r">
              <a:defRPr/>
            </a:pPr>
            <a:fld id="{B9C803FB-50FD-4782-AD4C-EE30E99263D4}" type="slidenum">
              <a:rPr lang="en-US" sz="1000">
                <a:solidFill>
                  <a:srgbClr val="003399"/>
                </a:solidFill>
                <a:cs typeface="+mn-cs"/>
              </a:rPr>
              <a:pPr algn="r">
                <a:defRPr/>
              </a:pPr>
              <a:t>5</a:t>
            </a:fld>
            <a:endParaRPr lang="en-US" sz="1000">
              <a:solidFill>
                <a:srgbClr val="003399"/>
              </a:solidFill>
              <a:cs typeface="+mn-cs"/>
            </a:endParaRPr>
          </a:p>
        </p:txBody>
      </p:sp>
      <p:sp>
        <p:nvSpPr>
          <p:cNvPr id="6" name="CasellaDiTesto 6"/>
          <p:cNvSpPr txBox="1">
            <a:spLocks noChangeArrowheads="1"/>
          </p:cNvSpPr>
          <p:nvPr/>
        </p:nvSpPr>
        <p:spPr bwMode="auto">
          <a:xfrm>
            <a:off x="87313" y="3155950"/>
            <a:ext cx="4772025" cy="12303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2000" b="0" dirty="0">
                <a:solidFill>
                  <a:srgbClr val="FF0000"/>
                </a:solidFill>
                <a:latin typeface="+mn-lt"/>
                <a:cs typeface="+mn-cs"/>
              </a:rPr>
              <a:t>Simulation of a </a:t>
            </a:r>
            <a:r>
              <a:rPr lang="en-GB" altLang="en-US" sz="2000" b="0" dirty="0" smtClean="0">
                <a:solidFill>
                  <a:srgbClr val="FF0000"/>
                </a:solidFill>
                <a:latin typeface="+mn-lt"/>
                <a:cs typeface="+mn-cs"/>
              </a:rPr>
              <a:t>VDE in </a:t>
            </a:r>
            <a:r>
              <a:rPr lang="en-GB" altLang="en-US" sz="2000" b="0" dirty="0">
                <a:solidFill>
                  <a:srgbClr val="FF0000"/>
                </a:solidFill>
                <a:latin typeface="+mn-lt"/>
                <a:cs typeface="+mn-cs"/>
              </a:rPr>
              <a:t>ITER. </a:t>
            </a:r>
            <a:endParaRPr lang="en-GB" altLang="en-US" sz="2000" b="0" dirty="0" smtClean="0">
              <a:solidFill>
                <a:srgbClr val="FF0000"/>
              </a:solidFill>
              <a:latin typeface="+mn-lt"/>
              <a:cs typeface="+mn-cs"/>
            </a:endParaRPr>
          </a:p>
          <a:p>
            <a:pPr eaLnBrk="1" hangingPunct="1">
              <a:defRPr/>
            </a:pPr>
            <a:r>
              <a:rPr lang="en-GB" altLang="en-US" sz="1800" b="0" dirty="0" smtClean="0">
                <a:latin typeface="+mn-lt"/>
                <a:cs typeface="+mn-cs"/>
              </a:rPr>
              <a:t>The </a:t>
            </a:r>
            <a:r>
              <a:rPr lang="en-GB" altLang="en-US" sz="1800" b="0" dirty="0">
                <a:latin typeface="+mn-lt"/>
                <a:cs typeface="+mn-cs"/>
              </a:rPr>
              <a:t>initial plasma has </a:t>
            </a:r>
            <a:r>
              <a:rPr lang="en-GB" altLang="en-US" sz="1800" b="0" dirty="0" err="1">
                <a:latin typeface="+mn-lt"/>
                <a:cs typeface="+mn-cs"/>
              </a:rPr>
              <a:t>I</a:t>
            </a:r>
            <a:r>
              <a:rPr lang="en-GB" altLang="en-US" sz="1800" b="0" baseline="-25000" dirty="0" err="1">
                <a:latin typeface="+mn-lt"/>
                <a:cs typeface="+mn-cs"/>
              </a:rPr>
              <a:t>p</a:t>
            </a:r>
            <a:r>
              <a:rPr lang="en-GB" altLang="en-US" sz="1800" b="0" dirty="0">
                <a:latin typeface="+mn-lt"/>
                <a:cs typeface="+mn-cs"/>
              </a:rPr>
              <a:t>=11.8 MA, </a:t>
            </a:r>
            <a:endParaRPr lang="en-GB" altLang="en-US" sz="1800" b="0" dirty="0" smtClean="0">
              <a:latin typeface="+mn-lt"/>
              <a:cs typeface="+mn-cs"/>
            </a:endParaRPr>
          </a:p>
          <a:p>
            <a:pPr eaLnBrk="1" hangingPunct="1">
              <a:defRPr/>
            </a:pPr>
            <a:r>
              <a:rPr lang="en-GB" altLang="en-US" sz="1800" b="0" dirty="0" smtClean="0">
                <a:latin typeface="+mn-lt"/>
                <a:cs typeface="+mn-cs"/>
              </a:rPr>
              <a:t>elongation </a:t>
            </a:r>
            <a:r>
              <a:rPr lang="en-GB" altLang="en-US" sz="1800" b="0" dirty="0">
                <a:latin typeface="+mn-lt"/>
                <a:cs typeface="+mn-cs"/>
              </a:rPr>
              <a:t>κ=1.49, </a:t>
            </a:r>
            <a:r>
              <a:rPr lang="en-GB" altLang="en-US" sz="1800" b="0" dirty="0" smtClean="0">
                <a:latin typeface="+mn-lt"/>
                <a:cs typeface="+mn-cs"/>
              </a:rPr>
              <a:t>limited </a:t>
            </a:r>
            <a:r>
              <a:rPr lang="en-GB" altLang="en-US" sz="1800" b="0" dirty="0">
                <a:latin typeface="+mn-lt"/>
                <a:cs typeface="+mn-cs"/>
              </a:rPr>
              <a:t>on the HFS. </a:t>
            </a:r>
            <a:endParaRPr lang="en-GB" altLang="en-US" sz="1800" b="0" dirty="0" smtClean="0">
              <a:latin typeface="+mn-lt"/>
              <a:cs typeface="+mn-cs"/>
            </a:endParaRPr>
          </a:p>
          <a:p>
            <a:pPr eaLnBrk="1" hangingPunct="1">
              <a:defRPr/>
            </a:pPr>
            <a:r>
              <a:rPr lang="en-GB" altLang="en-US" sz="1800" b="0" dirty="0" smtClean="0">
                <a:latin typeface="+mn-lt"/>
                <a:cs typeface="+mn-cs"/>
              </a:rPr>
              <a:t>PF voltages are set to 0.</a:t>
            </a:r>
            <a:endParaRPr lang="en-GB" altLang="en-US" sz="1800" b="0" dirty="0">
              <a:latin typeface="+mn-lt"/>
              <a:cs typeface="+mn-cs"/>
            </a:endParaRPr>
          </a:p>
        </p:txBody>
      </p:sp>
      <p:sp>
        <p:nvSpPr>
          <p:cNvPr id="19460" name="Rectangle 2"/>
          <p:cNvSpPr>
            <a:spLocks noGrp="1" noChangeArrowheads="1"/>
          </p:cNvSpPr>
          <p:nvPr>
            <p:ph type="title" idx="4294967295"/>
          </p:nvPr>
        </p:nvSpPr>
        <p:spPr>
          <a:xfrm>
            <a:off x="949325" y="-26988"/>
            <a:ext cx="8229600" cy="838201"/>
          </a:xfrm>
        </p:spPr>
        <p:txBody>
          <a:bodyPr/>
          <a:lstStyle/>
          <a:p>
            <a:pPr eaLnBrk="1" hangingPunct="1"/>
            <a:r>
              <a:rPr lang="en-US" altLang="en-US" smtClean="0"/>
              <a:t>ETS + Free Boundary Equilibrium</a:t>
            </a:r>
            <a:br>
              <a:rPr lang="en-US" altLang="en-US" smtClean="0"/>
            </a:br>
            <a:r>
              <a:rPr lang="en-US" altLang="en-US" smtClean="0"/>
              <a:t>workflow</a:t>
            </a:r>
          </a:p>
        </p:txBody>
      </p:sp>
      <p:sp>
        <p:nvSpPr>
          <p:cNvPr id="2" name="Rectangle 1"/>
          <p:cNvSpPr/>
          <p:nvPr/>
        </p:nvSpPr>
        <p:spPr>
          <a:xfrm>
            <a:off x="1627188" y="5500688"/>
            <a:ext cx="2952750" cy="830262"/>
          </a:xfrm>
          <a:prstGeom prst="rect">
            <a:avLst/>
          </a:prstGeom>
        </p:spPr>
        <p:txBody>
          <a:bodyPr>
            <a:spAutoFit/>
          </a:bodyPr>
          <a:lstStyle/>
          <a:p>
            <a:pPr>
              <a:defRPr/>
            </a:pPr>
            <a:r>
              <a:rPr lang="en-GB" i="1" dirty="0">
                <a:solidFill>
                  <a:schemeClr val="bg2">
                    <a:lumMod val="75000"/>
                  </a:schemeClr>
                </a:solidFill>
              </a:rPr>
              <a:t>simulation by E </a:t>
            </a:r>
            <a:r>
              <a:rPr lang="en-GB" i="1" dirty="0" err="1">
                <a:solidFill>
                  <a:schemeClr val="bg2">
                    <a:lumMod val="75000"/>
                  </a:schemeClr>
                </a:solidFill>
              </a:rPr>
              <a:t>Nardon</a:t>
            </a:r>
            <a:r>
              <a:rPr lang="en-GB" i="1" dirty="0">
                <a:solidFill>
                  <a:schemeClr val="bg2">
                    <a:lumMod val="75000"/>
                  </a:schemeClr>
                </a:solidFill>
              </a:rPr>
              <a:t> </a:t>
            </a:r>
          </a:p>
          <a:p>
            <a:pPr>
              <a:defRPr/>
            </a:pPr>
            <a:r>
              <a:rPr lang="en-US" altLang="en-US" i="1" dirty="0" err="1">
                <a:solidFill>
                  <a:schemeClr val="bg1">
                    <a:lumMod val="50000"/>
                  </a:schemeClr>
                </a:solidFill>
              </a:rPr>
              <a:t>visualisation</a:t>
            </a:r>
            <a:r>
              <a:rPr lang="en-US" altLang="en-US" i="1" dirty="0">
                <a:solidFill>
                  <a:schemeClr val="bg1">
                    <a:lumMod val="50000"/>
                  </a:schemeClr>
                </a:solidFill>
              </a:rPr>
              <a:t> from CPO</a:t>
            </a:r>
          </a:p>
          <a:p>
            <a:pPr>
              <a:defRPr/>
            </a:pPr>
            <a:r>
              <a:rPr lang="en-US" altLang="en-US" i="1" dirty="0">
                <a:solidFill>
                  <a:schemeClr val="bg1">
                    <a:lumMod val="50000"/>
                  </a:schemeClr>
                </a:solidFill>
              </a:rPr>
              <a:t>courtesy D </a:t>
            </a:r>
            <a:r>
              <a:rPr lang="en-US" altLang="en-US" i="1" dirty="0" err="1">
                <a:solidFill>
                  <a:schemeClr val="bg1">
                    <a:lumMod val="50000"/>
                  </a:schemeClr>
                </a:solidFill>
              </a:rPr>
              <a:t>Coster</a:t>
            </a:r>
            <a:endParaRPr lang="en-US" altLang="en-US" i="1" dirty="0">
              <a:solidFill>
                <a:schemeClr val="bg1">
                  <a:lumMod val="50000"/>
                </a:schemeClr>
              </a:solidFill>
            </a:endParaRPr>
          </a:p>
        </p:txBody>
      </p:sp>
      <p:sp>
        <p:nvSpPr>
          <p:cNvPr id="8" name="CasellaDiTesto 3"/>
          <p:cNvSpPr txBox="1"/>
          <p:nvPr/>
        </p:nvSpPr>
        <p:spPr>
          <a:xfrm>
            <a:off x="87313" y="908050"/>
            <a:ext cx="4484687" cy="2225675"/>
          </a:xfrm>
          <a:prstGeom prst="rect">
            <a:avLst/>
          </a:prstGeom>
          <a:noFill/>
        </p:spPr>
        <p:txBody>
          <a:bodyPr>
            <a:spAutoFit/>
          </a:bodyPr>
          <a:lstStyle/>
          <a:p>
            <a:r>
              <a:rPr lang="en-GB" sz="2000" b="0">
                <a:solidFill>
                  <a:schemeClr val="accent2"/>
                </a:solidFill>
              </a:rPr>
              <a:t>The ETS workflow now includes </a:t>
            </a:r>
          </a:p>
          <a:p>
            <a:r>
              <a:rPr lang="en-GB" sz="2000" b="0">
                <a:solidFill>
                  <a:schemeClr val="accent2"/>
                </a:solidFill>
              </a:rPr>
              <a:t>a Free-Boundary Equilibrium (FBE) solver (CEDRES++, or FREEBIE):  </a:t>
            </a:r>
          </a:p>
          <a:p>
            <a:r>
              <a:rPr lang="en-GB" sz="2000" b="0">
                <a:solidFill>
                  <a:schemeClr val="accent2"/>
                </a:solidFill>
              </a:rPr>
              <a:t>a switch in the workflow allows to select </a:t>
            </a:r>
          </a:p>
          <a:p>
            <a:r>
              <a:rPr lang="en-GB" sz="2000" b="0">
                <a:solidFill>
                  <a:schemeClr val="accent2"/>
                </a:solidFill>
              </a:rPr>
              <a:t>a FBE solver in place of a fixed-boundary solver. </a:t>
            </a:r>
            <a:endParaRPr lang="it-IT" sz="2000" b="0"/>
          </a:p>
        </p:txBody>
      </p:sp>
      <p:sp>
        <p:nvSpPr>
          <p:cNvPr id="19463" name="Rectangle 3"/>
          <p:cNvSpPr>
            <a:spLocks noGrp="1" noChangeArrowheads="1"/>
          </p:cNvSpPr>
          <p:nvPr>
            <p:ph type="body" sz="half" idx="4294967295"/>
          </p:nvPr>
        </p:nvSpPr>
        <p:spPr>
          <a:xfrm>
            <a:off x="4910138" y="836613"/>
            <a:ext cx="3765550" cy="647700"/>
          </a:xfrm>
          <a:solidFill>
            <a:schemeClr val="bg1"/>
          </a:solidFill>
        </p:spPr>
        <p:txBody>
          <a:bodyPr/>
          <a:lstStyle/>
          <a:p>
            <a:pPr marL="0" indent="0" algn="ctr" eaLnBrk="1" hangingPunct="1">
              <a:spcBef>
                <a:spcPct val="0"/>
              </a:spcBef>
              <a:buFontTx/>
              <a:buNone/>
            </a:pPr>
            <a:r>
              <a:rPr lang="en-US" altLang="en-US" sz="1800" b="1" smtClean="0">
                <a:solidFill>
                  <a:schemeClr val="tx1"/>
                </a:solidFill>
              </a:rPr>
              <a:t>Toroidal current </a:t>
            </a:r>
          </a:p>
          <a:p>
            <a:pPr marL="0" indent="0" algn="ctr" eaLnBrk="1" hangingPunct="1">
              <a:spcBef>
                <a:spcPct val="0"/>
              </a:spcBef>
              <a:buFontTx/>
              <a:buNone/>
            </a:pPr>
            <a:r>
              <a:rPr lang="en-US" altLang="en-US" sz="1800" b="1" smtClean="0">
                <a:solidFill>
                  <a:schemeClr val="tx1"/>
                </a:solidFill>
              </a:rPr>
              <a:t>(visualization from CPOs)</a:t>
            </a:r>
            <a:endParaRPr lang="en-US" altLang="en-US" sz="1800" smtClean="0">
              <a:solidFill>
                <a:schemeClr val="tx1"/>
              </a:solidFill>
            </a:endParaRPr>
          </a:p>
        </p:txBody>
      </p:sp>
      <p:sp>
        <p:nvSpPr>
          <p:cNvPr id="7" name="ZoneTexte 6"/>
          <p:cNvSpPr txBox="1"/>
          <p:nvPr/>
        </p:nvSpPr>
        <p:spPr>
          <a:xfrm>
            <a:off x="1258888" y="4648200"/>
            <a:ext cx="2994025" cy="338138"/>
          </a:xfrm>
          <a:prstGeom prst="rect">
            <a:avLst/>
          </a:prstGeom>
          <a:noFill/>
        </p:spPr>
        <p:txBody>
          <a:bodyPr wrap="none">
            <a:spAutoFit/>
          </a:bodyPr>
          <a:lstStyle/>
          <a:p>
            <a:pPr>
              <a:defRPr/>
            </a:pPr>
            <a:r>
              <a:rPr lang="en-GB" i="1" dirty="0" err="1">
                <a:solidFill>
                  <a:schemeClr val="bg2">
                    <a:lumMod val="75000"/>
                  </a:schemeClr>
                </a:solidFill>
              </a:rPr>
              <a:t>Falchetto</a:t>
            </a:r>
            <a:r>
              <a:rPr lang="en-GB" i="1" dirty="0">
                <a:solidFill>
                  <a:schemeClr val="bg2">
                    <a:lumMod val="75000"/>
                  </a:schemeClr>
                </a:solidFill>
              </a:rPr>
              <a:t> et al NF submitted </a:t>
            </a:r>
          </a:p>
        </p:txBody>
      </p:sp>
      <p:pic>
        <p:nvPicPr>
          <p:cNvPr id="10" name="eq_tria.avi">
            <a:hlinkClick r:id="" action="ppaction://media"/>
            <a:hlinkHover r:id="" action="ppaction://ole?verb=0"/>
          </p:cNvPr>
          <p:cNvPicPr>
            <a:picLocks noGrp="1" noRot="1" noChangeAspect="1"/>
          </p:cNvPicPr>
          <p:nvPr>
            <p:ph type="media" sz="half" idx="4294967295"/>
            <a:videoFile r:link="rId1"/>
          </p:nvPr>
        </p:nvPicPr>
        <p:blipFill>
          <a:blip r:embed="rId3"/>
          <a:srcRect l="4623" t="6377" r="9868" b="6876"/>
          <a:stretch>
            <a:fillRect/>
          </a:stretch>
        </p:blipFill>
        <p:spPr>
          <a:xfrm>
            <a:off x="4716463" y="908050"/>
            <a:ext cx="4140200" cy="59499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vol="80000">
                <p:cTn id="7" repeatCount="indefinite"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7" name="Rectangle 6"/>
          <p:cNvSpPr>
            <a:spLocks noGrp="1" noChangeArrowheads="1"/>
          </p:cNvSpPr>
          <p:nvPr>
            <p:ph type="sldNum" sz="quarter" idx="11"/>
          </p:nvPr>
        </p:nvSpPr>
        <p:spPr>
          <a:ln/>
        </p:spPr>
        <p:txBody>
          <a:bodyPr/>
          <a:lstStyle/>
          <a:p>
            <a:pPr>
              <a:defRPr/>
            </a:pPr>
            <a:fld id="{B560B8FA-1B18-456C-8933-0C4B2EF7EC98}" type="slidenum">
              <a:rPr lang="en-US"/>
              <a:pPr>
                <a:defRPr/>
              </a:pPr>
              <a:t>6</a:t>
            </a:fld>
            <a:endParaRPr lang="en-US"/>
          </a:p>
        </p:txBody>
      </p:sp>
      <p:sp>
        <p:nvSpPr>
          <p:cNvPr id="20483" name="Text Box 3"/>
          <p:cNvSpPr txBox="1">
            <a:spLocks noChangeArrowheads="1"/>
          </p:cNvSpPr>
          <p:nvPr/>
        </p:nvSpPr>
        <p:spPr bwMode="auto">
          <a:xfrm>
            <a:off x="252413" y="1511300"/>
            <a:ext cx="8640762" cy="4238625"/>
          </a:xfrm>
          <a:prstGeom prst="rect">
            <a:avLst/>
          </a:prstGeom>
          <a:noFill/>
          <a:ln w="9525">
            <a:noFill/>
            <a:round/>
            <a:headEnd/>
            <a:tailEnd/>
          </a:ln>
        </p:spPr>
        <p:txBody>
          <a:bodyPr lIns="0" tIns="0" rIns="0" bIns="0"/>
          <a:lstStyle/>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b="0">
                <a:solidFill>
                  <a:srgbClr val="000000"/>
                </a:solidFill>
                <a:cs typeface="DejaVu Sans" pitchFamily="34" charset="0"/>
              </a:rPr>
              <a:t>Freebie (J.Urban) and Cedres++ (E.Nardon, C.Boulbe) are coupled with ETS-C.</a:t>
            </a:r>
          </a:p>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b="0">
                <a:solidFill>
                  <a:srgbClr val="000000"/>
                </a:solidFill>
                <a:cs typeface="DejaVu Sans" pitchFamily="34" charset="0"/>
              </a:rPr>
              <a:t>Cedres++ demonstrate a VDE on a ITER simulation (see E.Nardon report). </a:t>
            </a: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1800" b="0">
              <a:solidFill>
                <a:srgbClr val="000000"/>
              </a:solidFill>
              <a:cs typeface="DejaVu Sans" pitchFamily="34" charset="0"/>
            </a:endParaRP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1800" b="0">
              <a:solidFill>
                <a:srgbClr val="000000"/>
              </a:solidFill>
              <a:cs typeface="DejaVu Sans" pitchFamily="34" charset="0"/>
            </a:endParaRP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1800" b="0">
              <a:solidFill>
                <a:srgbClr val="000000"/>
              </a:solidFill>
              <a:cs typeface="DejaVu Sans" pitchFamily="34" charset="0"/>
            </a:endParaRP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1800" b="0">
              <a:solidFill>
                <a:srgbClr val="000000"/>
              </a:solidFill>
              <a:cs typeface="DejaVu Sans" pitchFamily="34" charset="0"/>
            </a:endParaRP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1800" b="0">
              <a:solidFill>
                <a:srgbClr val="000000"/>
              </a:solidFill>
              <a:cs typeface="DejaVu Sans" pitchFamily="34" charset="0"/>
            </a:endParaRP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1800" b="0">
              <a:solidFill>
                <a:srgbClr val="000000"/>
              </a:solidFill>
              <a:cs typeface="DejaVu Sans" pitchFamily="34" charset="0"/>
            </a:endParaRPr>
          </a:p>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b="0">
                <a:solidFill>
                  <a:srgbClr val="000000"/>
                </a:solidFill>
                <a:cs typeface="DejaVu Sans" pitchFamily="34" charset="0"/>
              </a:rPr>
              <a:t>The magnetic axis vertical position Za has an exponential behaviour with a constant time value coherent with what it is expected for ITER.</a:t>
            </a:r>
          </a:p>
        </p:txBody>
      </p:sp>
      <p:pic>
        <p:nvPicPr>
          <p:cNvPr id="20484" name="Picture 4"/>
          <p:cNvPicPr>
            <a:picLocks noChangeAspect="1" noChangeArrowheads="1"/>
          </p:cNvPicPr>
          <p:nvPr/>
        </p:nvPicPr>
        <p:blipFill>
          <a:blip r:embed="rId3"/>
          <a:srcRect/>
          <a:stretch>
            <a:fillRect/>
          </a:stretch>
        </p:blipFill>
        <p:spPr bwMode="auto">
          <a:xfrm>
            <a:off x="647700" y="2519363"/>
            <a:ext cx="7272338" cy="2879725"/>
          </a:xfrm>
          <a:prstGeom prst="rect">
            <a:avLst/>
          </a:prstGeom>
          <a:noFill/>
          <a:ln w="9525">
            <a:noFill/>
            <a:round/>
            <a:headEnd/>
            <a:tailEnd/>
          </a:ln>
        </p:spPr>
      </p:pic>
      <p:pic>
        <p:nvPicPr>
          <p:cNvPr id="20485" name="Picture 5"/>
          <p:cNvPicPr>
            <a:picLocks noChangeAspect="1" noChangeArrowheads="1"/>
          </p:cNvPicPr>
          <p:nvPr/>
        </p:nvPicPr>
        <p:blipFill>
          <a:blip r:embed="rId4"/>
          <a:srcRect/>
          <a:stretch>
            <a:fillRect/>
          </a:stretch>
        </p:blipFill>
        <p:spPr bwMode="auto">
          <a:xfrm>
            <a:off x="4500563" y="2555875"/>
            <a:ext cx="4140200" cy="2843213"/>
          </a:xfrm>
          <a:prstGeom prst="rect">
            <a:avLst/>
          </a:prstGeom>
          <a:noFill/>
          <a:ln w="9525">
            <a:noFill/>
            <a:round/>
            <a:headEnd/>
            <a:tailEnd/>
          </a:ln>
        </p:spPr>
      </p:pic>
      <p:sp>
        <p:nvSpPr>
          <p:cNvPr id="20486" name="Rectangle 8"/>
          <p:cNvSpPr>
            <a:spLocks noGrp="1" noChangeArrowheads="1"/>
          </p:cNvSpPr>
          <p:nvPr>
            <p:ph type="title"/>
          </p:nvPr>
        </p:nvSpPr>
        <p:spPr/>
        <p:txBody>
          <a:bodyPr/>
          <a:lstStyle/>
          <a:p>
            <a:r>
              <a:rPr lang="en-GB" sz="1800" smtClean="0">
                <a:solidFill>
                  <a:srgbClr val="333399"/>
                </a:solidFill>
              </a:rPr>
              <a:t>ETS-C with Free Boundary Equilibrium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7" name="Rectangle 6"/>
          <p:cNvSpPr>
            <a:spLocks noGrp="1" noChangeArrowheads="1"/>
          </p:cNvSpPr>
          <p:nvPr>
            <p:ph type="sldNum" sz="quarter" idx="11"/>
          </p:nvPr>
        </p:nvSpPr>
        <p:spPr>
          <a:ln/>
        </p:spPr>
        <p:txBody>
          <a:bodyPr/>
          <a:lstStyle/>
          <a:p>
            <a:pPr>
              <a:defRPr/>
            </a:pPr>
            <a:fld id="{55D907FD-B76B-4E5E-8CEC-0805BF8AD79B}" type="slidenum">
              <a:rPr lang="en-US"/>
              <a:pPr>
                <a:defRPr/>
              </a:pPr>
              <a:t>7</a:t>
            </a:fld>
            <a:endParaRPr lang="en-US"/>
          </a:p>
        </p:txBody>
      </p:sp>
      <p:sp>
        <p:nvSpPr>
          <p:cNvPr id="22531" name="Text Box 3"/>
          <p:cNvSpPr txBox="1">
            <a:spLocks noChangeArrowheads="1"/>
          </p:cNvSpPr>
          <p:nvPr/>
        </p:nvSpPr>
        <p:spPr bwMode="auto">
          <a:xfrm>
            <a:off x="360363" y="692150"/>
            <a:ext cx="8216900" cy="4741863"/>
          </a:xfrm>
          <a:prstGeom prst="rect">
            <a:avLst/>
          </a:prstGeom>
          <a:noFill/>
          <a:ln w="9525">
            <a:noFill/>
            <a:round/>
            <a:headEnd/>
            <a:tailEnd/>
          </a:ln>
        </p:spPr>
        <p:txBody>
          <a:bodyPr lIns="0" tIns="0" rIns="0" bIns="0"/>
          <a:lstStyle/>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000" b="0">
                <a:solidFill>
                  <a:srgbClr val="000000"/>
                </a:solidFill>
                <a:cs typeface="DejaVu Sans" pitchFamily="34" charset="0"/>
              </a:rPr>
              <a:t>An Impurity Module (Irena Ivanova-Stanik, Roman Stankiewicz) is coupled with ETS-C.</a:t>
            </a:r>
          </a:p>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000" b="0">
                <a:solidFill>
                  <a:srgbClr val="000000"/>
                </a:solidFill>
                <a:cs typeface="DejaVu Sans" pitchFamily="34" charset="0"/>
              </a:rPr>
              <a:t>Verification was done on a first test-case in the following conditions:</a:t>
            </a:r>
          </a:p>
        </p:txBody>
      </p:sp>
      <p:pic>
        <p:nvPicPr>
          <p:cNvPr id="22532" name="Picture 4"/>
          <p:cNvPicPr>
            <a:picLocks noChangeAspect="1" noChangeArrowheads="1"/>
          </p:cNvPicPr>
          <p:nvPr/>
        </p:nvPicPr>
        <p:blipFill>
          <a:blip r:embed="rId3"/>
          <a:srcRect/>
          <a:stretch>
            <a:fillRect/>
          </a:stretch>
        </p:blipFill>
        <p:spPr bwMode="auto">
          <a:xfrm>
            <a:off x="4392613" y="2124075"/>
            <a:ext cx="4751387" cy="4068763"/>
          </a:xfrm>
          <a:prstGeom prst="rect">
            <a:avLst/>
          </a:prstGeom>
          <a:noFill/>
          <a:ln w="9525">
            <a:noFill/>
            <a:round/>
            <a:headEnd/>
            <a:tailEnd/>
          </a:ln>
        </p:spPr>
      </p:pic>
      <p:sp>
        <p:nvSpPr>
          <p:cNvPr id="22533" name="Text Box 5"/>
          <p:cNvSpPr txBox="1">
            <a:spLocks noChangeArrowheads="1"/>
          </p:cNvSpPr>
          <p:nvPr/>
        </p:nvSpPr>
        <p:spPr bwMode="auto">
          <a:xfrm>
            <a:off x="114300" y="2157413"/>
            <a:ext cx="4386263" cy="4356100"/>
          </a:xfrm>
          <a:prstGeom prst="rect">
            <a:avLst/>
          </a:prstGeom>
          <a:noFill/>
          <a:ln w="9525">
            <a:noFill/>
            <a:round/>
            <a:headEnd/>
            <a:tailEnd/>
          </a:ln>
        </p:spPr>
        <p:txBody>
          <a:bodyPr lIns="90000" tIns="45000" rIns="90000" bIns="45000"/>
          <a:lstStyle/>
          <a:p>
            <a:pPr marL="301625" indent="-298450" algn="just" defTabSz="449263">
              <a:lnSpc>
                <a:spcPct val="140000"/>
              </a:lnSpc>
              <a:spcBef>
                <a:spcPts val="800"/>
              </a:spcBef>
              <a:buSzPct val="10000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pPr>
            <a:r>
              <a:rPr lang="en-GB" sz="1800" b="0">
                <a:solidFill>
                  <a:srgbClr val="000000"/>
                </a:solidFill>
                <a:cs typeface="DejaVu Sans" pitchFamily="34" charset="0"/>
              </a:rPr>
              <a:t> JET geometry, a given analytic He4++ source, a given analytic carbon source flux at the edge, constant transport coefficients, neoclassical coefficient computed.  </a:t>
            </a:r>
          </a:p>
          <a:p>
            <a:pPr marL="301625" indent="-298450" algn="just" defTabSz="449263">
              <a:lnSpc>
                <a:spcPct val="140000"/>
              </a:lnSpc>
              <a:spcBef>
                <a:spcPts val="800"/>
              </a:spcBef>
              <a:buClr>
                <a:srgbClr val="000000"/>
              </a:buClr>
              <a:buSzPct val="100000"/>
              <a:buFont typeface="Arial" charset="0"/>
              <a:buChar cha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pPr>
            <a:r>
              <a:rPr lang="en-GB" sz="1800" b="0">
                <a:solidFill>
                  <a:srgbClr val="000000"/>
                </a:solidFill>
                <a:cs typeface="DejaVu Sans" pitchFamily="34" charset="0"/>
              </a:rPr>
              <a:t>The results are qualitatively consistent with what it is expected : ashes accumulation in the center of the plasma, fully ionized Carbon propagation up to the center of the plasma, ...  </a:t>
            </a:r>
          </a:p>
        </p:txBody>
      </p:sp>
      <p:sp>
        <p:nvSpPr>
          <p:cNvPr id="22534" name="Rectangle 7"/>
          <p:cNvSpPr>
            <a:spLocks noGrp="1" noChangeArrowheads="1"/>
          </p:cNvSpPr>
          <p:nvPr>
            <p:ph type="title"/>
          </p:nvPr>
        </p:nvSpPr>
        <p:spPr/>
        <p:txBody>
          <a:bodyPr/>
          <a:lstStyle/>
          <a:p>
            <a:r>
              <a:rPr lang="en-GB" sz="2400" smtClean="0">
                <a:solidFill>
                  <a:srgbClr val="333399"/>
                </a:solidFill>
              </a:rPr>
              <a:t>ETS-C with Impurities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6" name="Rectangle 6"/>
          <p:cNvSpPr>
            <a:spLocks noGrp="1" noChangeArrowheads="1"/>
          </p:cNvSpPr>
          <p:nvPr>
            <p:ph type="sldNum" sz="quarter" idx="11"/>
          </p:nvPr>
        </p:nvSpPr>
        <p:spPr>
          <a:ln/>
        </p:spPr>
        <p:txBody>
          <a:bodyPr/>
          <a:lstStyle/>
          <a:p>
            <a:pPr>
              <a:defRPr/>
            </a:pPr>
            <a:fld id="{3AEE8090-7894-4EA4-90DD-D0DF6A25A33F}" type="slidenum">
              <a:rPr lang="en-US"/>
              <a:pPr>
                <a:defRPr/>
              </a:pPr>
              <a:t>8</a:t>
            </a:fld>
            <a:endParaRPr lang="en-US"/>
          </a:p>
        </p:txBody>
      </p:sp>
      <p:sp>
        <p:nvSpPr>
          <p:cNvPr id="24579" name="Text Box 3"/>
          <p:cNvSpPr txBox="1">
            <a:spLocks noChangeArrowheads="1"/>
          </p:cNvSpPr>
          <p:nvPr/>
        </p:nvSpPr>
        <p:spPr bwMode="auto">
          <a:xfrm>
            <a:off x="458788" y="908050"/>
            <a:ext cx="8216900" cy="4741863"/>
          </a:xfrm>
          <a:prstGeom prst="rect">
            <a:avLst/>
          </a:prstGeom>
          <a:noFill/>
          <a:ln w="9525">
            <a:noFill/>
            <a:round/>
            <a:headEnd/>
            <a:tailEnd/>
          </a:ln>
        </p:spPr>
        <p:txBody>
          <a:bodyPr lIns="0" tIns="0" rIns="0" bIns="0"/>
          <a:lstStyle/>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000" b="0">
                <a:solidFill>
                  <a:srgbClr val="000000"/>
                </a:solidFill>
                <a:cs typeface="DejaVu Sans" pitchFamily="34" charset="0"/>
              </a:rPr>
              <a:t>NTM Modules (S.Nowak, O.Sauter) is coupled with ETS-C.</a:t>
            </a:r>
          </a:p>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000" b="0">
                <a:solidFill>
                  <a:srgbClr val="000000"/>
                </a:solidFill>
                <a:cs typeface="DejaVu Sans" pitchFamily="34" charset="0"/>
              </a:rPr>
              <a:t>Validation work was done on the JET shot  76791 (cfr Nowak)</a:t>
            </a: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2400" b="0">
              <a:solidFill>
                <a:srgbClr val="000000"/>
              </a:solidFill>
              <a:cs typeface="DejaVu Sans" pitchFamily="34" charset="0"/>
            </a:endParaRPr>
          </a:p>
          <a:p>
            <a:pPr marL="298450" indent="-298450" algn="just" defTabSz="449263">
              <a:lnSpc>
                <a:spcPct val="150000"/>
              </a:lnSpc>
              <a:spcBef>
                <a:spcPts val="800"/>
              </a:spcBef>
              <a:buSzPct val="10000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endParaRPr lang="en-GB" sz="2400" b="0">
              <a:solidFill>
                <a:srgbClr val="000000"/>
              </a:solidFill>
              <a:cs typeface="DejaVu Sans" pitchFamily="34" charset="0"/>
            </a:endParaRPr>
          </a:p>
        </p:txBody>
      </p:sp>
      <p:pic>
        <p:nvPicPr>
          <p:cNvPr id="24580" name="Picture 4"/>
          <p:cNvPicPr>
            <a:picLocks noChangeAspect="1" noChangeArrowheads="1"/>
          </p:cNvPicPr>
          <p:nvPr/>
        </p:nvPicPr>
        <p:blipFill>
          <a:blip r:embed="rId3"/>
          <a:srcRect/>
          <a:stretch>
            <a:fillRect/>
          </a:stretch>
        </p:blipFill>
        <p:spPr bwMode="auto">
          <a:xfrm>
            <a:off x="496888" y="2195513"/>
            <a:ext cx="7783512" cy="4324350"/>
          </a:xfrm>
          <a:prstGeom prst="rect">
            <a:avLst/>
          </a:prstGeom>
          <a:noFill/>
          <a:ln w="9525">
            <a:noFill/>
            <a:round/>
            <a:headEnd/>
            <a:tailEnd/>
          </a:ln>
        </p:spPr>
      </p:pic>
      <p:sp>
        <p:nvSpPr>
          <p:cNvPr id="24581" name="Rectangle 6"/>
          <p:cNvSpPr>
            <a:spLocks noGrp="1" noChangeArrowheads="1"/>
          </p:cNvSpPr>
          <p:nvPr>
            <p:ph type="title"/>
          </p:nvPr>
        </p:nvSpPr>
        <p:spPr/>
        <p:txBody>
          <a:bodyPr/>
          <a:lstStyle/>
          <a:p>
            <a:r>
              <a:rPr lang="en-GB" sz="2400" smtClean="0">
                <a:solidFill>
                  <a:srgbClr val="333399"/>
                </a:solidFill>
              </a:rPr>
              <a:t>ETS-C with NTM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0"/>
          </p:nvPr>
        </p:nvSpPr>
        <p:spPr>
          <a:ln/>
        </p:spPr>
        <p:txBody>
          <a:bodyPr/>
          <a:lstStyle/>
          <a:p>
            <a:r>
              <a:rPr lang="en-US" altLang="en-US"/>
              <a:t>AMNS + IMP3, Coster, ITM Annual Meeting, Nov 2013</a:t>
            </a:r>
          </a:p>
        </p:txBody>
      </p:sp>
      <p:sp>
        <p:nvSpPr>
          <p:cNvPr id="7" name="Rectangle 6"/>
          <p:cNvSpPr>
            <a:spLocks noGrp="1" noChangeArrowheads="1"/>
          </p:cNvSpPr>
          <p:nvPr>
            <p:ph type="sldNum" sz="quarter" idx="11"/>
          </p:nvPr>
        </p:nvSpPr>
        <p:spPr>
          <a:ln/>
        </p:spPr>
        <p:txBody>
          <a:bodyPr/>
          <a:lstStyle/>
          <a:p>
            <a:pPr>
              <a:defRPr/>
            </a:pPr>
            <a:fld id="{46F406CF-D129-48F1-BBE0-B5671C7584C0}" type="slidenum">
              <a:rPr lang="en-US"/>
              <a:pPr>
                <a:defRPr/>
              </a:pPr>
              <a:t>9</a:t>
            </a:fld>
            <a:endParaRPr lang="en-US"/>
          </a:p>
        </p:txBody>
      </p:sp>
      <p:sp>
        <p:nvSpPr>
          <p:cNvPr id="26627" name="Text Box 3"/>
          <p:cNvSpPr txBox="1">
            <a:spLocks noChangeArrowheads="1"/>
          </p:cNvSpPr>
          <p:nvPr/>
        </p:nvSpPr>
        <p:spPr bwMode="auto">
          <a:xfrm>
            <a:off x="360363" y="836613"/>
            <a:ext cx="8216900" cy="4741862"/>
          </a:xfrm>
          <a:prstGeom prst="rect">
            <a:avLst/>
          </a:prstGeom>
          <a:noFill/>
          <a:ln w="9525">
            <a:noFill/>
            <a:round/>
            <a:headEnd/>
            <a:tailEnd/>
          </a:ln>
        </p:spPr>
        <p:txBody>
          <a:bodyPr lIns="0" tIns="0" rIns="0" bIns="0"/>
          <a:lstStyle/>
          <a:p>
            <a:pPr marL="298450" indent="-298450" algn="just" defTabSz="449263">
              <a:lnSpc>
                <a:spcPct val="15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sz="2000" b="0">
                <a:solidFill>
                  <a:srgbClr val="000000"/>
                </a:solidFill>
                <a:cs typeface="DejaVu Sans" pitchFamily="34" charset="0"/>
              </a:rPr>
              <a:t>Validation of electron density evolution with some computed sources (cold neutral, fusion source) by comparison with the experiment.</a:t>
            </a:r>
          </a:p>
        </p:txBody>
      </p:sp>
      <p:sp>
        <p:nvSpPr>
          <p:cNvPr id="26628" name="Text Box 4"/>
          <p:cNvSpPr txBox="1">
            <a:spLocks noChangeArrowheads="1"/>
          </p:cNvSpPr>
          <p:nvPr/>
        </p:nvSpPr>
        <p:spPr bwMode="auto">
          <a:xfrm>
            <a:off x="179388" y="1736725"/>
            <a:ext cx="3233737" cy="4356100"/>
          </a:xfrm>
          <a:prstGeom prst="rect">
            <a:avLst/>
          </a:prstGeom>
          <a:noFill/>
          <a:ln w="9525">
            <a:noFill/>
            <a:round/>
            <a:headEnd/>
            <a:tailEnd/>
          </a:ln>
        </p:spPr>
        <p:txBody>
          <a:bodyPr lIns="90000" tIns="45000" rIns="90000" bIns="45000"/>
          <a:lstStyle/>
          <a:p>
            <a:pPr marL="298450" indent="-298450" algn="just" defTabSz="449263">
              <a:lnSpc>
                <a:spcPct val="14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b="0">
                <a:solidFill>
                  <a:srgbClr val="000000"/>
                </a:solidFill>
                <a:cs typeface="DejaVu Sans" pitchFamily="34" charset="0"/>
              </a:rPr>
              <a:t>JET shot 76791, simulation of around 6s of the beginning of the shot (end of ramp-up and ramp-down) and part of the flat-top phase. The NBI source are prescribed (come from a CRONOS/SPOT simulation). The cold neutral source and the fusion source  are computed. The gas puff is a free parameter. </a:t>
            </a:r>
          </a:p>
          <a:p>
            <a:pPr marL="298450" indent="-298450" algn="just" defTabSz="449263">
              <a:lnSpc>
                <a:spcPct val="140000"/>
              </a:lnSpc>
              <a:spcBef>
                <a:spcPts val="800"/>
              </a:spcBef>
              <a:buClr>
                <a:srgbClr val="000000"/>
              </a:buClr>
              <a:buSzPct val="100000"/>
              <a:buFont typeface="Arial"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pPr>
            <a:r>
              <a:rPr lang="en-GB" b="0">
                <a:solidFill>
                  <a:srgbClr val="000000"/>
                </a:solidFill>
                <a:cs typeface="DejaVu Sans" pitchFamily="34" charset="0"/>
              </a:rPr>
              <a:t>Fair agreement between measurement and simulation </a:t>
            </a:r>
          </a:p>
        </p:txBody>
      </p:sp>
      <p:pic>
        <p:nvPicPr>
          <p:cNvPr id="26629" name="Picture 5"/>
          <p:cNvPicPr>
            <a:picLocks noChangeAspect="1" noChangeArrowheads="1"/>
          </p:cNvPicPr>
          <p:nvPr/>
        </p:nvPicPr>
        <p:blipFill>
          <a:blip r:embed="rId3"/>
          <a:srcRect/>
          <a:stretch>
            <a:fillRect/>
          </a:stretch>
        </p:blipFill>
        <p:spPr bwMode="auto">
          <a:xfrm>
            <a:off x="3671888" y="2160588"/>
            <a:ext cx="5400675" cy="3959225"/>
          </a:xfrm>
          <a:prstGeom prst="rect">
            <a:avLst/>
          </a:prstGeom>
          <a:noFill/>
          <a:ln w="9525">
            <a:noFill/>
            <a:round/>
            <a:headEnd/>
            <a:tailEnd/>
          </a:ln>
        </p:spPr>
      </p:pic>
      <p:sp>
        <p:nvSpPr>
          <p:cNvPr id="26630" name="Rectangle 7"/>
          <p:cNvSpPr>
            <a:spLocks noGrp="1" noChangeArrowheads="1"/>
          </p:cNvSpPr>
          <p:nvPr>
            <p:ph type="title"/>
          </p:nvPr>
        </p:nvSpPr>
        <p:spPr/>
        <p:txBody>
          <a:bodyPr/>
          <a:lstStyle/>
          <a:p>
            <a:r>
              <a:rPr lang="en-GB" sz="2400" smtClean="0">
                <a:solidFill>
                  <a:srgbClr val="333399"/>
                </a:solidFill>
              </a:rPr>
              <a:t>ETS-C: Electron Density Simulation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TM06">
  <a:themeElements>
    <a:clrScheme name="ITM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M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M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M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M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M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M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M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M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M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M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M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M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M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3605</TotalTime>
  <Words>1889</Words>
  <Application>Microsoft Office PowerPoint</Application>
  <PresentationFormat>Bildschirmpräsentation (4:3)</PresentationFormat>
  <Paragraphs>366</Paragraphs>
  <Slides>36</Slides>
  <Notes>8</Notes>
  <HiddenSlides>0</HiddenSlides>
  <MMClips>3</MMClips>
  <ScaleCrop>false</ScaleCrop>
  <HeadingPairs>
    <vt:vector size="6" baseType="variant">
      <vt:variant>
        <vt:lpstr>Fonts Used</vt:lpstr>
      </vt:variant>
      <vt:variant>
        <vt:i4>11</vt:i4>
      </vt:variant>
      <vt:variant>
        <vt:lpstr>Design Template</vt:lpstr>
      </vt:variant>
      <vt:variant>
        <vt:i4>1</vt:i4>
      </vt:variant>
      <vt:variant>
        <vt:lpstr>Slide Titles</vt:lpstr>
      </vt:variant>
      <vt:variant>
        <vt:i4>36</vt:i4>
      </vt:variant>
    </vt:vector>
  </HeadingPairs>
  <TitlesOfParts>
    <vt:vector size="48" baseType="lpstr">
      <vt:lpstr>Arial</vt:lpstr>
      <vt:lpstr>DejaVu Sans</vt:lpstr>
      <vt:lpstr>Times New Roman</vt:lpstr>
      <vt:lpstr>Wingdings</vt:lpstr>
      <vt:lpstr>Calibri</vt:lpstr>
      <vt:lpstr>宋体</vt:lpstr>
      <vt:lpstr>Symbol</vt:lpstr>
      <vt:lpstr>Courier New</vt:lpstr>
      <vt:lpstr>Palatino Linotype</vt:lpstr>
      <vt:lpstr>ＭＳ Ｐゴシック</vt:lpstr>
      <vt:lpstr>Arial Unicode MS</vt:lpstr>
      <vt:lpstr>ITM06</vt:lpstr>
      <vt:lpstr>AMNS + IMP3  Presented by D. Coster   on behalf of AMNS + IMP3  TF Leader : G. Falchetto   Deputies: D.Coster, R. Coelho   EFDA CSU Contact Person: D. Kalupin</vt:lpstr>
      <vt:lpstr>AMNS + IMP3</vt:lpstr>
      <vt:lpstr>IMP3-Core</vt:lpstr>
      <vt:lpstr>ETS-C</vt:lpstr>
      <vt:lpstr>ETS + Free Boundary Equilibrium workflow</vt:lpstr>
      <vt:lpstr>ETS-C with Free Boundary Equilibrium</vt:lpstr>
      <vt:lpstr>ETS-C with Impurities</vt:lpstr>
      <vt:lpstr>ETS-C with NTM</vt:lpstr>
      <vt:lpstr>ETS-C: Electron Density Simulation</vt:lpstr>
      <vt:lpstr>ETS-A</vt:lpstr>
      <vt:lpstr>ETS Core Transport Workflows</vt:lpstr>
      <vt:lpstr>Impurity transport workflow </vt:lpstr>
      <vt:lpstr>ETS-A: basic design</vt:lpstr>
      <vt:lpstr>ETS-A: basic design</vt:lpstr>
      <vt:lpstr>ETS-A: basic design</vt:lpstr>
      <vt:lpstr>ETS-A: basic design</vt:lpstr>
      <vt:lpstr>ETS-A: basic design</vt:lpstr>
      <vt:lpstr>Slide 18</vt:lpstr>
      <vt:lpstr> GEM - ETS workflow</vt:lpstr>
      <vt:lpstr>Equilibrium-Turbulence-Transport  Workflow</vt:lpstr>
      <vt:lpstr>Importance  of COCOS:  B0 and Ip have signs!</vt:lpstr>
      <vt:lpstr>IMP3-Edge</vt:lpstr>
      <vt:lpstr>Slide 23</vt:lpstr>
      <vt:lpstr>Slide 24</vt:lpstr>
      <vt:lpstr>Progress towards Kepler actor “ERO”</vt:lpstr>
      <vt:lpstr>Slide 26</vt:lpstr>
      <vt:lpstr>Slide 27</vt:lpstr>
      <vt:lpstr>Core-Edge Direct Coupling </vt:lpstr>
      <vt:lpstr>IMP3 Contributors</vt:lpstr>
      <vt:lpstr>AMNS</vt:lpstr>
      <vt:lpstr>Also production of new data</vt:lpstr>
      <vt:lpstr>Slide 32</vt:lpstr>
      <vt:lpstr>AMNS: Contributors</vt:lpstr>
      <vt:lpstr>Issues and Challenges</vt:lpstr>
      <vt:lpstr>Next Steps?</vt:lpstr>
      <vt:lpstr>Thanks</vt:lpstr>
    </vt:vector>
  </TitlesOfParts>
  <Company>UKAEA Culham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ITM-TF status IMEG2013</dc:title>
  <dc:creator>G. Falchetto</dc:creator>
  <cp:lastModifiedBy>David Coster</cp:lastModifiedBy>
  <cp:revision>251</cp:revision>
  <dcterms:created xsi:type="dcterms:W3CDTF">2006-06-23T10:40:23Z</dcterms:created>
  <dcterms:modified xsi:type="dcterms:W3CDTF">2013-11-21T01:32:30Z</dcterms:modified>
</cp:coreProperties>
</file>