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Default Extension="ti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1" r:id="rId5"/>
    <p:sldId id="262" r:id="rId6"/>
    <p:sldId id="258" r:id="rId7"/>
    <p:sldId id="263" r:id="rId8"/>
    <p:sldId id="271" r:id="rId9"/>
    <p:sldId id="264" r:id="rId10"/>
    <p:sldId id="265" r:id="rId11"/>
    <p:sldId id="266" r:id="rId12"/>
    <p:sldId id="273" r:id="rId13"/>
    <p:sldId id="267" r:id="rId14"/>
    <p:sldId id="270" r:id="rId15"/>
    <p:sldId id="268" r:id="rId16"/>
    <p:sldId id="269" r:id="rId17"/>
    <p:sldId id="275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A1C56-DAA3-49DF-91AD-489E4BCDF427}" type="datetimeFigureOut">
              <a:rPr lang="en-US" smtClean="0"/>
              <a:t>11/21/2013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E2F88-01EA-4B0C-8ADE-B2839CC3CE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3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E2F88-01EA-4B0C-8ADE-B2839CC3CE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830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E2F88-01EA-4B0C-8ADE-B2839CC3CE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61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E2F88-01EA-4B0C-8ADE-B2839CC3CE3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047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E2F88-01EA-4B0C-8ADE-B2839CC3CE3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679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E2F88-01EA-4B0C-8ADE-B2839CC3CE3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914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E2F88-01EA-4B0C-8ADE-B2839CC3CE3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715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E2F88-01EA-4B0C-8ADE-B2839CC3CE3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884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E2F88-01EA-4B0C-8ADE-B2839CC3CE3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87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E2F88-01EA-4B0C-8ADE-B2839CC3CE3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6330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E2F88-01EA-4B0C-8ADE-B2839CC3CE3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108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E2F88-01EA-4B0C-8ADE-B2839CC3CE3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711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E2F88-01EA-4B0C-8ADE-B2839CC3CE3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90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E2F88-01EA-4B0C-8ADE-B2839CC3CE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80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E2F88-01EA-4B0C-8ADE-B2839CC3CE3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166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E2F88-01EA-4B0C-8ADE-B2839CC3CE3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753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E2F88-01EA-4B0C-8ADE-B2839CC3CE3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0394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E2F88-01EA-4B0C-8ADE-B2839CC3CE3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581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E2F88-01EA-4B0C-8ADE-B2839CC3CE3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2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ppt06taskforce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8763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22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November21, General meeting, Lisbon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469211"/>
            <a:ext cx="555888" cy="388789"/>
          </a:xfrm>
          <a:prstGeom prst="rect">
            <a:avLst/>
          </a:prstGeom>
        </p:spPr>
        <p:txBody>
          <a:bodyPr/>
          <a:lstStyle/>
          <a:p>
            <a:fld id="{8A6115EA-180E-490E-BEDA-FAF7BAFA0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3551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pt06taskforce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" y="-20176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97352"/>
            <a:ext cx="3563888" cy="2301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November 21</a:t>
            </a:r>
            <a:r>
              <a:rPr lang="en-US" baseline="30000" dirty="0" smtClean="0"/>
              <a:t>st</a:t>
            </a:r>
            <a:r>
              <a:rPr lang="en-US" dirty="0" smtClean="0"/>
              <a:t>, General Meeting, Lisbon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5856" y="0"/>
            <a:ext cx="5868144" cy="644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62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tif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tif"/><Relationship Id="rId4" Type="http://schemas.openxmlformats.org/officeDocument/2006/relationships/image" Target="../media/image7.t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6699"/>
                </a:solidFill>
              </a:rPr>
              <a:t>IMP12 at the end of  2013 </a:t>
            </a:r>
            <a:endParaRPr lang="en-US" dirty="0">
              <a:solidFill>
                <a:srgbClr val="FF669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Presented by D. </a:t>
            </a:r>
            <a:r>
              <a:rPr lang="en-US" dirty="0" err="1" smtClean="0">
                <a:solidFill>
                  <a:schemeClr val="bg1"/>
                </a:solidFill>
              </a:rPr>
              <a:t>Yadykin</a:t>
            </a:r>
            <a:r>
              <a:rPr lang="en-US" dirty="0" smtClean="0">
                <a:solidFill>
                  <a:schemeClr val="bg1"/>
                </a:solidFill>
              </a:rPr>
              <a:t> on behalf of the IMP12 team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4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eq_tria_tcv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74489" y="3140968"/>
            <a:ext cx="2338593" cy="3312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Free boundary: </a:t>
            </a:r>
            <a:r>
              <a:rPr lang="en-US" dirty="0" err="1" smtClean="0"/>
              <a:t>equilibrium+control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November21, General meeting, Lisbon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15EA-180E-490E-BEDA-FAF7BAFA061D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76"/>
          <p:cNvSpPr>
            <a:spLocks noChangeArrowheads="1"/>
          </p:cNvSpPr>
          <p:nvPr/>
        </p:nvSpPr>
        <p:spPr bwMode="auto">
          <a:xfrm>
            <a:off x="1867776" y="1471663"/>
            <a:ext cx="1277847" cy="395063"/>
          </a:xfrm>
          <a:prstGeom prst="rect">
            <a:avLst/>
          </a:prstGeom>
          <a:solidFill>
            <a:srgbClr val="CCEC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dirty="0" smtClean="0">
                <a:solidFill>
                  <a:srgbClr val="000000"/>
                </a:solidFill>
              </a:rPr>
              <a:t>Controller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ZoneTexte 2"/>
          <p:cNvSpPr txBox="1"/>
          <p:nvPr/>
        </p:nvSpPr>
        <p:spPr>
          <a:xfrm>
            <a:off x="35496" y="1183638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Target</a:t>
            </a:r>
            <a:endParaRPr lang="fr-FR" dirty="0"/>
          </a:p>
        </p:txBody>
      </p:sp>
      <p:grpSp>
        <p:nvGrpSpPr>
          <p:cNvPr id="8" name="Groupe 3"/>
          <p:cNvGrpSpPr/>
          <p:nvPr/>
        </p:nvGrpSpPr>
        <p:grpSpPr>
          <a:xfrm>
            <a:off x="936366" y="1423137"/>
            <a:ext cx="565341" cy="492116"/>
            <a:chOff x="1809648" y="4772209"/>
            <a:chExt cx="565341" cy="492116"/>
          </a:xfrm>
        </p:grpSpPr>
        <p:grpSp>
          <p:nvGrpSpPr>
            <p:cNvPr id="9" name="Group 84"/>
            <p:cNvGrpSpPr>
              <a:grpSpLocks/>
            </p:cNvGrpSpPr>
            <p:nvPr/>
          </p:nvGrpSpPr>
          <p:grpSpPr bwMode="auto">
            <a:xfrm>
              <a:off x="1880361" y="4772209"/>
              <a:ext cx="494628" cy="492116"/>
              <a:chOff x="2016" y="8764"/>
              <a:chExt cx="822" cy="720"/>
            </a:xfrm>
          </p:grpSpPr>
          <p:sp>
            <p:nvSpPr>
              <p:cNvPr id="13" name="Oval 85"/>
              <p:cNvSpPr>
                <a:spLocks noChangeArrowheads="1"/>
              </p:cNvSpPr>
              <p:nvPr/>
            </p:nvSpPr>
            <p:spPr bwMode="auto">
              <a:xfrm>
                <a:off x="2016" y="8764"/>
                <a:ext cx="822" cy="720"/>
              </a:xfrm>
              <a:prstGeom prst="ellipse">
                <a:avLst/>
              </a:prstGeom>
              <a:solidFill>
                <a:srgbClr val="CCECFF"/>
              </a:solidFill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  <p:sp>
            <p:nvSpPr>
              <p:cNvPr id="14" name="Line 87"/>
              <p:cNvSpPr>
                <a:spLocks noChangeShapeType="1"/>
              </p:cNvSpPr>
              <p:nvPr/>
            </p:nvSpPr>
            <p:spPr bwMode="auto">
              <a:xfrm flipV="1">
                <a:off x="2159" y="8868"/>
                <a:ext cx="576" cy="5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sz="160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0" name="Text Box 81"/>
            <p:cNvSpPr txBox="1">
              <a:spLocks noChangeArrowheads="1"/>
            </p:cNvSpPr>
            <p:nvPr/>
          </p:nvSpPr>
          <p:spPr bwMode="auto">
            <a:xfrm>
              <a:off x="1809648" y="4832498"/>
              <a:ext cx="324938" cy="24768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fr-FR" sz="1800" b="1" dirty="0">
                  <a:solidFill>
                    <a:srgbClr val="00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11" name="Line 87"/>
            <p:cNvSpPr>
              <a:spLocks noChangeShapeType="1"/>
            </p:cNvSpPr>
            <p:nvPr/>
          </p:nvSpPr>
          <p:spPr bwMode="auto">
            <a:xfrm flipH="1" flipV="1">
              <a:off x="1969169" y="4834008"/>
              <a:ext cx="343282" cy="35244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12" name="Text Box 81"/>
            <p:cNvSpPr txBox="1">
              <a:spLocks noChangeArrowheads="1"/>
            </p:cNvSpPr>
            <p:nvPr/>
          </p:nvSpPr>
          <p:spPr bwMode="auto">
            <a:xfrm>
              <a:off x="2015038" y="4964264"/>
              <a:ext cx="324938" cy="247687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r>
                <a:rPr lang="fr-FR" sz="1800" b="1" dirty="0">
                  <a:solidFill>
                    <a:srgbClr val="000000"/>
                  </a:solidFill>
                  <a:latin typeface="Times New Roman" pitchFamily="18" charset="0"/>
                </a:rPr>
                <a:t>-</a:t>
              </a:r>
            </a:p>
          </p:txBody>
        </p:sp>
      </p:grpSp>
      <p:cxnSp>
        <p:nvCxnSpPr>
          <p:cNvPr id="15" name="Connecteur droit avec flèche 10"/>
          <p:cNvCxnSpPr/>
          <p:nvPr/>
        </p:nvCxnSpPr>
        <p:spPr>
          <a:xfrm>
            <a:off x="430692" y="1659119"/>
            <a:ext cx="57675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1"/>
          <p:cNvCxnSpPr>
            <a:stCxn id="13" idx="6"/>
            <a:endCxn id="6" idx="1"/>
          </p:cNvCxnSpPr>
          <p:nvPr/>
        </p:nvCxnSpPr>
        <p:spPr>
          <a:xfrm>
            <a:off x="1501707" y="1669195"/>
            <a:ext cx="36606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2"/>
          <p:cNvSpPr txBox="1"/>
          <p:nvPr/>
        </p:nvSpPr>
        <p:spPr>
          <a:xfrm>
            <a:off x="4418798" y="454266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CEDRES</a:t>
            </a:r>
            <a:endParaRPr lang="fr-FR" dirty="0"/>
          </a:p>
        </p:txBody>
      </p:sp>
      <p:cxnSp>
        <p:nvCxnSpPr>
          <p:cNvPr id="18" name="Connecteur droit avec flèche 13"/>
          <p:cNvCxnSpPr/>
          <p:nvPr/>
        </p:nvCxnSpPr>
        <p:spPr>
          <a:xfrm>
            <a:off x="3144769" y="1678720"/>
            <a:ext cx="36606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4"/>
          <p:cNvCxnSpPr/>
          <p:nvPr/>
        </p:nvCxnSpPr>
        <p:spPr>
          <a:xfrm>
            <a:off x="5498918" y="1660006"/>
            <a:ext cx="504056" cy="11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5"/>
          <p:cNvCxnSpPr/>
          <p:nvPr/>
        </p:nvCxnSpPr>
        <p:spPr>
          <a:xfrm>
            <a:off x="6002974" y="1659119"/>
            <a:ext cx="0" cy="12843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16"/>
          <p:cNvCxnSpPr/>
          <p:nvPr/>
        </p:nvCxnSpPr>
        <p:spPr>
          <a:xfrm>
            <a:off x="1272114" y="2983838"/>
            <a:ext cx="123458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17"/>
          <p:cNvCxnSpPr/>
          <p:nvPr/>
        </p:nvCxnSpPr>
        <p:spPr>
          <a:xfrm flipV="1">
            <a:off x="1272114" y="1915253"/>
            <a:ext cx="0" cy="106858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18"/>
          <p:cNvSpPr txBox="1"/>
          <p:nvPr/>
        </p:nvSpPr>
        <p:spPr>
          <a:xfrm>
            <a:off x="1260146" y="2312176"/>
            <a:ext cx="11867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Measured</a:t>
            </a:r>
            <a:r>
              <a:rPr lang="fr-FR" dirty="0" smtClean="0"/>
              <a:t> </a:t>
            </a:r>
          </a:p>
          <a:p>
            <a:pPr algn="ctr"/>
            <a:r>
              <a:rPr lang="fr-FR" dirty="0" smtClean="0"/>
              <a:t>state</a:t>
            </a:r>
            <a:endParaRPr lang="fr-FR" dirty="0"/>
          </a:p>
        </p:txBody>
      </p:sp>
      <p:grpSp>
        <p:nvGrpSpPr>
          <p:cNvPr id="24" name="Group 84"/>
          <p:cNvGrpSpPr>
            <a:grpSpLocks/>
          </p:cNvGrpSpPr>
          <p:nvPr/>
        </p:nvGrpSpPr>
        <p:grpSpPr bwMode="auto">
          <a:xfrm>
            <a:off x="3506980" y="1419505"/>
            <a:ext cx="494628" cy="492116"/>
            <a:chOff x="2016" y="8764"/>
            <a:chExt cx="822" cy="720"/>
          </a:xfrm>
        </p:grpSpPr>
        <p:sp>
          <p:nvSpPr>
            <p:cNvPr id="25" name="Oval 85"/>
            <p:cNvSpPr>
              <a:spLocks noChangeArrowheads="1"/>
            </p:cNvSpPr>
            <p:nvPr/>
          </p:nvSpPr>
          <p:spPr bwMode="auto">
            <a:xfrm>
              <a:off x="2016" y="8764"/>
              <a:ext cx="822" cy="720"/>
            </a:xfrm>
            <a:prstGeom prst="ellipse">
              <a:avLst/>
            </a:prstGeom>
            <a:solidFill>
              <a:srgbClr val="CCECFF"/>
            </a:solidFill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26" name="Line 87"/>
            <p:cNvSpPr>
              <a:spLocks noChangeShapeType="1"/>
            </p:cNvSpPr>
            <p:nvPr/>
          </p:nvSpPr>
          <p:spPr bwMode="auto">
            <a:xfrm flipV="1">
              <a:off x="2159" y="8868"/>
              <a:ext cx="576" cy="50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GB" sz="1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  <p:sp>
        <p:nvSpPr>
          <p:cNvPr id="27" name="Text Box 81"/>
          <p:cNvSpPr txBox="1">
            <a:spLocks noChangeArrowheads="1"/>
          </p:cNvSpPr>
          <p:nvPr/>
        </p:nvSpPr>
        <p:spPr bwMode="auto">
          <a:xfrm>
            <a:off x="3436267" y="1479794"/>
            <a:ext cx="318027" cy="24768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1800" b="1" dirty="0">
                <a:solidFill>
                  <a:srgbClr val="000000"/>
                </a:solidFill>
                <a:latin typeface="Times New Roman" pitchFamily="18" charset="0"/>
              </a:rPr>
              <a:t>+</a:t>
            </a:r>
          </a:p>
        </p:txBody>
      </p:sp>
      <p:sp>
        <p:nvSpPr>
          <p:cNvPr id="28" name="Line 87"/>
          <p:cNvSpPr>
            <a:spLocks noChangeShapeType="1"/>
          </p:cNvSpPr>
          <p:nvPr/>
        </p:nvSpPr>
        <p:spPr bwMode="auto">
          <a:xfrm flipH="1" flipV="1">
            <a:off x="3595788" y="1481304"/>
            <a:ext cx="343282" cy="35244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 sz="16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9" name="Text Box 81"/>
          <p:cNvSpPr txBox="1">
            <a:spLocks noChangeArrowheads="1"/>
          </p:cNvSpPr>
          <p:nvPr/>
        </p:nvSpPr>
        <p:spPr bwMode="auto">
          <a:xfrm>
            <a:off x="3613082" y="1344409"/>
            <a:ext cx="324938" cy="247687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fr-FR" sz="1800" b="1" dirty="0" smtClean="0">
                <a:solidFill>
                  <a:srgbClr val="000000"/>
                </a:solidFill>
                <a:latin typeface="Times New Roman" pitchFamily="18" charset="0"/>
              </a:rPr>
              <a:t>+</a:t>
            </a:r>
            <a:endParaRPr lang="fr-FR" sz="18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cxnSp>
        <p:nvCxnSpPr>
          <p:cNvPr id="30" name="Connecteur droit avec flèche 25"/>
          <p:cNvCxnSpPr/>
          <p:nvPr/>
        </p:nvCxnSpPr>
        <p:spPr>
          <a:xfrm>
            <a:off x="3754294" y="791450"/>
            <a:ext cx="0" cy="62805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26"/>
          <p:cNvSpPr txBox="1"/>
          <p:nvPr/>
        </p:nvSpPr>
        <p:spPr>
          <a:xfrm>
            <a:off x="2816619" y="583984"/>
            <a:ext cx="95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Feed</a:t>
            </a:r>
            <a:r>
              <a:rPr lang="fr-FR" dirty="0" smtClean="0"/>
              <a:t>-</a:t>
            </a:r>
          </a:p>
          <a:p>
            <a:r>
              <a:rPr lang="fr-FR" dirty="0" err="1" smtClean="0"/>
              <a:t>forward</a:t>
            </a:r>
            <a:endParaRPr lang="fr-FR" dirty="0"/>
          </a:p>
        </p:txBody>
      </p:sp>
      <p:pic>
        <p:nvPicPr>
          <p:cNvPr id="32" name="Imag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2" t="9443" r="22354" b="5377"/>
          <a:stretch/>
        </p:blipFill>
        <p:spPr>
          <a:xfrm>
            <a:off x="4418798" y="783682"/>
            <a:ext cx="1021013" cy="1665863"/>
          </a:xfrm>
          <a:prstGeom prst="rect">
            <a:avLst/>
          </a:prstGeom>
        </p:spPr>
      </p:pic>
      <p:cxnSp>
        <p:nvCxnSpPr>
          <p:cNvPr id="33" name="Connecteur droit avec flèche 28"/>
          <p:cNvCxnSpPr/>
          <p:nvPr/>
        </p:nvCxnSpPr>
        <p:spPr>
          <a:xfrm>
            <a:off x="4001608" y="1686837"/>
            <a:ext cx="366069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76"/>
          <p:cNvSpPr>
            <a:spLocks noChangeArrowheads="1"/>
          </p:cNvSpPr>
          <p:nvPr/>
        </p:nvSpPr>
        <p:spPr bwMode="auto">
          <a:xfrm>
            <a:off x="2528587" y="2745905"/>
            <a:ext cx="2394267" cy="395063"/>
          </a:xfrm>
          <a:prstGeom prst="rect">
            <a:avLst/>
          </a:prstGeom>
          <a:solidFill>
            <a:srgbClr val="CCEC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dirty="0" err="1" smtClean="0">
                <a:solidFill>
                  <a:srgbClr val="000000"/>
                </a:solidFill>
              </a:rPr>
              <a:t>Synth</a:t>
            </a:r>
            <a:r>
              <a:rPr lang="fr-FR" dirty="0" smtClean="0">
                <a:solidFill>
                  <a:srgbClr val="000000"/>
                </a:solidFill>
              </a:rPr>
              <a:t>. </a:t>
            </a:r>
            <a:r>
              <a:rPr lang="fr-FR" dirty="0" err="1" smtClean="0">
                <a:solidFill>
                  <a:srgbClr val="000000"/>
                </a:solidFill>
              </a:rPr>
              <a:t>mag</a:t>
            </a:r>
            <a:r>
              <a:rPr lang="fr-FR" dirty="0" smtClean="0">
                <a:solidFill>
                  <a:srgbClr val="000000"/>
                </a:solidFill>
              </a:rPr>
              <a:t>. </a:t>
            </a:r>
            <a:r>
              <a:rPr lang="fr-FR" dirty="0" err="1" smtClean="0">
                <a:solidFill>
                  <a:srgbClr val="000000"/>
                </a:solidFill>
              </a:rPr>
              <a:t>diags</a:t>
            </a:r>
            <a:r>
              <a:rPr lang="fr-FR" dirty="0" smtClean="0">
                <a:solidFill>
                  <a:srgbClr val="000000"/>
                </a:solidFill>
              </a:rPr>
              <a:t>.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35" name="Connecteur droit avec flèche 30"/>
          <p:cNvCxnSpPr>
            <a:endCxn id="34" idx="3"/>
          </p:cNvCxnSpPr>
          <p:nvPr/>
        </p:nvCxnSpPr>
        <p:spPr>
          <a:xfrm flipH="1">
            <a:off x="4922854" y="2943436"/>
            <a:ext cx="1080120" cy="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31"/>
          <p:cNvSpPr txBox="1"/>
          <p:nvPr/>
        </p:nvSpPr>
        <p:spPr>
          <a:xfrm>
            <a:off x="5167449" y="2508391"/>
            <a:ext cx="66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State</a:t>
            </a:r>
          </a:p>
        </p:txBody>
      </p:sp>
      <p:pic>
        <p:nvPicPr>
          <p:cNvPr id="37" name="Image 3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0" r="6091"/>
          <a:stretch/>
        </p:blipFill>
        <p:spPr>
          <a:xfrm>
            <a:off x="4641016" y="3645226"/>
            <a:ext cx="3459376" cy="3028170"/>
          </a:xfrm>
          <a:prstGeom prst="rect">
            <a:avLst/>
          </a:prstGeom>
        </p:spPr>
      </p:pic>
      <p:sp>
        <p:nvSpPr>
          <p:cNvPr id="38" name="Text Box 16"/>
          <p:cNvSpPr txBox="1">
            <a:spLocks noChangeArrowheads="1"/>
          </p:cNvSpPr>
          <p:nvPr/>
        </p:nvSpPr>
        <p:spPr bwMode="auto">
          <a:xfrm>
            <a:off x="4066737" y="4715852"/>
            <a:ext cx="8210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err="1" smtClean="0"/>
              <a:t>Z</a:t>
            </a:r>
            <a:r>
              <a:rPr lang="fr-FR" baseline="-25000" dirty="0" err="1" smtClean="0"/>
              <a:t>a</a:t>
            </a:r>
            <a:r>
              <a:rPr lang="fr-FR" dirty="0" smtClean="0"/>
              <a:t> (m)</a:t>
            </a:r>
            <a:endParaRPr lang="fr-FR" dirty="0"/>
          </a:p>
        </p:txBody>
      </p:sp>
      <p:sp>
        <p:nvSpPr>
          <p:cNvPr id="39" name="ZoneTexte 37"/>
          <p:cNvSpPr txBox="1"/>
          <p:nvPr/>
        </p:nvSpPr>
        <p:spPr>
          <a:xfrm>
            <a:off x="6953204" y="3723581"/>
            <a:ext cx="126297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1F02CA"/>
                </a:solidFill>
              </a:rPr>
              <a:t>Experiment</a:t>
            </a:r>
            <a:endParaRPr lang="fr-FR" dirty="0" smtClean="0">
              <a:solidFill>
                <a:srgbClr val="1F02CA"/>
              </a:solidFill>
            </a:endParaRPr>
          </a:p>
          <a:p>
            <a:r>
              <a:rPr lang="fr-FR" dirty="0" smtClean="0">
                <a:solidFill>
                  <a:srgbClr val="FF0000"/>
                </a:solidFill>
              </a:rPr>
              <a:t>Simulation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720539" y="1097449"/>
            <a:ext cx="22439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solidFill>
                  <a:srgbClr val="0000FF"/>
                </a:solidFill>
              </a:rPr>
              <a:t>Collaboration </a:t>
            </a:r>
            <a:r>
              <a:rPr lang="fr-FR" sz="2000" dirty="0" err="1" smtClean="0">
                <a:solidFill>
                  <a:srgbClr val="0000FF"/>
                </a:solidFill>
              </a:rPr>
              <a:t>with</a:t>
            </a:r>
            <a:r>
              <a:rPr lang="fr-FR" sz="2000" dirty="0" smtClean="0">
                <a:solidFill>
                  <a:srgbClr val="0000FF"/>
                </a:solidFill>
              </a:rPr>
              <a:t> H. </a:t>
            </a:r>
            <a:r>
              <a:rPr lang="fr-FR" sz="2000" dirty="0" err="1" smtClean="0">
                <a:solidFill>
                  <a:srgbClr val="0000FF"/>
                </a:solidFill>
              </a:rPr>
              <a:t>Reimerdes</a:t>
            </a:r>
            <a:r>
              <a:rPr lang="fr-FR" sz="2000" dirty="0" smtClean="0">
                <a:solidFill>
                  <a:srgbClr val="0000FF"/>
                </a:solidFill>
              </a:rPr>
              <a:t> and B. Hoang </a:t>
            </a:r>
            <a:r>
              <a:rPr lang="fr-FR" sz="2000" dirty="0" err="1" smtClean="0">
                <a:solidFill>
                  <a:srgbClr val="0000FF"/>
                </a:solidFill>
              </a:rPr>
              <a:t>from</a:t>
            </a:r>
            <a:r>
              <a:rPr lang="fr-FR" sz="2000" dirty="0" smtClean="0">
                <a:solidFill>
                  <a:srgbClr val="0000FF"/>
                </a:solidFill>
              </a:rPr>
              <a:t> CRPP Lausanne</a:t>
            </a:r>
            <a:endParaRPr lang="fr-FR" sz="2000" dirty="0">
              <a:solidFill>
                <a:srgbClr val="0000FF"/>
              </a:solidFill>
            </a:endParaRPr>
          </a:p>
        </p:txBody>
      </p:sp>
      <p:sp>
        <p:nvSpPr>
          <p:cNvPr id="42" name="ZoneTexte 40"/>
          <p:cNvSpPr txBox="1"/>
          <p:nvPr/>
        </p:nvSpPr>
        <p:spPr>
          <a:xfrm>
            <a:off x="98065" y="4623519"/>
            <a:ext cx="14998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err="1" smtClean="0"/>
              <a:t>Movie</a:t>
            </a:r>
            <a:r>
              <a:rPr lang="fr-FR" dirty="0" smtClean="0"/>
              <a:t> </a:t>
            </a:r>
            <a:r>
              <a:rPr lang="fr-FR" dirty="0" err="1" smtClean="0"/>
              <a:t>produced</a:t>
            </a:r>
            <a:r>
              <a:rPr lang="fr-FR" dirty="0" smtClean="0"/>
              <a:t> by D. Coster</a:t>
            </a:r>
            <a:endParaRPr lang="fr-FR" dirty="0"/>
          </a:p>
        </p:txBody>
      </p:sp>
      <p:sp>
        <p:nvSpPr>
          <p:cNvPr id="40" name="Rectangle 39"/>
          <p:cNvSpPr/>
          <p:nvPr/>
        </p:nvSpPr>
        <p:spPr>
          <a:xfrm>
            <a:off x="2889768" y="3323076"/>
            <a:ext cx="45625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u="sng" dirty="0" smtClean="0"/>
              <a:t>Validation on a yo-yo </a:t>
            </a:r>
            <a:r>
              <a:rPr lang="fr-FR" sz="2000" u="sng" dirty="0" err="1" smtClean="0"/>
              <a:t>discharge</a:t>
            </a:r>
            <a:endParaRPr lang="fr-FR" sz="2000" u="sng" dirty="0"/>
          </a:p>
        </p:txBody>
      </p:sp>
    </p:spTree>
    <p:extLst>
      <p:ext uri="{BB962C8B-B14F-4D97-AF65-F5344CB8AC3E}">
        <p14:creationId xmlns:p14="http://schemas.microsoft.com/office/powerpoint/2010/main" val="97832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boundary: equilibrium evolution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November21, General meeting, Lisbon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15EA-180E-490E-BEDA-FAF7BAFA061D}" type="slidenum">
              <a:rPr lang="en-US" smtClean="0"/>
              <a:t>11</a:t>
            </a:fld>
            <a:endParaRPr lang="en-US"/>
          </a:p>
        </p:txBody>
      </p:sp>
      <p:pic>
        <p:nvPicPr>
          <p:cNvPr id="6" name="Imag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8" r="12410"/>
          <a:stretch/>
        </p:blipFill>
        <p:spPr>
          <a:xfrm>
            <a:off x="3059832" y="3674311"/>
            <a:ext cx="2897085" cy="2905067"/>
          </a:xfrm>
          <a:prstGeom prst="rect">
            <a:avLst/>
          </a:prstGeom>
        </p:spPr>
      </p:pic>
      <p:pic>
        <p:nvPicPr>
          <p:cNvPr id="7" name="Imag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6" r="13008"/>
          <a:stretch/>
        </p:blipFill>
        <p:spPr>
          <a:xfrm>
            <a:off x="6239491" y="3662571"/>
            <a:ext cx="2862101" cy="2880312"/>
          </a:xfrm>
          <a:prstGeom prst="rect">
            <a:avLst/>
          </a:prstGeom>
        </p:spPr>
      </p:pic>
      <p:pic>
        <p:nvPicPr>
          <p:cNvPr id="8" name="Imag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7" t="5142" r="5498"/>
          <a:stretch/>
        </p:blipFill>
        <p:spPr>
          <a:xfrm>
            <a:off x="6169224" y="1250843"/>
            <a:ext cx="2974776" cy="2322173"/>
          </a:xfrm>
          <a:prstGeom prst="rect">
            <a:avLst/>
          </a:prstGeom>
        </p:spPr>
      </p:pic>
      <p:pic>
        <p:nvPicPr>
          <p:cNvPr id="9" name="Imag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r="2150"/>
          <a:stretch/>
        </p:blipFill>
        <p:spPr>
          <a:xfrm>
            <a:off x="-954" y="1196752"/>
            <a:ext cx="3276810" cy="5373216"/>
          </a:xfrm>
          <a:prstGeom prst="rect">
            <a:avLst/>
          </a:prstGeom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511031" y="1340768"/>
            <a:ext cx="2501129" cy="180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358775" lvl="1" indent="-358775" defTabSz="457200">
              <a:lnSpc>
                <a:spcPts val="2000"/>
              </a:lnSpc>
              <a:buSzPct val="90000"/>
              <a:buBlip>
                <a:blip r:embed="rId7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Simulation of a VDE in ITER</a:t>
            </a:r>
          </a:p>
          <a:p>
            <a:pPr marL="358775" lvl="1" indent="-358775" defTabSz="457200">
              <a:lnSpc>
                <a:spcPts val="2000"/>
              </a:lnSpc>
              <a:buSzPct val="90000"/>
              <a:buBlip>
                <a:blip r:embed="rId7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dirty="0"/>
          </a:p>
          <a:p>
            <a:pPr marL="358775" lvl="1" indent="-358775" defTabSz="457200">
              <a:lnSpc>
                <a:spcPts val="2000"/>
              </a:lnSpc>
              <a:buSzPct val="90000"/>
              <a:buBlip>
                <a:blip r:embed="rId7"/>
              </a:buBlip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A current sheet grows at the edge of the plasma</a:t>
            </a:r>
            <a:endParaRPr lang="en-US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159209" y="990338"/>
            <a:ext cx="1301223" cy="42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lvl="1" defTabSz="457200">
              <a:lnSpc>
                <a:spcPts val="2000"/>
              </a:lnSpc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 err="1" smtClean="0"/>
              <a:t>Z</a:t>
            </a:r>
            <a:r>
              <a:rPr lang="en-US" sz="1600" baseline="-25000" dirty="0" err="1" smtClean="0"/>
              <a:t>a</a:t>
            </a:r>
            <a:r>
              <a:rPr lang="en-US" sz="1600" dirty="0" smtClean="0"/>
              <a:t> - </a:t>
            </a:r>
            <a:r>
              <a:rPr lang="en-US" sz="1600" dirty="0" err="1" smtClean="0"/>
              <a:t>Z</a:t>
            </a:r>
            <a:r>
              <a:rPr lang="en-US" sz="1600" baseline="-25000" dirty="0" err="1" smtClean="0"/>
              <a:t>a</a:t>
            </a:r>
            <a:r>
              <a:rPr lang="en-US" sz="1600" dirty="0" smtClean="0"/>
              <a:t>(t=t</a:t>
            </a:r>
            <a:r>
              <a:rPr lang="en-US" sz="1600" baseline="-25000" dirty="0" smtClean="0"/>
              <a:t>0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332204" y="3573016"/>
            <a:ext cx="2175899" cy="2969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lvl="1" algn="ctr" defTabSz="457200">
              <a:lnSpc>
                <a:spcPts val="2000"/>
              </a:lnSpc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/>
              <a:t>j</a:t>
            </a:r>
            <a:r>
              <a:rPr lang="el-GR" sz="1600" baseline="-25000" dirty="0" smtClean="0"/>
              <a:t>φ</a:t>
            </a:r>
            <a:r>
              <a:rPr lang="fr-FR" sz="1600" dirty="0" smtClean="0"/>
              <a:t> (A/m</a:t>
            </a:r>
            <a:r>
              <a:rPr lang="fr-FR" sz="1600" baseline="30000" dirty="0" smtClean="0"/>
              <a:t>2</a:t>
            </a:r>
            <a:r>
              <a:rPr lang="fr-FR" sz="1600" dirty="0" smtClean="0"/>
              <a:t>) </a:t>
            </a:r>
            <a:r>
              <a:rPr lang="fr-FR" sz="1600" dirty="0" err="1" smtClean="0"/>
              <a:t>at</a:t>
            </a:r>
            <a:r>
              <a:rPr lang="fr-FR" sz="1600" dirty="0" smtClean="0"/>
              <a:t> 108.50 s</a:t>
            </a:r>
            <a:endParaRPr lang="en-US" sz="1600" dirty="0"/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6572565" y="3573016"/>
            <a:ext cx="2175899" cy="296950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0" lvl="1" algn="ctr" defTabSz="457200">
              <a:lnSpc>
                <a:spcPts val="2000"/>
              </a:lnSpc>
              <a:buSzPct val="9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/>
              <a:t>j</a:t>
            </a:r>
            <a:r>
              <a:rPr lang="el-GR" sz="1600" baseline="-25000" dirty="0" smtClean="0"/>
              <a:t>φ</a:t>
            </a:r>
            <a:r>
              <a:rPr lang="fr-FR" sz="1600" dirty="0" smtClean="0"/>
              <a:t> (A/m</a:t>
            </a:r>
            <a:r>
              <a:rPr lang="fr-FR" sz="1600" baseline="30000" dirty="0" smtClean="0"/>
              <a:t>2</a:t>
            </a:r>
            <a:r>
              <a:rPr lang="fr-FR" sz="1600" dirty="0" smtClean="0"/>
              <a:t>) </a:t>
            </a:r>
            <a:r>
              <a:rPr lang="fr-FR" sz="1600" dirty="0" err="1" smtClean="0"/>
              <a:t>at</a:t>
            </a:r>
            <a:r>
              <a:rPr lang="fr-FR" sz="1600" dirty="0" smtClean="0"/>
              <a:t> 108.82 s</a:t>
            </a:r>
            <a:endParaRPr lang="en-US" sz="1600" dirty="0"/>
          </a:p>
        </p:txBody>
      </p:sp>
      <p:sp>
        <p:nvSpPr>
          <p:cNvPr id="14" name="Rectangle 30"/>
          <p:cNvSpPr>
            <a:spLocks noChangeArrowheads="1"/>
          </p:cNvSpPr>
          <p:nvPr/>
        </p:nvSpPr>
        <p:spPr bwMode="auto">
          <a:xfrm>
            <a:off x="3885296" y="6458951"/>
            <a:ext cx="39245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fr-FR" sz="1600" dirty="0" smtClean="0"/>
              <a:t>G. </a:t>
            </a:r>
            <a:r>
              <a:rPr lang="fr-FR" sz="1600" dirty="0" err="1" smtClean="0"/>
              <a:t>Falchetto</a:t>
            </a:r>
            <a:r>
              <a:rPr lang="fr-FR" sz="1600" dirty="0" smtClean="0"/>
              <a:t> et al., </a:t>
            </a:r>
            <a:r>
              <a:rPr lang="fr-FR" sz="1600" dirty="0" err="1" smtClean="0"/>
              <a:t>submitted</a:t>
            </a:r>
            <a:r>
              <a:rPr lang="fr-FR" sz="1600" dirty="0" smtClean="0"/>
              <a:t> to </a:t>
            </a:r>
            <a:r>
              <a:rPr lang="fr-FR" sz="1600" dirty="0" err="1" smtClean="0"/>
              <a:t>Nucl</a:t>
            </a:r>
            <a:r>
              <a:rPr lang="fr-FR" sz="1600" dirty="0" smtClean="0"/>
              <a:t>. Fusion</a:t>
            </a:r>
            <a:endParaRPr lang="fr-FR" sz="1600" dirty="0"/>
          </a:p>
        </p:txBody>
      </p:sp>
      <p:sp>
        <p:nvSpPr>
          <p:cNvPr id="15" name="Rectangle 14"/>
          <p:cNvSpPr/>
          <p:nvPr/>
        </p:nvSpPr>
        <p:spPr>
          <a:xfrm>
            <a:off x="2483768" y="53034"/>
            <a:ext cx="408879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fr-FR" sz="2000" u="sng" dirty="0" smtClean="0"/>
          </a:p>
          <a:p>
            <a:pPr algn="ctr"/>
            <a:endParaRPr lang="fr-FR" sz="2000" u="sng" dirty="0"/>
          </a:p>
          <a:p>
            <a:pPr algn="ctr"/>
            <a:r>
              <a:rPr lang="fr-FR" dirty="0" smtClean="0"/>
              <a:t>Collaboration </a:t>
            </a:r>
            <a:r>
              <a:rPr lang="fr-FR" dirty="0" err="1" smtClean="0"/>
              <a:t>with</a:t>
            </a:r>
            <a:r>
              <a:rPr lang="fr-FR" dirty="0" smtClean="0"/>
              <a:t> P. </a:t>
            </a:r>
            <a:r>
              <a:rPr lang="fr-FR" dirty="0" err="1" smtClean="0"/>
              <a:t>Huyhn</a:t>
            </a:r>
            <a:r>
              <a:rPr lang="fr-FR" dirty="0" smtClean="0"/>
              <a:t> and V. </a:t>
            </a:r>
            <a:r>
              <a:rPr lang="fr-FR" dirty="0" err="1" smtClean="0"/>
              <a:t>Basiuk</a:t>
            </a:r>
            <a:endParaRPr lang="fr-FR" dirty="0"/>
          </a:p>
        </p:txBody>
      </p:sp>
      <p:cxnSp>
        <p:nvCxnSpPr>
          <p:cNvPr id="16" name="Connecteur droit avec flèche 14"/>
          <p:cNvCxnSpPr/>
          <p:nvPr/>
        </p:nvCxnSpPr>
        <p:spPr>
          <a:xfrm>
            <a:off x="5076056" y="2780928"/>
            <a:ext cx="2083153" cy="30963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0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40" y="3861048"/>
            <a:ext cx="4067260" cy="21214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740" y="802861"/>
            <a:ext cx="4067260" cy="212141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MHD chain: equilibrium reconstruction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November21, General meeting, Lisbon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15EA-180E-490E-BEDA-FAF7BAFA061D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6" t="22699" r="19852" b="20583"/>
          <a:stretch>
            <a:fillRect/>
          </a:stretch>
        </p:blipFill>
        <p:spPr bwMode="auto">
          <a:xfrm>
            <a:off x="0" y="836713"/>
            <a:ext cx="5573259" cy="325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6024" y="4545993"/>
            <a:ext cx="5357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of CPOs are used as input including PF coils  and various diagnostics . Obtained solution (flux map and  profiles of pressure and current density) is plotted using python actor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07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MHD chain: low n kink mode stability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November21, General meeting, Lisbon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15EA-180E-490E-BEDA-FAF7BAFA061D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8023860" cy="394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9275" y="997180"/>
            <a:ext cx="1770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CHEASE-MARS-F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5537" y="568808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cs typeface="Arial" panose="020B0604020202020204" pitchFamily="34" charset="0"/>
              </a:rPr>
              <a:t>Radial profiles of the </a:t>
            </a:r>
            <a:r>
              <a:rPr lang="en-US" dirty="0" err="1" smtClean="0">
                <a:cs typeface="Arial" panose="020B0604020202020204" pitchFamily="34" charset="0"/>
              </a:rPr>
              <a:t>poloidal</a:t>
            </a:r>
            <a:r>
              <a:rPr lang="en-US" dirty="0" smtClean="0">
                <a:cs typeface="Arial" panose="020B0604020202020204" pitchFamily="34" charset="0"/>
              </a:rPr>
              <a:t> Fourier components of the normal displacement are plotted using python actor . Growth rate of the n=1 ideal kink mode is shown in </a:t>
            </a:r>
            <a:r>
              <a:rPr lang="en-US" dirty="0" err="1" smtClean="0">
                <a:cs typeface="Arial" panose="020B0604020202020204" pitchFamily="34" charset="0"/>
              </a:rPr>
              <a:t>Alfvén</a:t>
            </a:r>
            <a:r>
              <a:rPr lang="en-US" dirty="0" smtClean="0">
                <a:cs typeface="Arial" panose="020B0604020202020204" pitchFamily="34" charset="0"/>
              </a:rPr>
              <a:t> units</a:t>
            </a: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96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MHD chain: plasma response calculations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November21, General meeting, Lisbon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15EA-180E-490E-BEDA-FAF7BAFA061D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0" y="901590"/>
            <a:ext cx="5829300" cy="27517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74068" y="1124743"/>
            <a:ext cx="2935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Input: equilibrium, frequency</a:t>
            </a:r>
          </a:p>
          <a:p>
            <a:r>
              <a:rPr lang="en-US" dirty="0" smtClean="0"/>
              <a:t>range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74068" y="1771074"/>
            <a:ext cx="2935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Output: magnetic field at the sensor position giving plasma response to the unit current</a:t>
            </a:r>
          </a:p>
          <a:p>
            <a:r>
              <a:rPr lang="en-US" dirty="0" smtClean="0"/>
              <a:t>applied in external coils</a:t>
            </a:r>
            <a:endParaRPr lang="en-US" dirty="0"/>
          </a:p>
        </p:txBody>
      </p:sp>
      <p:pic>
        <p:nvPicPr>
          <p:cNvPr id="1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61048"/>
            <a:ext cx="3462657" cy="259699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536" y="4365104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workflow can be used to predict stability boundary or for modeling RWM control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MHD chain: edge stability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November21, General meeting, Lisbon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15EA-180E-490E-BEDA-FAF7BAFA061D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30" y="1772816"/>
            <a:ext cx="4262438" cy="2724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6388" y="908720"/>
            <a:ext cx="2216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JALPHA-HELENA- ILSA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1431" y="4797152"/>
            <a:ext cx="51146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Pressure gradient and current density value at the edge are scanned in JALPHA actor</a:t>
            </a:r>
          </a:p>
          <a:p>
            <a:r>
              <a:rPr lang="en-US" dirty="0" smtClean="0"/>
              <a:t>Growth rate of the peeling-</a:t>
            </a:r>
            <a:r>
              <a:rPr lang="en-US" dirty="0" err="1" smtClean="0"/>
              <a:t>balooning</a:t>
            </a:r>
            <a:r>
              <a:rPr lang="en-US" dirty="0" smtClean="0"/>
              <a:t> mode is obtained from ILSA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05" y="1461516"/>
            <a:ext cx="3366543" cy="247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74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NTM evolution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November21, General meeting, Lisbon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15EA-180E-490E-BEDA-FAF7BAFA061D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77" y="1886751"/>
            <a:ext cx="4226514" cy="13838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4830" y="1044570"/>
            <a:ext cx="4558054" cy="25860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4153" y="2194488"/>
            <a:ext cx="301660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9" name="Oval 8"/>
          <p:cNvSpPr/>
          <p:nvPr/>
        </p:nvSpPr>
        <p:spPr>
          <a:xfrm>
            <a:off x="2024329" y="1975319"/>
            <a:ext cx="615456" cy="563577"/>
          </a:xfrm>
          <a:prstGeom prst="ellipse">
            <a:avLst/>
          </a:prstGeom>
          <a:solidFill>
            <a:srgbClr val="CCFFCC">
              <a:alpha val="29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`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639785" y="1643275"/>
            <a:ext cx="4437504" cy="426358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639785" y="2069633"/>
            <a:ext cx="5442858" cy="0"/>
          </a:xfrm>
          <a:prstGeom prst="straightConnector1">
            <a:avLst/>
          </a:prstGeom>
          <a:ln w="127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963282" y="1033204"/>
            <a:ext cx="4073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(a)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151293" y="1997751"/>
            <a:ext cx="4169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(b)</a:t>
            </a:r>
            <a:endParaRPr lang="en-US" sz="1600" dirty="0"/>
          </a:p>
        </p:txBody>
      </p:sp>
      <p:sp>
        <p:nvSpPr>
          <p:cNvPr id="14" name="Oval 13"/>
          <p:cNvSpPr/>
          <p:nvPr/>
        </p:nvSpPr>
        <p:spPr>
          <a:xfrm>
            <a:off x="6810129" y="1051501"/>
            <a:ext cx="615456" cy="563577"/>
          </a:xfrm>
          <a:prstGeom prst="ellipse">
            <a:avLst/>
          </a:prstGeom>
          <a:solidFill>
            <a:srgbClr val="FF0000">
              <a:alpha val="1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8066714" y="1767478"/>
            <a:ext cx="615456" cy="563577"/>
          </a:xfrm>
          <a:prstGeom prst="ellipse">
            <a:avLst/>
          </a:prstGeom>
          <a:solidFill>
            <a:srgbClr val="FF0000">
              <a:alpha val="11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15816" y="692696"/>
            <a:ext cx="3446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NTM actors are integrated into ETS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73203" y="129191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 </a:t>
            </a:r>
            <a:r>
              <a:rPr lang="en-US" sz="1600" i="1" dirty="0"/>
              <a:t>(a)</a:t>
            </a:r>
            <a:r>
              <a:rPr lang="en-US" sz="1600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ntmets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i="1" dirty="0">
                <a:solidFill>
                  <a:srgbClr val="FF0000"/>
                </a:solidFill>
              </a:rPr>
              <a:t>   </a:t>
            </a:r>
            <a:r>
              <a:rPr lang="en-US" sz="1600" i="1" dirty="0"/>
              <a:t>for mode evolution</a:t>
            </a:r>
          </a:p>
          <a:p>
            <a:r>
              <a:rPr lang="en-US" i="1" dirty="0"/>
              <a:t> </a:t>
            </a:r>
            <a:r>
              <a:rPr lang="en-US" sz="1400" i="1" dirty="0" smtClean="0"/>
              <a:t>(</a:t>
            </a:r>
            <a:r>
              <a:rPr lang="en-US" sz="1400" i="1" dirty="0"/>
              <a:t>b)</a:t>
            </a:r>
            <a:r>
              <a:rPr lang="en-US" sz="1400" i="1" dirty="0">
                <a:solidFill>
                  <a:srgbClr val="FF0000"/>
                </a:solidFill>
              </a:rPr>
              <a:t> </a:t>
            </a:r>
            <a:r>
              <a:rPr lang="en-US" i="1" dirty="0" err="1">
                <a:solidFill>
                  <a:schemeClr val="accent3">
                    <a:lumMod val="50000"/>
                  </a:schemeClr>
                </a:solidFill>
              </a:rPr>
              <a:t>ntmDeffTLets</a:t>
            </a:r>
            <a:r>
              <a:rPr lang="en-US" i="1" dirty="0">
                <a:solidFill>
                  <a:schemeClr val="accent3">
                    <a:lumMod val="50000"/>
                  </a:schemeClr>
                </a:solidFill>
              </a:rPr>
              <a:t>   </a:t>
            </a:r>
            <a:r>
              <a:rPr lang="en-US" sz="1600" i="1" dirty="0"/>
              <a:t>for transp. </a:t>
            </a:r>
            <a:r>
              <a:rPr lang="en-US" sz="1600" i="1" dirty="0" err="1"/>
              <a:t>coeff</a:t>
            </a:r>
            <a:r>
              <a:rPr lang="en-US" sz="1600" i="1" dirty="0"/>
              <a:t>. calculation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329750" y="3646885"/>
            <a:ext cx="5622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Effect on the </a:t>
            </a:r>
            <a:r>
              <a:rPr lang="en-US" dirty="0" err="1"/>
              <a:t>Te</a:t>
            </a:r>
            <a:r>
              <a:rPr lang="en-US" dirty="0"/>
              <a:t>  due to a 3/2 mode on JET  shot #76791.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997493"/>
            <a:ext cx="2670175" cy="240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587" y="3997493"/>
            <a:ext cx="2670175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asellaDiTesto 3"/>
          <p:cNvSpPr txBox="1"/>
          <p:nvPr/>
        </p:nvSpPr>
        <p:spPr>
          <a:xfrm>
            <a:off x="734141" y="6050392"/>
            <a:ext cx="705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comparison of experimental </a:t>
            </a:r>
            <a:r>
              <a:rPr lang="en-US" dirty="0"/>
              <a:t>and calculated electron temperature </a:t>
            </a:r>
            <a:r>
              <a:rPr lang="en-US" dirty="0" smtClean="0"/>
              <a:t>profiles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57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November21, General meeting, Lisbon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15EA-180E-490E-BEDA-FAF7BAFA061D}" type="slidenum">
              <a:rPr lang="en-US" smtClean="0"/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1124744"/>
            <a:ext cx="842493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tools are available for studies of MHD equilibrium and stability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Most of them are fully integrated  in the ITM (actors) or use UAL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Verification and validation of the available tools were already performed or in progress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Workflows are developed to investigate several physical problems</a:t>
            </a:r>
          </a:p>
        </p:txBody>
      </p:sp>
    </p:spTree>
    <p:extLst>
      <p:ext uri="{BB962C8B-B14F-4D97-AF65-F5344CB8AC3E}">
        <p14:creationId xmlns:p14="http://schemas.microsoft.com/office/powerpoint/2010/main" val="25169683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November21, General meeting, Lisbon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15EA-180E-490E-BEDA-FAF7BAFA061D}" type="slidenum">
              <a:rPr lang="en-US" smtClean="0"/>
              <a:t>18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99593" y="1484784"/>
            <a:ext cx="799288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Use IMP12 tools and workflows in the frame of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Euro-Fusion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consortium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Further development of existing and addition new tools 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Improvement of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223436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576" y="1052736"/>
            <a:ext cx="5716630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ITM statistics in 2013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Tools overview and status: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Free boundary codes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Equilibrium reconstruction codes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Fixed boundary equilibrium codes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MHD stability codes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Other useful tools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Workflows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November21, General meeting, Lisbon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15EA-180E-490E-BEDA-FAF7BAFA06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ITM statistics in 2013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November21, General meeting, Lisbon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15EA-180E-490E-BEDA-FAF7BAFA061D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545" y="1052736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ACT1: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Integration of equilibrium and MHD modules into ITM Workflows and Maintenance of IMP12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codes</a:t>
            </a:r>
          </a:p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ACT2: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Adaptation of standalone MHD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modules and codes</a:t>
            </a:r>
          </a:p>
          <a:p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</a:rPr>
              <a:t>ACT3: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Verification and Validation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2564904"/>
            <a:ext cx="8352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Assosiations</a:t>
            </a:r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CCFE, CEA, ENEA-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Frascati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ENEA-CNR, Hellenic Republic, IPP,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MEdC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IPP.CR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Swiss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Confederation, VR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5576" y="3645024"/>
            <a:ext cx="44037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Manpower: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Baseline support 3.94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(4.22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2012)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Priority Support 2.05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ppy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(2.66 in 2012)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63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boundary equilibrium codes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November21, General meeting, Lisbon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15EA-180E-490E-BEDA-FAF7BAFA061D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1124744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Take  current density, pressure profiles, current or voltage in external conductors and try to find converged equilibrium. Initial value problem: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rediction of equilibrium time evolution with or without position, shape control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2204864"/>
            <a:ext cx="4697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Codes: </a:t>
            </a:r>
            <a:r>
              <a:rPr lang="en-US" b="1" dirty="0" smtClean="0"/>
              <a:t>CEDRES++</a:t>
            </a:r>
            <a:r>
              <a:rPr lang="en-US" dirty="0" smtClean="0"/>
              <a:t>, </a:t>
            </a:r>
            <a:r>
              <a:rPr lang="en-US" b="1" dirty="0" smtClean="0"/>
              <a:t>FREEBIE</a:t>
            </a:r>
            <a:r>
              <a:rPr lang="en-US" dirty="0" smtClean="0"/>
              <a:t>, </a:t>
            </a:r>
            <a:r>
              <a:rPr lang="en-US" b="1" dirty="0" smtClean="0"/>
              <a:t>CREATE-NL</a:t>
            </a:r>
            <a:r>
              <a:rPr lang="en-US" dirty="0" smtClean="0"/>
              <a:t>, </a:t>
            </a:r>
            <a:r>
              <a:rPr lang="en-US" b="1" dirty="0" smtClean="0"/>
              <a:t>FIXFREE</a:t>
            </a:r>
            <a:endParaRPr lang="en-US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970425"/>
              </p:ext>
            </p:extLst>
          </p:nvPr>
        </p:nvGraphicFramePr>
        <p:xfrm>
          <a:off x="1115616" y="2780928"/>
          <a:ext cx="6568115" cy="2049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2029"/>
                <a:gridCol w="2098618"/>
                <a:gridCol w="1474111"/>
                <a:gridCol w="1353357"/>
              </a:tblGrid>
              <a:tr h="339540">
                <a:tc>
                  <a:txBody>
                    <a:bodyPr/>
                    <a:lstStyle/>
                    <a:p>
                      <a:r>
                        <a:rPr lang="en-US" dirty="0" smtClean="0"/>
                        <a:t>Code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Integration</a:t>
                      </a:r>
                      <a:r>
                        <a:rPr lang="en-US" baseline="0" dirty="0" smtClean="0"/>
                        <a:t> in ITM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Validation</a:t>
                      </a:r>
                      <a:endParaRPr lang="en-US" dirty="0"/>
                    </a:p>
                  </a:txBody>
                  <a:tcPr/>
                </a:tc>
              </a:tr>
              <a:tr h="339540">
                <a:tc>
                  <a:txBody>
                    <a:bodyPr/>
                    <a:lstStyle/>
                    <a:p>
                      <a:r>
                        <a:rPr lang="en-US" dirty="0" smtClean="0"/>
                        <a:t>CEDRES++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actor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verified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validated*</a:t>
                      </a:r>
                      <a:endParaRPr lang="en-US" dirty="0"/>
                    </a:p>
                  </a:txBody>
                  <a:tcPr/>
                </a:tc>
              </a:tr>
              <a:tr h="339540">
                <a:tc>
                  <a:txBody>
                    <a:bodyPr/>
                    <a:lstStyle/>
                    <a:p>
                      <a:r>
                        <a:rPr lang="en-US" dirty="0" smtClean="0"/>
                        <a:t>FREEBIE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verified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</a:tr>
              <a:tr h="339540">
                <a:tc>
                  <a:txBody>
                    <a:bodyPr/>
                    <a:lstStyle/>
                    <a:p>
                      <a:r>
                        <a:rPr lang="en-US" dirty="0" smtClean="0"/>
                        <a:t>CREATE-NL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</a:tr>
              <a:tr h="586056">
                <a:tc>
                  <a:txBody>
                    <a:bodyPr/>
                    <a:lstStyle/>
                    <a:p>
                      <a:r>
                        <a:rPr lang="en-US" dirty="0" smtClean="0"/>
                        <a:t>FIXFREE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verified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validated**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5373216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*CEDRES++ is validated on TCV, validation on different existing devices is in progress</a:t>
            </a:r>
          </a:p>
          <a:p>
            <a:r>
              <a:rPr lang="en-US" dirty="0" smtClean="0"/>
              <a:t>** FIXFREE is verified and validated outside ITM. </a:t>
            </a:r>
            <a:r>
              <a:rPr lang="en-US" dirty="0"/>
              <a:t>It is a static code, not allowing dynamic evolution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7431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Equilibrium reconstruction codes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November21, General meeting, Lisbon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15EA-180E-490E-BEDA-FAF7BAFA061D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3568" y="1052736"/>
            <a:ext cx="8136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Taking magnetic field in the external conductors and assuming shape of the current and pressure profiles calculate equilibrium. Least square problem: equilibrium is reconstructed using experimental measurements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276872"/>
            <a:ext cx="3104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Codes: </a:t>
            </a:r>
            <a:r>
              <a:rPr lang="en-US" b="1" dirty="0" smtClean="0"/>
              <a:t>EQUAL</a:t>
            </a:r>
            <a:r>
              <a:rPr lang="en-US" dirty="0" smtClean="0"/>
              <a:t>, </a:t>
            </a:r>
            <a:r>
              <a:rPr lang="en-US" b="1" dirty="0" smtClean="0"/>
              <a:t>EQINOX</a:t>
            </a:r>
            <a:r>
              <a:rPr lang="en-US" dirty="0" smtClean="0"/>
              <a:t>, </a:t>
            </a:r>
            <a:r>
              <a:rPr lang="en-US" b="1" dirty="0" smtClean="0"/>
              <a:t>CLISTE</a:t>
            </a:r>
            <a:endParaRPr lang="en-US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767017"/>
              </p:ext>
            </p:extLst>
          </p:nvPr>
        </p:nvGraphicFramePr>
        <p:xfrm>
          <a:off x="1439652" y="2996952"/>
          <a:ext cx="6624736" cy="15236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2099989"/>
                <a:gridCol w="1565072"/>
                <a:gridCol w="1303491"/>
              </a:tblGrid>
              <a:tr h="355830">
                <a:tc>
                  <a:txBody>
                    <a:bodyPr/>
                    <a:lstStyle/>
                    <a:p>
                      <a:r>
                        <a:rPr lang="en-US" dirty="0" smtClean="0"/>
                        <a:t>Code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Integration in ITM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Verification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Validation</a:t>
                      </a:r>
                      <a:endParaRPr lang="en-US" dirty="0"/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r>
                        <a:rPr lang="en-US" dirty="0" smtClean="0"/>
                        <a:t>EQUAL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verified*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validated*</a:t>
                      </a:r>
                      <a:endParaRPr lang="en-US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dirty="0" smtClean="0"/>
                        <a:t>EQUINOX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 progress</a:t>
                      </a:r>
                      <a:endParaRPr lang="en-US" dirty="0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dirty="0" smtClean="0"/>
                        <a:t>CLISTE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9552" y="494116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*EQUAL was previously verified against EFIT , and validated against JET data, validation against ASDEX data is ongoing</a:t>
            </a:r>
          </a:p>
          <a:p>
            <a:r>
              <a:rPr lang="en-US" dirty="0" smtClean="0"/>
              <a:t>Verification of EQUINOX against EQUAL  is in progress</a:t>
            </a:r>
          </a:p>
        </p:txBody>
      </p:sp>
    </p:spTree>
    <p:extLst>
      <p:ext uri="{BB962C8B-B14F-4D97-AF65-F5344CB8AC3E}">
        <p14:creationId xmlns:p14="http://schemas.microsoft.com/office/powerpoint/2010/main" val="339116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Fixed boundary equilibrium codes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7" y="1172651"/>
            <a:ext cx="81369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aking plasma boundary profile and different forms of the current density and pressure profiles refined equilibrium is calculated (using more dense grid) together with calculating additional quantities (needed for transport , MHD stability  or heating)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801" y="2423141"/>
            <a:ext cx="5420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Codes:</a:t>
            </a:r>
            <a:r>
              <a:rPr lang="en-US" dirty="0" smtClean="0"/>
              <a:t> </a:t>
            </a:r>
            <a:r>
              <a:rPr lang="en-US" b="1" dirty="0" smtClean="0"/>
              <a:t>CHEASE</a:t>
            </a:r>
            <a:r>
              <a:rPr lang="en-US" dirty="0" smtClean="0"/>
              <a:t>, </a:t>
            </a:r>
            <a:r>
              <a:rPr lang="en-US" b="1" dirty="0" smtClean="0"/>
              <a:t>HELENA</a:t>
            </a:r>
            <a:r>
              <a:rPr lang="en-US" dirty="0" smtClean="0"/>
              <a:t>, </a:t>
            </a:r>
            <a:r>
              <a:rPr lang="en-US" b="1" dirty="0" smtClean="0"/>
              <a:t>HELENA+FLOW</a:t>
            </a:r>
            <a:r>
              <a:rPr lang="en-US" dirty="0" smtClean="0"/>
              <a:t>, </a:t>
            </a:r>
            <a:r>
              <a:rPr lang="en-US" b="1" dirty="0" smtClean="0"/>
              <a:t>SPIDER</a:t>
            </a:r>
            <a:r>
              <a:rPr lang="en-US" dirty="0" smtClean="0"/>
              <a:t>, </a:t>
            </a:r>
            <a:r>
              <a:rPr lang="en-US" b="1" dirty="0" smtClean="0"/>
              <a:t>CAXE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November21, General meeting, Lisbon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15EA-180E-490E-BEDA-FAF7BAFA061D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84883"/>
              </p:ext>
            </p:extLst>
          </p:nvPr>
        </p:nvGraphicFramePr>
        <p:xfrm>
          <a:off x="2091395" y="2924944"/>
          <a:ext cx="5321245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/>
                <a:gridCol w="2099989"/>
                <a:gridCol w="1565072"/>
              </a:tblGrid>
              <a:tr h="355830">
                <a:tc>
                  <a:txBody>
                    <a:bodyPr/>
                    <a:lstStyle/>
                    <a:p>
                      <a:r>
                        <a:rPr lang="en-US" dirty="0" smtClean="0"/>
                        <a:t>Code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Integration in ITM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Verification</a:t>
                      </a:r>
                      <a:endParaRPr lang="en-US" dirty="0"/>
                    </a:p>
                  </a:txBody>
                  <a:tcPr/>
                </a:tc>
              </a:tr>
              <a:tr h="426328">
                <a:tc>
                  <a:txBody>
                    <a:bodyPr/>
                    <a:lstStyle/>
                    <a:p>
                      <a:r>
                        <a:rPr lang="en-US" dirty="0" smtClean="0"/>
                        <a:t>CHEASE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verified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HELENA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verified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HELENA+FLOW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actor*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SPIDER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verified</a:t>
                      </a:r>
                      <a:endParaRPr lang="en-US" dirty="0"/>
                    </a:p>
                  </a:txBody>
                  <a:tcPr/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en-US" dirty="0" smtClean="0"/>
                        <a:t>CAXE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 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verified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8573" y="5589240"/>
            <a:ext cx="8379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HELENA+FLOW  actor is created including uncompressible flow parallel to the  magnetic field. Development of the code version including arbitrary flow direction is in progress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16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MHD stability codes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November21, General meeting, Lisbon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15EA-180E-490E-BEDA-FAF7BAFA061D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67544" y="90872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Taking equilibrium profiles, kinetic profiles, external structures description calculate characteristics (evolution) of MHD instabilities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894099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Codes:</a:t>
            </a:r>
            <a:r>
              <a:rPr lang="en-US" dirty="0" smtClean="0"/>
              <a:t> </a:t>
            </a:r>
            <a:r>
              <a:rPr lang="en-US" b="1" dirty="0" smtClean="0"/>
              <a:t>MARS</a:t>
            </a:r>
            <a:r>
              <a:rPr lang="en-US" dirty="0" smtClean="0"/>
              <a:t>, </a:t>
            </a:r>
            <a:r>
              <a:rPr lang="en-US" b="1" dirty="0" smtClean="0"/>
              <a:t>MARS-F</a:t>
            </a:r>
            <a:r>
              <a:rPr lang="en-US" dirty="0" smtClean="0"/>
              <a:t>, </a:t>
            </a:r>
            <a:r>
              <a:rPr lang="en-US" b="1" dirty="0" err="1" smtClean="0"/>
              <a:t>CarMa</a:t>
            </a:r>
            <a:r>
              <a:rPr lang="en-US" dirty="0" smtClean="0"/>
              <a:t>, </a:t>
            </a:r>
            <a:r>
              <a:rPr lang="en-US" b="1" dirty="0" smtClean="0"/>
              <a:t>KINX</a:t>
            </a:r>
            <a:r>
              <a:rPr lang="en-US" dirty="0" smtClean="0"/>
              <a:t>, </a:t>
            </a:r>
            <a:r>
              <a:rPr lang="en-US" b="1" dirty="0" smtClean="0"/>
              <a:t>ILSA</a:t>
            </a:r>
            <a:r>
              <a:rPr lang="en-US" dirty="0" smtClean="0"/>
              <a:t>, </a:t>
            </a:r>
            <a:r>
              <a:rPr lang="en-US" b="1" dirty="0" smtClean="0"/>
              <a:t>set of NTM evolution codes</a:t>
            </a:r>
            <a:r>
              <a:rPr lang="en-US" dirty="0" smtClean="0"/>
              <a:t>, </a:t>
            </a:r>
            <a:r>
              <a:rPr lang="en-US" b="1" dirty="0" err="1" smtClean="0"/>
              <a:t>sawtooth</a:t>
            </a:r>
            <a:r>
              <a:rPr lang="en-US" b="1" dirty="0" smtClean="0"/>
              <a:t> module</a:t>
            </a:r>
            <a:endParaRPr lang="en-US" b="1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130719"/>
              </p:ext>
            </p:extLst>
          </p:nvPr>
        </p:nvGraphicFramePr>
        <p:xfrm>
          <a:off x="1403648" y="2492896"/>
          <a:ext cx="6912768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2304256"/>
                <a:gridCol w="230425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Code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Integration </a:t>
                      </a:r>
                      <a:r>
                        <a:rPr lang="en-US" baseline="0" dirty="0" smtClean="0"/>
                        <a:t> in ITM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verification/validation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(inside</a:t>
                      </a:r>
                      <a:r>
                        <a:rPr lang="en-US" baseline="0" dirty="0" smtClean="0"/>
                        <a:t> HYMAGIC)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verified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MARS-F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verified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CarMa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KINX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using UAL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verified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ILSA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NTM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validated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SAWTOOTH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integrated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5" y="5661248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Sawtooth</a:t>
            </a:r>
            <a:r>
              <a:rPr lang="en-US" dirty="0" smtClean="0"/>
              <a:t> module is integrated and working in ITM but not updates to the latest UAL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5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useful tools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November21, General meeting, Lisbon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15EA-180E-490E-BEDA-FAF7BAFA061D}" type="slidenum">
              <a:rPr lang="en-US" smtClean="0"/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501009" y="1268760"/>
            <a:ext cx="792088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COCOS </a:t>
            </a:r>
            <a:r>
              <a:rPr lang="en-US" dirty="0"/>
              <a:t>– coordinate transformation for different flux-based coordinate systems. Single number labels certain coordinate system (orientation, flux definition)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INTERPOS</a:t>
            </a:r>
            <a:r>
              <a:rPr lang="en-US" dirty="0"/>
              <a:t> – interpolation routine (not only for IMP12)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JALPHA</a:t>
            </a:r>
            <a:r>
              <a:rPr lang="en-US" dirty="0"/>
              <a:t> – variation of the edge pressure gradient, edge current density for parametric studies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PROGEN</a:t>
            </a:r>
            <a:r>
              <a:rPr lang="en-US" dirty="0"/>
              <a:t> – read  input to the fixed boundary equilibrium code from the file or generate  it from the analytical models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 err="1"/>
              <a:t>EddyCurv</a:t>
            </a:r>
            <a:r>
              <a:rPr lang="en-US" dirty="0"/>
              <a:t> – electromagnetic description of 3D wall structures. Can be used in stability analysis. Ongoing project, integration in ITM framework is in progress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 err="1"/>
              <a:t>egcpo</a:t>
            </a:r>
            <a:r>
              <a:rPr lang="en-US" dirty="0"/>
              <a:t> – python module for easy access to stored </a:t>
            </a:r>
            <a:r>
              <a:rPr lang="en-US" dirty="0" err="1"/>
              <a:t>cpos</a:t>
            </a:r>
            <a:r>
              <a:rPr lang="en-US" dirty="0"/>
              <a:t>. 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b="1" dirty="0"/>
              <a:t>xml2eg</a:t>
            </a:r>
            <a:r>
              <a:rPr lang="en-US" dirty="0"/>
              <a:t> – a FORTRAN xml parser based on lib2xml which  use F90 features to easily read different kind of data.</a:t>
            </a:r>
          </a:p>
        </p:txBody>
      </p:sp>
    </p:spTree>
    <p:extLst>
      <p:ext uri="{BB962C8B-B14F-4D97-AF65-F5344CB8AC3E}">
        <p14:creationId xmlns:p14="http://schemas.microsoft.com/office/powerpoint/2010/main" val="153113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November21, General meeting, Lisbon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115EA-180E-490E-BEDA-FAF7BAFA061D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5576" y="1196752"/>
            <a:ext cx="30162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alibri" panose="020F0502020204030204" pitchFamily="34" charset="0"/>
              <a:buChar char="₋"/>
            </a:pPr>
            <a:r>
              <a:rPr lang="en-US" sz="3200" dirty="0" smtClean="0"/>
              <a:t>Free boundary</a:t>
            </a:r>
          </a:p>
          <a:p>
            <a:pPr marL="342900" indent="-342900">
              <a:buFont typeface="Calibri" panose="020F0502020204030204" pitchFamily="34" charset="0"/>
              <a:buChar char="₋"/>
            </a:pPr>
            <a:r>
              <a:rPr lang="en-US" sz="3200" dirty="0" smtClean="0"/>
              <a:t>MHD chain</a:t>
            </a:r>
          </a:p>
          <a:p>
            <a:pPr marL="342900" indent="-342900">
              <a:buFont typeface="Calibri" panose="020F0502020204030204" pitchFamily="34" charset="0"/>
              <a:buChar char="₋"/>
            </a:pPr>
            <a:r>
              <a:rPr lang="en-US" sz="3200" dirty="0" smtClean="0"/>
              <a:t>NTM evolution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2539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1178</Words>
  <Application>Microsoft Office PowerPoint</Application>
  <PresentationFormat>On-screen Show (4:3)</PresentationFormat>
  <Paragraphs>239</Paragraphs>
  <Slides>18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IMP12 at the end of  2013 </vt:lpstr>
      <vt:lpstr>Contents</vt:lpstr>
      <vt:lpstr>ITM statistics in 2013</vt:lpstr>
      <vt:lpstr>Free boundary equilibrium codes</vt:lpstr>
      <vt:lpstr>Equilibrium reconstruction codes</vt:lpstr>
      <vt:lpstr>Fixed boundary equilibrium codes</vt:lpstr>
      <vt:lpstr>MHD stability codes</vt:lpstr>
      <vt:lpstr>Other useful tools</vt:lpstr>
      <vt:lpstr>Workflows</vt:lpstr>
      <vt:lpstr>Free boundary: equilibrium+control</vt:lpstr>
      <vt:lpstr>Free boundary: equilibrium evolution</vt:lpstr>
      <vt:lpstr>MHD chain: equilibrium reconstruction </vt:lpstr>
      <vt:lpstr>MHD chain: low n kink mode stability </vt:lpstr>
      <vt:lpstr>MHD chain: plasma response calculations</vt:lpstr>
      <vt:lpstr>MHD chain: edge stability</vt:lpstr>
      <vt:lpstr>NTM evolution</vt:lpstr>
      <vt:lpstr>Conclusions</vt:lpstr>
      <vt:lpstr>Future</vt:lpstr>
    </vt:vector>
  </TitlesOfParts>
  <Company>Chalmers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IMP12</dc:title>
  <dc:creator>dy</dc:creator>
  <cp:lastModifiedBy>dy</cp:lastModifiedBy>
  <cp:revision>116</cp:revision>
  <dcterms:created xsi:type="dcterms:W3CDTF">2013-11-18T14:06:11Z</dcterms:created>
  <dcterms:modified xsi:type="dcterms:W3CDTF">2013-11-21T10:33:45Z</dcterms:modified>
</cp:coreProperties>
</file>